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2.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45" r:id="rId1"/>
    <p:sldMasterId id="2147483856" r:id="rId2"/>
  </p:sldMasterIdLst>
  <p:notesMasterIdLst>
    <p:notesMasterId r:id="rId57"/>
  </p:notesMasterIdLst>
  <p:handoutMasterIdLst>
    <p:handoutMasterId r:id="rId58"/>
  </p:handoutMasterIdLst>
  <p:sldIdLst>
    <p:sldId id="613" r:id="rId3"/>
    <p:sldId id="655" r:id="rId4"/>
    <p:sldId id="656" r:id="rId5"/>
    <p:sldId id="657" r:id="rId6"/>
    <p:sldId id="574" r:id="rId7"/>
    <p:sldId id="600" r:id="rId8"/>
    <p:sldId id="614" r:id="rId9"/>
    <p:sldId id="618" r:id="rId10"/>
    <p:sldId id="619" r:id="rId11"/>
    <p:sldId id="609" r:id="rId12"/>
    <p:sldId id="660" r:id="rId13"/>
    <p:sldId id="661" r:id="rId14"/>
    <p:sldId id="662" r:id="rId15"/>
    <p:sldId id="629" r:id="rId16"/>
    <p:sldId id="612" r:id="rId17"/>
    <p:sldId id="622" r:id="rId18"/>
    <p:sldId id="630" r:id="rId19"/>
    <p:sldId id="663" r:id="rId20"/>
    <p:sldId id="675" r:id="rId21"/>
    <p:sldId id="676" r:id="rId22"/>
    <p:sldId id="664" r:id="rId23"/>
    <p:sldId id="665" r:id="rId24"/>
    <p:sldId id="666" r:id="rId25"/>
    <p:sldId id="667" r:id="rId26"/>
    <p:sldId id="668" r:id="rId27"/>
    <p:sldId id="669" r:id="rId28"/>
    <p:sldId id="702" r:id="rId29"/>
    <p:sldId id="690" r:id="rId30"/>
    <p:sldId id="601" r:id="rId31"/>
    <p:sldId id="610" r:id="rId32"/>
    <p:sldId id="673" r:id="rId33"/>
    <p:sldId id="703" r:id="rId34"/>
    <p:sldId id="670" r:id="rId35"/>
    <p:sldId id="671" r:id="rId36"/>
    <p:sldId id="704" r:id="rId37"/>
    <p:sldId id="677" r:id="rId38"/>
    <p:sldId id="679" r:id="rId39"/>
    <p:sldId id="678" r:id="rId40"/>
    <p:sldId id="683" r:id="rId41"/>
    <p:sldId id="684" r:id="rId42"/>
    <p:sldId id="685" r:id="rId43"/>
    <p:sldId id="686" r:id="rId44"/>
    <p:sldId id="687" r:id="rId45"/>
    <p:sldId id="688" r:id="rId46"/>
    <p:sldId id="700" r:id="rId47"/>
    <p:sldId id="649" r:id="rId48"/>
    <p:sldId id="697" r:id="rId49"/>
    <p:sldId id="691" r:id="rId50"/>
    <p:sldId id="692" r:id="rId51"/>
    <p:sldId id="693" r:id="rId52"/>
    <p:sldId id="694" r:id="rId53"/>
    <p:sldId id="695" r:id="rId54"/>
    <p:sldId id="696" r:id="rId55"/>
    <p:sldId id="370" r:id="rId56"/>
  </p:sldIdLst>
  <p:sldSz cx="12192000" cy="6858000"/>
  <p:notesSz cx="6858000" cy="9144000"/>
  <p:embeddedFontLst>
    <p:embeddedFont>
      <p:font typeface="Cambria" panose="02040503050406030204" pitchFamily="18" charset="0"/>
      <p:regular r:id="rId59"/>
      <p:bold r:id="rId60"/>
      <p:italic r:id="rId61"/>
      <p:boldItalic r:id="rId62"/>
    </p:embeddedFont>
    <p:embeddedFont>
      <p:font typeface="Perpetua" panose="02020502060401020303" pitchFamily="18" charset="0"/>
      <p:regular r:id="rId63"/>
      <p:bold r:id="rId64"/>
      <p:italic r:id="rId65"/>
      <p:boldItalic r:id="rId66"/>
    </p:embeddedFont>
    <p:embeddedFont>
      <p:font typeface="B Mitra" panose="00000400000000000000" pitchFamily="2" charset="-78"/>
      <p:regular r:id="rId67"/>
      <p:bold r:id="rId68"/>
    </p:embeddedFont>
    <p:embeddedFont>
      <p:font typeface="Calibri" panose="020F0502020204030204" pitchFamily="34" charset="0"/>
      <p:regular r:id="rId69"/>
      <p:bold r:id="rId70"/>
      <p:italic r:id="rId71"/>
      <p:boldItalic r:id="rId72"/>
    </p:embeddedFont>
    <p:embeddedFont>
      <p:font typeface="B Elham" panose="00000400000000000000" pitchFamily="2" charset="-78"/>
      <p:regular r:id="rId73"/>
    </p:embeddedFont>
    <p:embeddedFont>
      <p:font typeface="B Titr" panose="00000700000000000000" pitchFamily="2" charset="-78"/>
      <p:bold r:id="rId74"/>
    </p:embeddedFont>
    <p:embeddedFont>
      <p:font typeface="IPT Nazanin" panose="00000400000000000000" pitchFamily="2" charset="2"/>
      <p:regular r:id="rId75"/>
      <p:bold r:id="rId76"/>
    </p:embeddedFont>
    <p:embeddedFont>
      <p:font typeface="B Nazanin" panose="00000400000000000000" pitchFamily="2" charset="-78"/>
      <p:regular r:id="rId77"/>
      <p:bold r:id="rId78"/>
    </p:embeddedFont>
  </p:embeddedFontLst>
  <p:defaultTextStyle>
    <a:defPPr>
      <a:defRPr lang="ru-RU"/>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ein Mohammadi Pour" initials="MMP"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CCECFF"/>
    <a:srgbClr val="FF5050"/>
    <a:srgbClr val="FFFF21"/>
    <a:srgbClr val="1EEA62"/>
    <a:srgbClr val="FFCCFF"/>
    <a:srgbClr val="CCFFFF"/>
    <a:srgbClr val="FFFFCC"/>
    <a:srgbClr val="0099CC"/>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55" autoAdjust="0"/>
  </p:normalViewPr>
  <p:slideViewPr>
    <p:cSldViewPr>
      <p:cViewPr>
        <p:scale>
          <a:sx n="123" d="100"/>
          <a:sy n="123" d="100"/>
        </p:scale>
        <p:origin x="-126" y="-72"/>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4752"/>
    </p:cViewPr>
  </p:sorterViewPr>
  <p:notesViewPr>
    <p:cSldViewPr>
      <p:cViewPr varScale="1">
        <p:scale>
          <a:sx n="73" d="100"/>
          <a:sy n="73" d="100"/>
        </p:scale>
        <p:origin x="-1548"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handoutMaster" Target="handoutMasters/handoutMaster1.xml"/><Relationship Id="rId74" Type="http://schemas.openxmlformats.org/officeDocument/2006/relationships/font" Target="fonts/font16.fntdata"/><Relationship Id="rId79"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font" Target="fonts/font3.fntdata"/><Relationship Id="rId82"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6.fntdata"/><Relationship Id="rId69" Type="http://schemas.openxmlformats.org/officeDocument/2006/relationships/font" Target="fonts/font11.fntdata"/><Relationship Id="rId77" Type="http://schemas.openxmlformats.org/officeDocument/2006/relationships/font" Target="fonts/font19.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4.fntdata"/><Relationship Id="rId80"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font" Target="fonts/font17.fntdata"/><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font" Target="fonts/font15.fntdata"/><Relationship Id="rId78" Type="http://schemas.openxmlformats.org/officeDocument/2006/relationships/font" Target="fonts/font20.fntdata"/><Relationship Id="rId8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18.fntdata"/><Relationship Id="rId7" Type="http://schemas.openxmlformats.org/officeDocument/2006/relationships/slide" Target="slides/slide5.xml"/><Relationship Id="rId71" Type="http://schemas.openxmlformats.org/officeDocument/2006/relationships/font" Target="fonts/font13.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E7AEEF-EB6A-42F4-A88C-A106254E67BD}" type="doc">
      <dgm:prSet loTypeId="urn:microsoft.com/office/officeart/2005/8/layout/equation1" loCatId="process" qsTypeId="urn:microsoft.com/office/officeart/2005/8/quickstyle/simple1" qsCatId="simple" csTypeId="urn:microsoft.com/office/officeart/2005/8/colors/accent1_2" csCatId="accent1" phldr="1"/>
      <dgm:spPr/>
      <dgm:t>
        <a:bodyPr/>
        <a:lstStyle/>
        <a:p>
          <a:endParaRPr lang="en-US"/>
        </a:p>
      </dgm:t>
    </dgm:pt>
    <dgm:pt modelId="{BFCD77A7-03B1-4251-8E33-B692F925536E}">
      <dgm:prSet phldrT="[Text]" custT="1"/>
      <dgm:spPr>
        <a:blipFill rotWithShape="0">
          <a:blip xmlns:r="http://schemas.openxmlformats.org/officeDocument/2006/relationships" r:embed="rId1"/>
          <a:tile tx="0" ty="0" sx="100000" sy="100000" flip="none" algn="tl"/>
        </a:blipFill>
      </dgm:spPr>
      <dgm:t>
        <a:bodyPr/>
        <a:lstStyle/>
        <a:p>
          <a:r>
            <a:rPr lang="fa-IR" sz="2400" kern="1200" dirty="0">
              <a:ln w="0"/>
              <a:solidFill>
                <a:schemeClr val="tx1"/>
              </a:solidFill>
              <a:effectLst>
                <a:outerShdw blurRad="38100" dist="19050" dir="2700000" algn="tl" rotWithShape="0">
                  <a:schemeClr val="dk1">
                    <a:alpha val="40000"/>
                  </a:schemeClr>
                </a:outerShdw>
              </a:effectLst>
              <a:latin typeface="+mn-lt"/>
              <a:ea typeface="+mn-ea"/>
              <a:cs typeface="B Titr" panose="00000700000000000000" pitchFamily="2" charset="-78"/>
            </a:rPr>
            <a:t>شهریورماه 1382: </a:t>
          </a:r>
        </a:p>
        <a:p>
          <a:r>
            <a:rPr lang="fa-IR" sz="2000" b="1" kern="1200" cap="none" spc="0" dirty="0">
              <a:ln w="0"/>
              <a:solidFill>
                <a:srgbClr val="FF0000"/>
              </a:solidFill>
              <a:effectLst>
                <a:outerShdw blurRad="38100" dist="19050" dir="2700000" algn="tl" rotWithShape="0">
                  <a:schemeClr val="dk1">
                    <a:alpha val="40000"/>
                  </a:schemeClr>
                </a:outerShdw>
              </a:effectLst>
              <a:cs typeface="B Nazanin" panose="00000400000000000000" pitchFamily="2" charset="-78"/>
            </a:rPr>
            <a:t>تأسیس سازمان کارگزاران بورس فلزات تهران</a:t>
          </a:r>
        </a:p>
        <a:p>
          <a:r>
            <a:rPr lang="fa-IR"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rPr>
            <a:t> براساس قانون برنامه سوم توسعه</a:t>
          </a:r>
          <a:endParaRPr lang="en-US"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gm:t>
    </dgm:pt>
    <dgm:pt modelId="{296A7D73-D85E-47E6-8B2D-D514C096D138}" type="parTrans" cxnId="{BC4907D1-2F3E-4A5C-A75B-0CCD21006215}">
      <dgm:prSet/>
      <dgm:spPr/>
      <dgm:t>
        <a:bodyPr/>
        <a:lstStyle/>
        <a:p>
          <a:endParaRPr lang="en-US" sz="1800" b="1" cap="none" spc="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gm:t>
    </dgm:pt>
    <dgm:pt modelId="{D658E94D-7654-4BB6-A761-76E4B48A2D74}" type="sibTrans" cxnId="{BC4907D1-2F3E-4A5C-A75B-0CCD21006215}">
      <dgm:prSet custT="1"/>
      <dgm:spPr/>
      <dgm:t>
        <a:bodyPr/>
        <a:lstStyle/>
        <a:p>
          <a:endParaRPr lang="en-US" sz="1800" b="1" cap="none" spc="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gm:t>
    </dgm:pt>
    <dgm:pt modelId="{6AD6BC5B-1A45-42EC-9183-7A95A5BCBA91}">
      <dgm:prSet phldrT="[Text]" custT="1"/>
      <dgm:spPr>
        <a:blipFill rotWithShape="0">
          <a:blip xmlns:r="http://schemas.openxmlformats.org/officeDocument/2006/relationships" r:embed="rId2"/>
          <a:tile tx="0" ty="0" sx="100000" sy="100000" flip="none" algn="tl"/>
        </a:blipFill>
      </dgm:spPr>
      <dgm:t>
        <a:bodyPr/>
        <a:lstStyle/>
        <a:p>
          <a:r>
            <a:rPr lang="fa-IR" sz="2400" kern="1200" dirty="0">
              <a:ln w="0"/>
              <a:solidFill>
                <a:schemeClr val="tx1"/>
              </a:solidFill>
              <a:effectLst>
                <a:outerShdw blurRad="38100" dist="19050" dir="2700000" algn="tl" rotWithShape="0">
                  <a:schemeClr val="dk1">
                    <a:alpha val="40000"/>
                  </a:schemeClr>
                </a:outerShdw>
              </a:effectLst>
              <a:latin typeface="+mn-lt"/>
              <a:ea typeface="+mn-ea"/>
              <a:cs typeface="B Titr" panose="00000700000000000000" pitchFamily="2" charset="-78"/>
            </a:rPr>
            <a:t>شهریورماه 1383: </a:t>
          </a:r>
          <a:r>
            <a:rPr lang="fa-IR" sz="2000" b="1" kern="1200" cap="none" spc="0" dirty="0">
              <a:ln w="0"/>
              <a:solidFill>
                <a:srgbClr val="FF0000"/>
              </a:solidFill>
              <a:effectLst>
                <a:outerShdw blurRad="38100" dist="19050" dir="2700000" algn="tl" rotWithShape="0">
                  <a:schemeClr val="dk1">
                    <a:alpha val="40000"/>
                  </a:schemeClr>
                </a:outerShdw>
              </a:effectLst>
              <a:cs typeface="B Nazanin" panose="00000400000000000000" pitchFamily="2" charset="-78"/>
            </a:rPr>
            <a:t>تأسیس سازمان کارگزاران بورس کالای کشاورزی ایران</a:t>
          </a:r>
        </a:p>
        <a:p>
          <a:r>
            <a:rPr lang="fa-IR" sz="2000" b="1" kern="1200" cap="none" spc="0" dirty="0">
              <a:ln w="0"/>
              <a:solidFill>
                <a:srgbClr val="FF0000"/>
              </a:solidFill>
              <a:effectLst>
                <a:outerShdw blurRad="38100" dist="19050" dir="2700000" algn="tl" rotWithShape="0">
                  <a:schemeClr val="dk1">
                    <a:alpha val="40000"/>
                  </a:schemeClr>
                </a:outerShdw>
              </a:effectLst>
              <a:cs typeface="B Nazanin" panose="00000400000000000000" pitchFamily="2" charset="-78"/>
            </a:rPr>
            <a:t> </a:t>
          </a:r>
          <a:r>
            <a:rPr lang="fa-IR"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rPr>
            <a:t>بر اساس قانون برنامه سوم توسعه</a:t>
          </a:r>
          <a:endParaRPr lang="en-US"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gm:t>
    </dgm:pt>
    <dgm:pt modelId="{4C7D0E23-5C05-40F9-9EE0-9DC2F725B236}" type="parTrans" cxnId="{A612AB22-322D-4B13-A7D1-6A62800DB51D}">
      <dgm:prSet/>
      <dgm:spPr/>
      <dgm:t>
        <a:bodyPr/>
        <a:lstStyle/>
        <a:p>
          <a:endParaRPr lang="en-US" sz="1800" b="1" cap="none" spc="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gm:t>
    </dgm:pt>
    <dgm:pt modelId="{CA0B1282-D0F5-44D0-B8DA-F389FE373A01}" type="sibTrans" cxnId="{A612AB22-322D-4B13-A7D1-6A62800DB51D}">
      <dgm:prSet custT="1"/>
      <dgm:spPr/>
      <dgm:t>
        <a:bodyPr/>
        <a:lstStyle/>
        <a:p>
          <a:endParaRPr lang="en-US" sz="1800" b="1" cap="none" spc="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gm:t>
    </dgm:pt>
    <dgm:pt modelId="{539FA244-02A2-44FC-9A9C-3BA9DB2094B0}">
      <dgm:prSet phldrT="[Text]" custT="1"/>
      <dgm:spPr>
        <a:blipFill rotWithShape="0">
          <a:blip xmlns:r="http://schemas.openxmlformats.org/officeDocument/2006/relationships" r:embed="rId3"/>
          <a:tile tx="0" ty="0" sx="100000" sy="100000" flip="none" algn="tl"/>
        </a:blipFill>
        <a:effectLst>
          <a:glow rad="228600">
            <a:schemeClr val="accent4">
              <a:satMod val="175000"/>
              <a:alpha val="40000"/>
            </a:schemeClr>
          </a:glow>
        </a:effectLst>
      </dgm:spPr>
      <dgm:t>
        <a:bodyPr/>
        <a:lstStyle/>
        <a:p>
          <a:r>
            <a:rPr lang="fa-IR" sz="2400" kern="1200" dirty="0">
              <a:ln w="0"/>
              <a:solidFill>
                <a:schemeClr val="tx1"/>
              </a:solidFill>
              <a:effectLst>
                <a:outerShdw blurRad="38100" dist="19050" dir="2700000" algn="tl" rotWithShape="0">
                  <a:schemeClr val="dk1">
                    <a:alpha val="40000"/>
                  </a:schemeClr>
                </a:outerShdw>
              </a:effectLst>
              <a:latin typeface="+mn-lt"/>
              <a:ea typeface="+mn-ea"/>
              <a:cs typeface="B Titr" panose="00000700000000000000" pitchFamily="2" charset="-78"/>
            </a:rPr>
            <a:t>شهریورماه 1386: </a:t>
          </a:r>
          <a:r>
            <a:rPr lang="fa-IR" sz="2000" b="1" kern="1200" cap="none" spc="0" dirty="0">
              <a:ln w="0"/>
              <a:solidFill>
                <a:srgbClr val="FF0000"/>
              </a:solidFill>
              <a:effectLst>
                <a:outerShdw blurRad="38100" dist="19050" dir="2700000" algn="tl" rotWithShape="0">
                  <a:schemeClr val="dk1">
                    <a:alpha val="40000"/>
                  </a:schemeClr>
                </a:outerShdw>
              </a:effectLst>
              <a:cs typeface="B Nazanin" panose="00000400000000000000" pitchFamily="2" charset="-78"/>
            </a:rPr>
            <a:t>تأسیس شرکت بورس کالای ایران </a:t>
          </a:r>
          <a:endParaRPr lang="fa-IR"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a:p>
          <a:r>
            <a:rPr lang="fa-IR"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rPr>
            <a:t> ادغام بورس فلزات تهران و بورس کالای کشاورزی ایران براساس قانون بازار اوراق بهادار</a:t>
          </a:r>
          <a:endParaRPr lang="en-US"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gm:t>
    </dgm:pt>
    <dgm:pt modelId="{D5BDF36D-214F-4EDA-8A7B-E31D89A935FF}" type="parTrans" cxnId="{7D0D1AE4-1DCC-4394-9069-7E1D9F839627}">
      <dgm:prSet/>
      <dgm:spPr/>
      <dgm:t>
        <a:bodyPr/>
        <a:lstStyle/>
        <a:p>
          <a:endParaRPr lang="en-US" sz="1800" b="1" cap="none" spc="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gm:t>
    </dgm:pt>
    <dgm:pt modelId="{AA7D5E99-FEC6-46AD-BB85-A93192D367C5}" type="sibTrans" cxnId="{7D0D1AE4-1DCC-4394-9069-7E1D9F839627}">
      <dgm:prSet/>
      <dgm:spPr/>
      <dgm:t>
        <a:bodyPr/>
        <a:lstStyle/>
        <a:p>
          <a:endParaRPr lang="en-US" sz="1800" b="1" cap="none" spc="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gm:t>
    </dgm:pt>
    <dgm:pt modelId="{0CBA3730-DCE2-485C-9CCE-2B005230B6CC}" type="pres">
      <dgm:prSet presAssocID="{1AE7AEEF-EB6A-42F4-A88C-A106254E67BD}" presName="linearFlow" presStyleCnt="0">
        <dgm:presLayoutVars>
          <dgm:dir val="rev"/>
          <dgm:resizeHandles val="exact"/>
        </dgm:presLayoutVars>
      </dgm:prSet>
      <dgm:spPr/>
      <dgm:t>
        <a:bodyPr/>
        <a:lstStyle/>
        <a:p>
          <a:pPr rtl="1"/>
          <a:endParaRPr lang="fa-IR"/>
        </a:p>
      </dgm:t>
    </dgm:pt>
    <dgm:pt modelId="{AD6F8BAE-E524-46DB-9E65-3D67F7A3795A}" type="pres">
      <dgm:prSet presAssocID="{BFCD77A7-03B1-4251-8E33-B692F925536E}" presName="node" presStyleLbl="node1" presStyleIdx="0" presStyleCnt="3" custScaleX="334922" custScaleY="286434" custLinFactNeighborX="20695" custLinFactNeighborY="-23637">
        <dgm:presLayoutVars>
          <dgm:bulletEnabled val="1"/>
        </dgm:presLayoutVars>
      </dgm:prSet>
      <dgm:spPr/>
      <dgm:t>
        <a:bodyPr/>
        <a:lstStyle/>
        <a:p>
          <a:pPr rtl="1"/>
          <a:endParaRPr lang="fa-IR"/>
        </a:p>
      </dgm:t>
    </dgm:pt>
    <dgm:pt modelId="{9A0D378D-2F52-4937-8F65-0C82CBBB2441}" type="pres">
      <dgm:prSet presAssocID="{D658E94D-7654-4BB6-A761-76E4B48A2D74}" presName="spacerL" presStyleCnt="0"/>
      <dgm:spPr/>
    </dgm:pt>
    <dgm:pt modelId="{7EDC0EAE-8485-445C-998A-635ED797C6B7}" type="pres">
      <dgm:prSet presAssocID="{D658E94D-7654-4BB6-A761-76E4B48A2D74}" presName="sibTrans" presStyleLbl="sibTrans2D1" presStyleIdx="0" presStyleCnt="2"/>
      <dgm:spPr/>
      <dgm:t>
        <a:bodyPr/>
        <a:lstStyle/>
        <a:p>
          <a:pPr rtl="1"/>
          <a:endParaRPr lang="fa-IR"/>
        </a:p>
      </dgm:t>
    </dgm:pt>
    <dgm:pt modelId="{898BFF66-1491-4CDD-B4DC-999A3D0EB447}" type="pres">
      <dgm:prSet presAssocID="{D658E94D-7654-4BB6-A761-76E4B48A2D74}" presName="spacerR" presStyleCnt="0"/>
      <dgm:spPr/>
    </dgm:pt>
    <dgm:pt modelId="{408FD241-1559-4713-8874-053322EDBA26}" type="pres">
      <dgm:prSet presAssocID="{6AD6BC5B-1A45-42EC-9183-7A95A5BCBA91}" presName="node" presStyleLbl="node1" presStyleIdx="1" presStyleCnt="3" custScaleX="312749" custScaleY="272434" custLinFactNeighborX="-80322" custLinFactNeighborY="-22075">
        <dgm:presLayoutVars>
          <dgm:bulletEnabled val="1"/>
        </dgm:presLayoutVars>
      </dgm:prSet>
      <dgm:spPr/>
      <dgm:t>
        <a:bodyPr/>
        <a:lstStyle/>
        <a:p>
          <a:pPr rtl="1"/>
          <a:endParaRPr lang="fa-IR"/>
        </a:p>
      </dgm:t>
    </dgm:pt>
    <dgm:pt modelId="{BDFAD2A4-97DF-4876-8267-A98CF65F42BC}" type="pres">
      <dgm:prSet presAssocID="{CA0B1282-D0F5-44D0-B8DA-F389FE373A01}" presName="spacerL" presStyleCnt="0"/>
      <dgm:spPr/>
    </dgm:pt>
    <dgm:pt modelId="{371C75D1-CBEB-41DF-B496-49EF52C68487}" type="pres">
      <dgm:prSet presAssocID="{CA0B1282-D0F5-44D0-B8DA-F389FE373A01}" presName="sibTrans" presStyleLbl="sibTrans2D1" presStyleIdx="1" presStyleCnt="2" custScaleY="101031" custLinFactNeighborX="91901" custLinFactNeighborY="-29206"/>
      <dgm:spPr/>
      <dgm:t>
        <a:bodyPr/>
        <a:lstStyle/>
        <a:p>
          <a:pPr rtl="1"/>
          <a:endParaRPr lang="fa-IR"/>
        </a:p>
      </dgm:t>
    </dgm:pt>
    <dgm:pt modelId="{D7FDB7F9-E412-4838-977E-C8ED13747A55}" type="pres">
      <dgm:prSet presAssocID="{CA0B1282-D0F5-44D0-B8DA-F389FE373A01}" presName="spacerR" presStyleCnt="0"/>
      <dgm:spPr/>
    </dgm:pt>
    <dgm:pt modelId="{20F9B7B9-EFFB-401B-95FA-DBE40D361561}" type="pres">
      <dgm:prSet presAssocID="{539FA244-02A2-44FC-9A9C-3BA9DB2094B0}" presName="node" presStyleLbl="node1" presStyleIdx="2" presStyleCnt="3" custScaleX="339114" custScaleY="309150" custLinFactX="1899" custLinFactNeighborX="100000" custLinFactNeighborY="-20225">
        <dgm:presLayoutVars>
          <dgm:bulletEnabled val="1"/>
        </dgm:presLayoutVars>
      </dgm:prSet>
      <dgm:spPr/>
      <dgm:t>
        <a:bodyPr/>
        <a:lstStyle/>
        <a:p>
          <a:pPr rtl="1"/>
          <a:endParaRPr lang="fa-IR"/>
        </a:p>
      </dgm:t>
    </dgm:pt>
  </dgm:ptLst>
  <dgm:cxnLst>
    <dgm:cxn modelId="{CE88B4E3-690D-4C8A-A71D-EC4C2C6DC379}" type="presOf" srcId="{539FA244-02A2-44FC-9A9C-3BA9DB2094B0}" destId="{20F9B7B9-EFFB-401B-95FA-DBE40D361561}" srcOrd="0" destOrd="0" presId="urn:microsoft.com/office/officeart/2005/8/layout/equation1"/>
    <dgm:cxn modelId="{15B8D3A2-8600-40BE-8194-844EDDB083B2}" type="presOf" srcId="{1AE7AEEF-EB6A-42F4-A88C-A106254E67BD}" destId="{0CBA3730-DCE2-485C-9CCE-2B005230B6CC}" srcOrd="0" destOrd="0" presId="urn:microsoft.com/office/officeart/2005/8/layout/equation1"/>
    <dgm:cxn modelId="{47B912E8-39BA-4EC0-9B98-F5932F87ADA4}" type="presOf" srcId="{D658E94D-7654-4BB6-A761-76E4B48A2D74}" destId="{7EDC0EAE-8485-445C-998A-635ED797C6B7}" srcOrd="0" destOrd="0" presId="urn:microsoft.com/office/officeart/2005/8/layout/equation1"/>
    <dgm:cxn modelId="{BC4907D1-2F3E-4A5C-A75B-0CCD21006215}" srcId="{1AE7AEEF-EB6A-42F4-A88C-A106254E67BD}" destId="{BFCD77A7-03B1-4251-8E33-B692F925536E}" srcOrd="0" destOrd="0" parTransId="{296A7D73-D85E-47E6-8B2D-D514C096D138}" sibTransId="{D658E94D-7654-4BB6-A761-76E4B48A2D74}"/>
    <dgm:cxn modelId="{A612AB22-322D-4B13-A7D1-6A62800DB51D}" srcId="{1AE7AEEF-EB6A-42F4-A88C-A106254E67BD}" destId="{6AD6BC5B-1A45-42EC-9183-7A95A5BCBA91}" srcOrd="1" destOrd="0" parTransId="{4C7D0E23-5C05-40F9-9EE0-9DC2F725B236}" sibTransId="{CA0B1282-D0F5-44D0-B8DA-F389FE373A01}"/>
    <dgm:cxn modelId="{7D0D1AE4-1DCC-4394-9069-7E1D9F839627}" srcId="{1AE7AEEF-EB6A-42F4-A88C-A106254E67BD}" destId="{539FA244-02A2-44FC-9A9C-3BA9DB2094B0}" srcOrd="2" destOrd="0" parTransId="{D5BDF36D-214F-4EDA-8A7B-E31D89A935FF}" sibTransId="{AA7D5E99-FEC6-46AD-BB85-A93192D367C5}"/>
    <dgm:cxn modelId="{D16883C1-4797-4D39-AEA1-CB6777321D01}" type="presOf" srcId="{6AD6BC5B-1A45-42EC-9183-7A95A5BCBA91}" destId="{408FD241-1559-4713-8874-053322EDBA26}" srcOrd="0" destOrd="0" presId="urn:microsoft.com/office/officeart/2005/8/layout/equation1"/>
    <dgm:cxn modelId="{47D96680-8CAF-4243-B736-80325F595EB2}" type="presOf" srcId="{CA0B1282-D0F5-44D0-B8DA-F389FE373A01}" destId="{371C75D1-CBEB-41DF-B496-49EF52C68487}" srcOrd="0" destOrd="0" presId="urn:microsoft.com/office/officeart/2005/8/layout/equation1"/>
    <dgm:cxn modelId="{B4663E0E-95BB-4D04-A0B9-0104AC903280}" type="presOf" srcId="{BFCD77A7-03B1-4251-8E33-B692F925536E}" destId="{AD6F8BAE-E524-46DB-9E65-3D67F7A3795A}" srcOrd="0" destOrd="0" presId="urn:microsoft.com/office/officeart/2005/8/layout/equation1"/>
    <dgm:cxn modelId="{CA696C41-3E8C-4FED-BA77-0843DB4EF7D2}" type="presParOf" srcId="{0CBA3730-DCE2-485C-9CCE-2B005230B6CC}" destId="{AD6F8BAE-E524-46DB-9E65-3D67F7A3795A}" srcOrd="0" destOrd="0" presId="urn:microsoft.com/office/officeart/2005/8/layout/equation1"/>
    <dgm:cxn modelId="{540FD225-D65D-47B3-9FFC-C7FDEA75F33F}" type="presParOf" srcId="{0CBA3730-DCE2-485C-9CCE-2B005230B6CC}" destId="{9A0D378D-2F52-4937-8F65-0C82CBBB2441}" srcOrd="1" destOrd="0" presId="urn:microsoft.com/office/officeart/2005/8/layout/equation1"/>
    <dgm:cxn modelId="{208FFC2C-5F1D-4B37-B5D3-C42165437DCE}" type="presParOf" srcId="{0CBA3730-DCE2-485C-9CCE-2B005230B6CC}" destId="{7EDC0EAE-8485-445C-998A-635ED797C6B7}" srcOrd="2" destOrd="0" presId="urn:microsoft.com/office/officeart/2005/8/layout/equation1"/>
    <dgm:cxn modelId="{67BDAF56-2040-422C-9736-F08A98F41BEA}" type="presParOf" srcId="{0CBA3730-DCE2-485C-9CCE-2B005230B6CC}" destId="{898BFF66-1491-4CDD-B4DC-999A3D0EB447}" srcOrd="3" destOrd="0" presId="urn:microsoft.com/office/officeart/2005/8/layout/equation1"/>
    <dgm:cxn modelId="{B893B42F-019A-4980-AE19-28568602C9BE}" type="presParOf" srcId="{0CBA3730-DCE2-485C-9CCE-2B005230B6CC}" destId="{408FD241-1559-4713-8874-053322EDBA26}" srcOrd="4" destOrd="0" presId="urn:microsoft.com/office/officeart/2005/8/layout/equation1"/>
    <dgm:cxn modelId="{EDE54D12-6FF0-4916-9369-8716A716AD78}" type="presParOf" srcId="{0CBA3730-DCE2-485C-9CCE-2B005230B6CC}" destId="{BDFAD2A4-97DF-4876-8267-A98CF65F42BC}" srcOrd="5" destOrd="0" presId="urn:microsoft.com/office/officeart/2005/8/layout/equation1"/>
    <dgm:cxn modelId="{A9353FC5-6DC7-4A59-94E3-30A8CD1F4ED1}" type="presParOf" srcId="{0CBA3730-DCE2-485C-9CCE-2B005230B6CC}" destId="{371C75D1-CBEB-41DF-B496-49EF52C68487}" srcOrd="6" destOrd="0" presId="urn:microsoft.com/office/officeart/2005/8/layout/equation1"/>
    <dgm:cxn modelId="{C86BBCF6-7E8E-4215-B675-F8CF704632EB}" type="presParOf" srcId="{0CBA3730-DCE2-485C-9CCE-2B005230B6CC}" destId="{D7FDB7F9-E412-4838-977E-C8ED13747A55}" srcOrd="7" destOrd="0" presId="urn:microsoft.com/office/officeart/2005/8/layout/equation1"/>
    <dgm:cxn modelId="{1D1C2602-F51B-4D76-96A3-39BC54EF82D6}" type="presParOf" srcId="{0CBA3730-DCE2-485C-9CCE-2B005230B6CC}" destId="{20F9B7B9-EFFB-401B-95FA-DBE40D361561}"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D343F1-DED7-4D6D-A0F1-6B4BB529F3FE}" type="doc">
      <dgm:prSet loTypeId="urn:microsoft.com/office/officeart/2005/8/layout/arrow5" loCatId="process" qsTypeId="urn:microsoft.com/office/officeart/2005/8/quickstyle/3d7" qsCatId="3D" csTypeId="urn:microsoft.com/office/officeart/2005/8/colors/colorful1" csCatId="colorful" phldr="1"/>
      <dgm:spPr/>
      <dgm:t>
        <a:bodyPr/>
        <a:lstStyle/>
        <a:p>
          <a:endParaRPr lang="en-US"/>
        </a:p>
      </dgm:t>
    </dgm:pt>
    <dgm:pt modelId="{A9BFDE24-738E-4649-BD4E-E5B5943CC769}">
      <dgm:prSet phldrT="[Text]" custT="1"/>
      <dgm:spPr>
        <a:solidFill>
          <a:srgbClr val="00B0F0"/>
        </a:solidFill>
      </dgm:spPr>
      <dgm:t>
        <a:bodyPr/>
        <a:lstStyle/>
        <a:p>
          <a:pPr rtl="1"/>
          <a:r>
            <a:rPr lang="fa-IR" sz="2000" dirty="0">
              <a:solidFill>
                <a:schemeClr val="tx1"/>
              </a:solidFill>
              <a:cs typeface="B Titr" panose="00000700000000000000" pitchFamily="2" charset="-78"/>
            </a:rPr>
            <a:t>تعداد زیادی فروشنده</a:t>
          </a:r>
          <a:endParaRPr lang="en-US" sz="2000" dirty="0">
            <a:solidFill>
              <a:schemeClr val="tx1"/>
            </a:solidFill>
            <a:cs typeface="B Titr" panose="00000700000000000000" pitchFamily="2" charset="-78"/>
          </a:endParaRPr>
        </a:p>
      </dgm:t>
    </dgm:pt>
    <dgm:pt modelId="{9C01661C-9F29-436D-AAE2-9BEA18088F61}" type="parTrans" cxnId="{1CB74980-BD38-4683-9874-8329CBFF0476}">
      <dgm:prSet/>
      <dgm:spPr/>
      <dgm:t>
        <a:bodyPr/>
        <a:lstStyle/>
        <a:p>
          <a:pPr rtl="1"/>
          <a:endParaRPr lang="en-US" sz="1800">
            <a:solidFill>
              <a:schemeClr val="tx1"/>
            </a:solidFill>
            <a:cs typeface="B Nazanin" panose="00000400000000000000" pitchFamily="2" charset="-78"/>
          </a:endParaRPr>
        </a:p>
      </dgm:t>
    </dgm:pt>
    <dgm:pt modelId="{E6FE1B7E-696B-47B4-8CB0-491FE24507BE}" type="sibTrans" cxnId="{1CB74980-BD38-4683-9874-8329CBFF0476}">
      <dgm:prSet/>
      <dgm:spPr/>
      <dgm:t>
        <a:bodyPr/>
        <a:lstStyle/>
        <a:p>
          <a:pPr rtl="1"/>
          <a:endParaRPr lang="en-US" sz="1800">
            <a:solidFill>
              <a:schemeClr val="tx1"/>
            </a:solidFill>
            <a:cs typeface="B Nazanin" panose="00000400000000000000" pitchFamily="2" charset="-78"/>
          </a:endParaRPr>
        </a:p>
      </dgm:t>
    </dgm:pt>
    <dgm:pt modelId="{EC35E95F-D493-46CD-A9FC-D1D69F9FF836}">
      <dgm:prSet phldrT="[Text]" custT="1"/>
      <dgm:spPr>
        <a:solidFill>
          <a:srgbClr val="FF5050"/>
        </a:solidFill>
      </dgm:spPr>
      <dgm:t>
        <a:bodyPr/>
        <a:lstStyle/>
        <a:p>
          <a:pPr rtl="1"/>
          <a:r>
            <a:rPr lang="fa-IR" sz="2000" dirty="0">
              <a:solidFill>
                <a:schemeClr val="tx1"/>
              </a:solidFill>
              <a:cs typeface="B Titr" panose="00000700000000000000" pitchFamily="2" charset="-78"/>
            </a:rPr>
            <a:t>یک خریدار</a:t>
          </a:r>
          <a:endParaRPr lang="en-US" sz="2000" dirty="0">
            <a:solidFill>
              <a:schemeClr val="tx1"/>
            </a:solidFill>
            <a:cs typeface="B Titr" panose="00000700000000000000" pitchFamily="2" charset="-78"/>
          </a:endParaRPr>
        </a:p>
      </dgm:t>
    </dgm:pt>
    <dgm:pt modelId="{89E2D102-228D-4777-9004-A24AFE940236}" type="parTrans" cxnId="{FBB91D74-CC58-4533-A1AB-3643F829F35A}">
      <dgm:prSet/>
      <dgm:spPr/>
      <dgm:t>
        <a:bodyPr/>
        <a:lstStyle/>
        <a:p>
          <a:pPr rtl="1"/>
          <a:endParaRPr lang="en-US" sz="1800">
            <a:solidFill>
              <a:schemeClr val="tx1"/>
            </a:solidFill>
            <a:cs typeface="B Nazanin" panose="00000400000000000000" pitchFamily="2" charset="-78"/>
          </a:endParaRPr>
        </a:p>
      </dgm:t>
    </dgm:pt>
    <dgm:pt modelId="{6C815857-D054-4655-9BE8-5EEF9E8580E4}" type="sibTrans" cxnId="{FBB91D74-CC58-4533-A1AB-3643F829F35A}">
      <dgm:prSet/>
      <dgm:spPr/>
      <dgm:t>
        <a:bodyPr/>
        <a:lstStyle/>
        <a:p>
          <a:pPr rtl="1"/>
          <a:endParaRPr lang="en-US" sz="1800">
            <a:solidFill>
              <a:schemeClr val="tx1"/>
            </a:solidFill>
            <a:cs typeface="B Nazanin" panose="00000400000000000000" pitchFamily="2" charset="-78"/>
          </a:endParaRPr>
        </a:p>
      </dgm:t>
    </dgm:pt>
    <dgm:pt modelId="{1BBFE772-639B-4B0B-998A-3212EB7152DE}" type="pres">
      <dgm:prSet presAssocID="{27D343F1-DED7-4D6D-A0F1-6B4BB529F3FE}" presName="diagram" presStyleCnt="0">
        <dgm:presLayoutVars>
          <dgm:dir val="rev"/>
          <dgm:resizeHandles val="exact"/>
        </dgm:presLayoutVars>
      </dgm:prSet>
      <dgm:spPr/>
      <dgm:t>
        <a:bodyPr/>
        <a:lstStyle/>
        <a:p>
          <a:pPr rtl="1"/>
          <a:endParaRPr lang="fa-IR"/>
        </a:p>
      </dgm:t>
    </dgm:pt>
    <dgm:pt modelId="{0E47566F-2744-4865-9339-6EA0F428B08C}" type="pres">
      <dgm:prSet presAssocID="{A9BFDE24-738E-4649-BD4E-E5B5943CC769}" presName="arrow" presStyleLbl="node1" presStyleIdx="0" presStyleCnt="2">
        <dgm:presLayoutVars>
          <dgm:bulletEnabled val="1"/>
        </dgm:presLayoutVars>
      </dgm:prSet>
      <dgm:spPr/>
      <dgm:t>
        <a:bodyPr/>
        <a:lstStyle/>
        <a:p>
          <a:pPr rtl="1"/>
          <a:endParaRPr lang="fa-IR"/>
        </a:p>
      </dgm:t>
    </dgm:pt>
    <dgm:pt modelId="{6EF7668A-F851-47F7-AF5D-DA13DB42161A}" type="pres">
      <dgm:prSet presAssocID="{EC35E95F-D493-46CD-A9FC-D1D69F9FF836}" presName="arrow" presStyleLbl="node1" presStyleIdx="1" presStyleCnt="2">
        <dgm:presLayoutVars>
          <dgm:bulletEnabled val="1"/>
        </dgm:presLayoutVars>
      </dgm:prSet>
      <dgm:spPr/>
      <dgm:t>
        <a:bodyPr/>
        <a:lstStyle/>
        <a:p>
          <a:pPr rtl="1"/>
          <a:endParaRPr lang="fa-IR"/>
        </a:p>
      </dgm:t>
    </dgm:pt>
  </dgm:ptLst>
  <dgm:cxnLst>
    <dgm:cxn modelId="{1CB74980-BD38-4683-9874-8329CBFF0476}" srcId="{27D343F1-DED7-4D6D-A0F1-6B4BB529F3FE}" destId="{A9BFDE24-738E-4649-BD4E-E5B5943CC769}" srcOrd="0" destOrd="0" parTransId="{9C01661C-9F29-436D-AAE2-9BEA18088F61}" sibTransId="{E6FE1B7E-696B-47B4-8CB0-491FE24507BE}"/>
    <dgm:cxn modelId="{B6F43B9A-016A-4E8E-A2DD-96123D6C29AD}" type="presOf" srcId="{A9BFDE24-738E-4649-BD4E-E5B5943CC769}" destId="{0E47566F-2744-4865-9339-6EA0F428B08C}" srcOrd="0" destOrd="0" presId="urn:microsoft.com/office/officeart/2005/8/layout/arrow5"/>
    <dgm:cxn modelId="{DE81CE02-E40E-49A2-99D2-3A3AC788172A}" type="presOf" srcId="{EC35E95F-D493-46CD-A9FC-D1D69F9FF836}" destId="{6EF7668A-F851-47F7-AF5D-DA13DB42161A}" srcOrd="0" destOrd="0" presId="urn:microsoft.com/office/officeart/2005/8/layout/arrow5"/>
    <dgm:cxn modelId="{C65641AC-BD32-434E-9076-36CF2704CB6A}" type="presOf" srcId="{27D343F1-DED7-4D6D-A0F1-6B4BB529F3FE}" destId="{1BBFE772-639B-4B0B-998A-3212EB7152DE}" srcOrd="0" destOrd="0" presId="urn:microsoft.com/office/officeart/2005/8/layout/arrow5"/>
    <dgm:cxn modelId="{FBB91D74-CC58-4533-A1AB-3643F829F35A}" srcId="{27D343F1-DED7-4D6D-A0F1-6B4BB529F3FE}" destId="{EC35E95F-D493-46CD-A9FC-D1D69F9FF836}" srcOrd="1" destOrd="0" parTransId="{89E2D102-228D-4777-9004-A24AFE940236}" sibTransId="{6C815857-D054-4655-9BE8-5EEF9E8580E4}"/>
    <dgm:cxn modelId="{3F252902-636A-4085-BB66-4EC3BB2314E2}" type="presParOf" srcId="{1BBFE772-639B-4B0B-998A-3212EB7152DE}" destId="{0E47566F-2744-4865-9339-6EA0F428B08C}" srcOrd="0" destOrd="0" presId="urn:microsoft.com/office/officeart/2005/8/layout/arrow5"/>
    <dgm:cxn modelId="{3FA6CE2C-60A3-4623-B77D-EAF2BE4B0DB4}" type="presParOf" srcId="{1BBFE772-639B-4B0B-998A-3212EB7152DE}" destId="{6EF7668A-F851-47F7-AF5D-DA13DB42161A}" srcOrd="1"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D343F1-DED7-4D6D-A0F1-6B4BB529F3FE}" type="doc">
      <dgm:prSet loTypeId="urn:microsoft.com/office/officeart/2005/8/layout/arrow5" loCatId="process" qsTypeId="urn:microsoft.com/office/officeart/2005/8/quickstyle/3d7" qsCatId="3D" csTypeId="urn:microsoft.com/office/officeart/2005/8/colors/colorful1" csCatId="colorful" phldr="1"/>
      <dgm:spPr/>
      <dgm:t>
        <a:bodyPr/>
        <a:lstStyle/>
        <a:p>
          <a:endParaRPr lang="en-US"/>
        </a:p>
      </dgm:t>
    </dgm:pt>
    <dgm:pt modelId="{A9BFDE24-738E-4649-BD4E-E5B5943CC769}">
      <dgm:prSet phldrT="[Text]" custT="1"/>
      <dgm:spPr>
        <a:solidFill>
          <a:srgbClr val="00B0F0"/>
        </a:solidFill>
      </dgm:spPr>
      <dgm:t>
        <a:bodyPr/>
        <a:lstStyle/>
        <a:p>
          <a:pPr rtl="1"/>
          <a:r>
            <a:rPr lang="fa-IR" sz="2000" dirty="0">
              <a:cs typeface="B Titr" panose="00000700000000000000" pitchFamily="2" charset="-78"/>
            </a:rPr>
            <a:t>تعداد زیادی خریدار</a:t>
          </a:r>
          <a:endParaRPr lang="en-US" sz="2000" dirty="0">
            <a:cs typeface="B Titr" panose="00000700000000000000" pitchFamily="2" charset="-78"/>
          </a:endParaRPr>
        </a:p>
      </dgm:t>
    </dgm:pt>
    <dgm:pt modelId="{9C01661C-9F29-436D-AAE2-9BEA18088F61}" type="parTrans" cxnId="{1CB74980-BD38-4683-9874-8329CBFF0476}">
      <dgm:prSet/>
      <dgm:spPr/>
      <dgm:t>
        <a:bodyPr/>
        <a:lstStyle/>
        <a:p>
          <a:pPr rtl="1"/>
          <a:endParaRPr lang="en-US" sz="1800">
            <a:solidFill>
              <a:schemeClr val="tx1"/>
            </a:solidFill>
            <a:cs typeface="B Nazanin" panose="00000400000000000000" pitchFamily="2" charset="-78"/>
          </a:endParaRPr>
        </a:p>
      </dgm:t>
    </dgm:pt>
    <dgm:pt modelId="{E6FE1B7E-696B-47B4-8CB0-491FE24507BE}" type="sibTrans" cxnId="{1CB74980-BD38-4683-9874-8329CBFF0476}">
      <dgm:prSet/>
      <dgm:spPr/>
      <dgm:t>
        <a:bodyPr/>
        <a:lstStyle/>
        <a:p>
          <a:pPr rtl="1"/>
          <a:endParaRPr lang="en-US" sz="1800">
            <a:solidFill>
              <a:schemeClr val="tx1"/>
            </a:solidFill>
            <a:cs typeface="B Nazanin" panose="00000400000000000000" pitchFamily="2" charset="-78"/>
          </a:endParaRPr>
        </a:p>
      </dgm:t>
    </dgm:pt>
    <dgm:pt modelId="{EC35E95F-D493-46CD-A9FC-D1D69F9FF836}">
      <dgm:prSet phldrT="[Text]" custT="1"/>
      <dgm:spPr>
        <a:solidFill>
          <a:srgbClr val="FF5050"/>
        </a:solidFill>
      </dgm:spPr>
      <dgm:t>
        <a:bodyPr/>
        <a:lstStyle/>
        <a:p>
          <a:pPr rtl="1"/>
          <a:r>
            <a:rPr lang="fa-IR" sz="2000" dirty="0">
              <a:cs typeface="B Titr" panose="00000700000000000000" pitchFamily="2" charset="-78"/>
            </a:rPr>
            <a:t>یک فروشنده</a:t>
          </a:r>
          <a:endParaRPr lang="en-US" sz="2000" dirty="0">
            <a:cs typeface="B Titr" panose="00000700000000000000" pitchFamily="2" charset="-78"/>
          </a:endParaRPr>
        </a:p>
      </dgm:t>
    </dgm:pt>
    <dgm:pt modelId="{89E2D102-228D-4777-9004-A24AFE940236}" type="parTrans" cxnId="{FBB91D74-CC58-4533-A1AB-3643F829F35A}">
      <dgm:prSet/>
      <dgm:spPr/>
      <dgm:t>
        <a:bodyPr/>
        <a:lstStyle/>
        <a:p>
          <a:pPr rtl="1"/>
          <a:endParaRPr lang="en-US" sz="1800">
            <a:solidFill>
              <a:schemeClr val="tx1"/>
            </a:solidFill>
            <a:cs typeface="B Nazanin" panose="00000400000000000000" pitchFamily="2" charset="-78"/>
          </a:endParaRPr>
        </a:p>
      </dgm:t>
    </dgm:pt>
    <dgm:pt modelId="{6C815857-D054-4655-9BE8-5EEF9E8580E4}" type="sibTrans" cxnId="{FBB91D74-CC58-4533-A1AB-3643F829F35A}">
      <dgm:prSet/>
      <dgm:spPr/>
      <dgm:t>
        <a:bodyPr/>
        <a:lstStyle/>
        <a:p>
          <a:pPr rtl="1"/>
          <a:endParaRPr lang="en-US" sz="1800">
            <a:solidFill>
              <a:schemeClr val="tx1"/>
            </a:solidFill>
            <a:cs typeface="B Nazanin" panose="00000400000000000000" pitchFamily="2" charset="-78"/>
          </a:endParaRPr>
        </a:p>
      </dgm:t>
    </dgm:pt>
    <dgm:pt modelId="{1BBFE772-639B-4B0B-998A-3212EB7152DE}" type="pres">
      <dgm:prSet presAssocID="{27D343F1-DED7-4D6D-A0F1-6B4BB529F3FE}" presName="diagram" presStyleCnt="0">
        <dgm:presLayoutVars>
          <dgm:dir val="rev"/>
          <dgm:resizeHandles val="exact"/>
        </dgm:presLayoutVars>
      </dgm:prSet>
      <dgm:spPr/>
      <dgm:t>
        <a:bodyPr/>
        <a:lstStyle/>
        <a:p>
          <a:pPr rtl="1"/>
          <a:endParaRPr lang="fa-IR"/>
        </a:p>
      </dgm:t>
    </dgm:pt>
    <dgm:pt modelId="{0E47566F-2744-4865-9339-6EA0F428B08C}" type="pres">
      <dgm:prSet presAssocID="{A9BFDE24-738E-4649-BD4E-E5B5943CC769}" presName="arrow" presStyleLbl="node1" presStyleIdx="0" presStyleCnt="2" custRadScaleRad="110714" custRadScaleInc="-13930">
        <dgm:presLayoutVars>
          <dgm:bulletEnabled val="1"/>
        </dgm:presLayoutVars>
      </dgm:prSet>
      <dgm:spPr/>
      <dgm:t>
        <a:bodyPr/>
        <a:lstStyle/>
        <a:p>
          <a:pPr rtl="1"/>
          <a:endParaRPr lang="fa-IR"/>
        </a:p>
      </dgm:t>
    </dgm:pt>
    <dgm:pt modelId="{6EF7668A-F851-47F7-AF5D-DA13DB42161A}" type="pres">
      <dgm:prSet presAssocID="{EC35E95F-D493-46CD-A9FC-D1D69F9FF836}" presName="arrow" presStyleLbl="node1" presStyleIdx="1" presStyleCnt="2">
        <dgm:presLayoutVars>
          <dgm:bulletEnabled val="1"/>
        </dgm:presLayoutVars>
      </dgm:prSet>
      <dgm:spPr/>
      <dgm:t>
        <a:bodyPr/>
        <a:lstStyle/>
        <a:p>
          <a:pPr rtl="1"/>
          <a:endParaRPr lang="fa-IR"/>
        </a:p>
      </dgm:t>
    </dgm:pt>
  </dgm:ptLst>
  <dgm:cxnLst>
    <dgm:cxn modelId="{2C4C5FFA-0B33-4CD8-87C0-407829ECF6FD}" type="presOf" srcId="{EC35E95F-D493-46CD-A9FC-D1D69F9FF836}" destId="{6EF7668A-F851-47F7-AF5D-DA13DB42161A}" srcOrd="0" destOrd="0" presId="urn:microsoft.com/office/officeart/2005/8/layout/arrow5"/>
    <dgm:cxn modelId="{1CB74980-BD38-4683-9874-8329CBFF0476}" srcId="{27D343F1-DED7-4D6D-A0F1-6B4BB529F3FE}" destId="{A9BFDE24-738E-4649-BD4E-E5B5943CC769}" srcOrd="0" destOrd="0" parTransId="{9C01661C-9F29-436D-AAE2-9BEA18088F61}" sibTransId="{E6FE1B7E-696B-47B4-8CB0-491FE24507BE}"/>
    <dgm:cxn modelId="{02DE7ED8-7CAE-4DD0-AED5-E512ED4677F4}" type="presOf" srcId="{27D343F1-DED7-4D6D-A0F1-6B4BB529F3FE}" destId="{1BBFE772-639B-4B0B-998A-3212EB7152DE}" srcOrd="0" destOrd="0" presId="urn:microsoft.com/office/officeart/2005/8/layout/arrow5"/>
    <dgm:cxn modelId="{FBB91D74-CC58-4533-A1AB-3643F829F35A}" srcId="{27D343F1-DED7-4D6D-A0F1-6B4BB529F3FE}" destId="{EC35E95F-D493-46CD-A9FC-D1D69F9FF836}" srcOrd="1" destOrd="0" parTransId="{89E2D102-228D-4777-9004-A24AFE940236}" sibTransId="{6C815857-D054-4655-9BE8-5EEF9E8580E4}"/>
    <dgm:cxn modelId="{D56F15C2-5CD3-4977-918A-D34C8CF4322C}" type="presOf" srcId="{A9BFDE24-738E-4649-BD4E-E5B5943CC769}" destId="{0E47566F-2744-4865-9339-6EA0F428B08C}" srcOrd="0" destOrd="0" presId="urn:microsoft.com/office/officeart/2005/8/layout/arrow5"/>
    <dgm:cxn modelId="{DC80D962-DB6C-4098-82AB-11D8778E7439}" type="presParOf" srcId="{1BBFE772-639B-4B0B-998A-3212EB7152DE}" destId="{0E47566F-2744-4865-9339-6EA0F428B08C}" srcOrd="0" destOrd="0" presId="urn:microsoft.com/office/officeart/2005/8/layout/arrow5"/>
    <dgm:cxn modelId="{D8EA6DBD-C68E-46A4-8A55-BCE9B90E7F4E}" type="presParOf" srcId="{1BBFE772-639B-4B0B-998A-3212EB7152DE}" destId="{6EF7668A-F851-47F7-AF5D-DA13DB42161A}" srcOrd="1" destOrd="0" presId="urn:microsoft.com/office/officeart/2005/8/layout/arrow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697367-0555-4E9E-A736-FD29C48EB01B}" type="doc">
      <dgm:prSet loTypeId="urn:microsoft.com/office/officeart/2008/layout/HorizontalMultiLevelHierarchy" loCatId="hierarchy" qsTypeId="urn:microsoft.com/office/officeart/2005/8/quickstyle/simple1" qsCatId="simple" csTypeId="urn:microsoft.com/office/officeart/2005/8/colors/accent2_1" csCatId="accent2" phldr="1"/>
      <dgm:spPr/>
      <dgm:t>
        <a:bodyPr/>
        <a:lstStyle/>
        <a:p>
          <a:endParaRPr lang="en-US"/>
        </a:p>
      </dgm:t>
    </dgm:pt>
    <dgm:pt modelId="{324F35EA-76F0-4682-9E4D-CF001554D7F6}">
      <dgm:prSet phldrT="[Text]" custT="1">
        <dgm:style>
          <a:lnRef idx="2">
            <a:schemeClr val="accent2">
              <a:shade val="50000"/>
            </a:schemeClr>
          </a:lnRef>
          <a:fillRef idx="1">
            <a:schemeClr val="accent2"/>
          </a:fillRef>
          <a:effectRef idx="0">
            <a:schemeClr val="accent2"/>
          </a:effectRef>
          <a:fontRef idx="minor">
            <a:schemeClr val="lt1"/>
          </a:fontRef>
        </dgm:style>
      </dgm:prSet>
      <dgm:spPr>
        <a:solidFill>
          <a:srgbClr val="92D050"/>
        </a:solidFill>
      </dgm:spPr>
      <dgm:t>
        <a:bodyPr/>
        <a:lstStyle/>
        <a:p>
          <a:pPr rtl="1"/>
          <a:r>
            <a:rPr lang="fa-IR" sz="2000" b="1" dirty="0">
              <a:ln w="12700">
                <a:prstDash val="solid"/>
              </a:ln>
              <a:effectLst>
                <a:outerShdw blurRad="41275" dist="20320" dir="1800000" algn="tl" rotWithShape="0">
                  <a:srgbClr val="000000">
                    <a:alpha val="40000"/>
                  </a:srgbClr>
                </a:outerShdw>
              </a:effectLst>
              <a:cs typeface="B Nazanin" panose="00000400000000000000" pitchFamily="2" charset="-78"/>
            </a:rPr>
            <a:t>مزایای برگزاری مناقصه در بستر معاملاتی بازار فیزیکی بورس کالای ایران</a:t>
          </a:r>
          <a:endParaRPr lang="en-US" sz="2000" b="1" dirty="0">
            <a:cs typeface="B Nazanin" panose="00000400000000000000" pitchFamily="2" charset="-78"/>
          </a:endParaRPr>
        </a:p>
      </dgm:t>
    </dgm:pt>
    <dgm:pt modelId="{483C0433-CAD0-451B-B64F-EA576DFE7EB8}" type="parTrans" cxnId="{B8058B75-1FA9-4ED6-A3F5-F2898C6FDDB4}">
      <dgm:prSet/>
      <dgm:spPr/>
      <dgm:t>
        <a:bodyPr/>
        <a:lstStyle/>
        <a:p>
          <a:endParaRPr lang="en-US">
            <a:solidFill>
              <a:schemeClr val="tx1"/>
            </a:solidFill>
          </a:endParaRPr>
        </a:p>
      </dgm:t>
    </dgm:pt>
    <dgm:pt modelId="{0F0E5BBB-0F9F-4C72-8B2F-BA697BEF254A}" type="sibTrans" cxnId="{B8058B75-1FA9-4ED6-A3F5-F2898C6FDDB4}">
      <dgm:prSet/>
      <dgm:spPr/>
      <dgm:t>
        <a:bodyPr/>
        <a:lstStyle/>
        <a:p>
          <a:endParaRPr lang="en-US">
            <a:solidFill>
              <a:schemeClr val="tx1"/>
            </a:solidFill>
          </a:endParaRPr>
        </a:p>
      </dgm:t>
    </dgm:pt>
    <dgm:pt modelId="{2FEAB63B-3A70-478D-818F-4325954B7FEC}">
      <dgm:prSet custT="1">
        <dgm:style>
          <a:lnRef idx="1">
            <a:schemeClr val="accent1"/>
          </a:lnRef>
          <a:fillRef idx="2">
            <a:schemeClr val="accent1"/>
          </a:fillRef>
          <a:effectRef idx="1">
            <a:schemeClr val="accent1"/>
          </a:effectRef>
          <a:fontRef idx="minor">
            <a:schemeClr val="dk1"/>
          </a:fontRef>
        </dgm:style>
      </dgm:prSet>
      <dgm:spPr/>
      <dgm:t>
        <a:bodyPr/>
        <a:lstStyle/>
        <a:p>
          <a:pPr rtl="1"/>
          <a:r>
            <a:rPr lang="fa-IR" sz="1800" b="1" cap="all" dirty="0">
              <a:ln w="9000" cmpd="sng">
                <a:prstDash val="solid"/>
              </a:ln>
              <a:effectLst/>
              <a:latin typeface="+mj-lt"/>
              <a:ea typeface="+mj-ea"/>
              <a:cs typeface="B Nazanin" panose="00000400000000000000" pitchFamily="2" charset="-78"/>
            </a:rPr>
            <a:t>تأمین نیازهای کالایی متقاضیان با  نرخ شفاف و منصفانه</a:t>
          </a:r>
          <a:endParaRPr lang="en-US" sz="1800" b="1" cap="all" dirty="0">
            <a:ln w="9000" cmpd="sng">
              <a:prstDash val="solid"/>
            </a:ln>
            <a:effectLst/>
            <a:latin typeface="+mj-lt"/>
            <a:ea typeface="+mj-ea"/>
            <a:cs typeface="B Nazanin" panose="00000400000000000000" pitchFamily="2" charset="-78"/>
          </a:endParaRPr>
        </a:p>
      </dgm:t>
    </dgm:pt>
    <dgm:pt modelId="{FF97D708-DAC3-4DE5-8341-F2126E1A0D0D}" type="parTrans" cxnId="{9F8C299F-3690-4DD0-AE71-79729BD1F734}">
      <dgm:prSet>
        <dgm:style>
          <a:lnRef idx="2">
            <a:schemeClr val="accent4"/>
          </a:lnRef>
          <a:fillRef idx="0">
            <a:schemeClr val="accent4"/>
          </a:fillRef>
          <a:effectRef idx="1">
            <a:schemeClr val="accent4"/>
          </a:effectRef>
          <a:fontRef idx="minor">
            <a:schemeClr val="tx1"/>
          </a:fontRef>
        </dgm:style>
      </dgm:prSet>
      <dgm:spPr/>
      <dgm:t>
        <a:bodyPr/>
        <a:lstStyle/>
        <a:p>
          <a:endParaRPr lang="en-US">
            <a:solidFill>
              <a:schemeClr val="tx1"/>
            </a:solidFill>
          </a:endParaRPr>
        </a:p>
      </dgm:t>
    </dgm:pt>
    <dgm:pt modelId="{2FBB741D-39C8-4984-8EE5-BD353F0F22E7}" type="sibTrans" cxnId="{9F8C299F-3690-4DD0-AE71-79729BD1F734}">
      <dgm:prSet/>
      <dgm:spPr/>
      <dgm:t>
        <a:bodyPr/>
        <a:lstStyle/>
        <a:p>
          <a:endParaRPr lang="en-US">
            <a:solidFill>
              <a:schemeClr val="tx1"/>
            </a:solidFill>
          </a:endParaRPr>
        </a:p>
      </dgm:t>
    </dgm:pt>
    <dgm:pt modelId="{D7F81AAD-F972-4B70-A451-010A0CDB54C6}">
      <dgm:prSet custT="1">
        <dgm:style>
          <a:lnRef idx="1">
            <a:schemeClr val="accent5"/>
          </a:lnRef>
          <a:fillRef idx="2">
            <a:schemeClr val="accent5"/>
          </a:fillRef>
          <a:effectRef idx="1">
            <a:schemeClr val="accent5"/>
          </a:effectRef>
          <a:fontRef idx="minor">
            <a:schemeClr val="dk1"/>
          </a:fontRef>
        </dgm:style>
      </dgm:prSet>
      <dgm:spPr/>
      <dgm:t>
        <a:bodyPr/>
        <a:lstStyle/>
        <a:p>
          <a:pPr rtl="1"/>
          <a:r>
            <a:rPr lang="fa-IR" sz="1800" b="1" dirty="0">
              <a:cs typeface="B Nazanin" panose="00000400000000000000" pitchFamily="2" charset="-78"/>
            </a:rPr>
            <a:t>تضمین اجرای تعهدات </a:t>
          </a:r>
          <a:r>
            <a:rPr lang="fa-IR" sz="1800" b="1" cap="all" dirty="0">
              <a:ln w="9000" cmpd="sng">
                <a:prstDash val="solid"/>
              </a:ln>
              <a:effectLst/>
              <a:latin typeface="+mj-lt"/>
              <a:ea typeface="+mj-ea"/>
              <a:cs typeface="B Nazanin" panose="00000400000000000000" pitchFamily="2" charset="-78"/>
            </a:rPr>
            <a:t>برای طرفین معامله با اخذ تضامین لازم</a:t>
          </a:r>
          <a:endParaRPr lang="en-US" sz="1800" b="1" cap="all" dirty="0">
            <a:ln w="9000" cmpd="sng">
              <a:prstDash val="solid"/>
            </a:ln>
            <a:effectLst/>
            <a:latin typeface="+mj-lt"/>
            <a:ea typeface="+mj-ea"/>
            <a:cs typeface="B Nazanin" panose="00000400000000000000" pitchFamily="2" charset="-78"/>
          </a:endParaRPr>
        </a:p>
      </dgm:t>
    </dgm:pt>
    <dgm:pt modelId="{0DB6CD1C-62E6-46BB-932E-A58998460A07}" type="parTrans" cxnId="{71A6B1BB-BFD9-4326-BAE4-F92CF0B314D7}">
      <dgm:prSet/>
      <dgm:spPr/>
      <dgm:t>
        <a:bodyPr/>
        <a:lstStyle/>
        <a:p>
          <a:endParaRPr lang="en-US"/>
        </a:p>
      </dgm:t>
    </dgm:pt>
    <dgm:pt modelId="{5B3E114E-BDC2-4528-A4E4-EDB4E8412310}" type="sibTrans" cxnId="{71A6B1BB-BFD9-4326-BAE4-F92CF0B314D7}">
      <dgm:prSet/>
      <dgm:spPr/>
      <dgm:t>
        <a:bodyPr/>
        <a:lstStyle/>
        <a:p>
          <a:endParaRPr lang="en-US"/>
        </a:p>
      </dgm:t>
    </dgm:pt>
    <dgm:pt modelId="{F2069C93-FA43-493E-B879-519B1B6A8077}">
      <dgm:prSet custT="1">
        <dgm:style>
          <a:lnRef idx="2">
            <a:schemeClr val="accent4">
              <a:shade val="50000"/>
            </a:schemeClr>
          </a:lnRef>
          <a:fillRef idx="1">
            <a:schemeClr val="accent4"/>
          </a:fillRef>
          <a:effectRef idx="0">
            <a:schemeClr val="accent4"/>
          </a:effectRef>
          <a:fontRef idx="minor">
            <a:schemeClr val="lt1"/>
          </a:fontRef>
        </dgm:style>
      </dgm:prSet>
      <dgm:spPr/>
      <dgm:t>
        <a:bodyPr/>
        <a:lstStyle/>
        <a:p>
          <a:pPr rtl="1"/>
          <a:r>
            <a:rPr lang="fa-IR" sz="1800" b="1" cap="all" dirty="0">
              <a:ln w="9000" cmpd="sng">
                <a:prstDash val="solid"/>
              </a:ln>
              <a:effectLst/>
              <a:latin typeface="+mj-lt"/>
              <a:ea typeface="+mj-ea"/>
              <a:cs typeface="B Nazanin" panose="00000400000000000000" pitchFamily="2" charset="-78"/>
            </a:rPr>
            <a:t>معافیت 10 درصدی از مالیات بر درآمد</a:t>
          </a:r>
          <a:endParaRPr lang="en-US" sz="1800" b="1" cap="all" dirty="0">
            <a:ln w="9000" cmpd="sng">
              <a:prstDash val="solid"/>
            </a:ln>
            <a:effectLst/>
            <a:latin typeface="+mj-lt"/>
            <a:ea typeface="+mj-ea"/>
            <a:cs typeface="B Nazanin" panose="00000400000000000000" pitchFamily="2" charset="-78"/>
          </a:endParaRPr>
        </a:p>
      </dgm:t>
    </dgm:pt>
    <dgm:pt modelId="{C6FCB949-F2D2-4D2A-B001-C3BC8B81D386}" type="parTrans" cxnId="{CAC47321-7819-496A-8D9F-92A16C5993EB}">
      <dgm:prSet/>
      <dgm:spPr/>
      <dgm:t>
        <a:bodyPr/>
        <a:lstStyle/>
        <a:p>
          <a:endParaRPr lang="en-US"/>
        </a:p>
      </dgm:t>
    </dgm:pt>
    <dgm:pt modelId="{FA595A10-169B-4215-B740-D26870E484E3}" type="sibTrans" cxnId="{CAC47321-7819-496A-8D9F-92A16C5993EB}">
      <dgm:prSet/>
      <dgm:spPr/>
      <dgm:t>
        <a:bodyPr/>
        <a:lstStyle/>
        <a:p>
          <a:endParaRPr lang="en-US"/>
        </a:p>
      </dgm:t>
    </dgm:pt>
    <dgm:pt modelId="{FCDD38F6-7D25-47EF-B90F-1EE53C1F8A3B}">
      <dgm:prSet custT="1">
        <dgm:style>
          <a:lnRef idx="1">
            <a:schemeClr val="accent3"/>
          </a:lnRef>
          <a:fillRef idx="2">
            <a:schemeClr val="accent3"/>
          </a:fillRef>
          <a:effectRef idx="1">
            <a:schemeClr val="accent3"/>
          </a:effectRef>
          <a:fontRef idx="minor">
            <a:schemeClr val="dk1"/>
          </a:fontRef>
        </dgm:style>
      </dgm:prSet>
      <dgm:spPr/>
      <dgm:t>
        <a:bodyPr/>
        <a:lstStyle/>
        <a:p>
          <a:pPr rtl="1"/>
          <a:r>
            <a:rPr lang="fa-IR" sz="1800" b="1" cap="all" dirty="0">
              <a:ln w="9000" cmpd="sng">
                <a:prstDash val="solid"/>
              </a:ln>
              <a:effectLst/>
              <a:latin typeface="+mj-lt"/>
              <a:ea typeface="+mj-ea"/>
              <a:cs typeface="B Nazanin" panose="00000400000000000000" pitchFamily="2" charset="-78"/>
            </a:rPr>
            <a:t>افزایش شفافیت‌ در فرآیند تأمین نیازهای کالایی متقاضیان</a:t>
          </a:r>
          <a:endParaRPr lang="en-US" sz="1800" b="1" cap="all" dirty="0">
            <a:ln w="9000" cmpd="sng">
              <a:prstDash val="solid"/>
            </a:ln>
            <a:effectLst/>
            <a:latin typeface="+mj-lt"/>
            <a:ea typeface="+mj-ea"/>
            <a:cs typeface="B Nazanin" panose="00000400000000000000" pitchFamily="2" charset="-78"/>
          </a:endParaRPr>
        </a:p>
      </dgm:t>
    </dgm:pt>
    <dgm:pt modelId="{9C13D7DA-C315-4BC5-B25A-D14B84D4EC97}" type="parTrans" cxnId="{C5FDE503-D01D-4F0B-B154-03A339DBE96A}">
      <dgm:prSet/>
      <dgm:spPr/>
      <dgm:t>
        <a:bodyPr/>
        <a:lstStyle/>
        <a:p>
          <a:endParaRPr lang="en-US"/>
        </a:p>
      </dgm:t>
    </dgm:pt>
    <dgm:pt modelId="{8E16EF73-CB37-476E-9711-64193700E9D5}" type="sibTrans" cxnId="{C5FDE503-D01D-4F0B-B154-03A339DBE96A}">
      <dgm:prSet/>
      <dgm:spPr/>
      <dgm:t>
        <a:bodyPr/>
        <a:lstStyle/>
        <a:p>
          <a:endParaRPr lang="en-US"/>
        </a:p>
      </dgm:t>
    </dgm:pt>
    <dgm:pt modelId="{D9C7F85A-932E-4DC3-9F50-86F18274AA2D}">
      <dgm:prSet custT="1">
        <dgm:style>
          <a:lnRef idx="0">
            <a:schemeClr val="accent3"/>
          </a:lnRef>
          <a:fillRef idx="3">
            <a:schemeClr val="accent3"/>
          </a:fillRef>
          <a:effectRef idx="3">
            <a:schemeClr val="accent3"/>
          </a:effectRef>
          <a:fontRef idx="minor">
            <a:schemeClr val="lt1"/>
          </a:fontRef>
        </dgm:style>
      </dgm:prSet>
      <dgm:spPr/>
      <dgm:t>
        <a:bodyPr/>
        <a:lstStyle/>
        <a:p>
          <a:pPr rtl="1"/>
          <a:r>
            <a:rPr lang="fa-IR" sz="1800" b="1" cap="all" dirty="0">
              <a:ln w="9000" cmpd="sng">
                <a:prstDash val="solid"/>
              </a:ln>
              <a:effectLst/>
              <a:latin typeface="+mj-lt"/>
              <a:ea typeface="+mj-ea"/>
              <a:cs typeface="B Nazanin" panose="00000400000000000000" pitchFamily="2" charset="-78"/>
            </a:rPr>
            <a:t>از بین رفتن انحصار با افزایش تعداد عرضه‌کنندگان</a:t>
          </a:r>
          <a:endParaRPr lang="en-US" sz="1800" b="1" cap="all" dirty="0">
            <a:ln w="9000" cmpd="sng">
              <a:prstDash val="solid"/>
            </a:ln>
            <a:effectLst/>
            <a:latin typeface="+mj-lt"/>
            <a:ea typeface="+mj-ea"/>
            <a:cs typeface="B Nazanin" panose="00000400000000000000" pitchFamily="2" charset="-78"/>
          </a:endParaRPr>
        </a:p>
      </dgm:t>
    </dgm:pt>
    <dgm:pt modelId="{56B94D2B-23AF-44B2-B3B5-922A9216F802}" type="parTrans" cxnId="{4932F244-1157-46A6-A9B1-A80D7541E3D0}">
      <dgm:prSet/>
      <dgm:spPr/>
      <dgm:t>
        <a:bodyPr/>
        <a:lstStyle/>
        <a:p>
          <a:endParaRPr lang="en-US"/>
        </a:p>
      </dgm:t>
    </dgm:pt>
    <dgm:pt modelId="{0965D43B-480C-42C1-9BDD-DFFB0F73E889}" type="sibTrans" cxnId="{4932F244-1157-46A6-A9B1-A80D7541E3D0}">
      <dgm:prSet/>
      <dgm:spPr/>
      <dgm:t>
        <a:bodyPr/>
        <a:lstStyle/>
        <a:p>
          <a:endParaRPr lang="en-US"/>
        </a:p>
      </dgm:t>
    </dgm:pt>
    <dgm:pt modelId="{1344E9C5-F5F5-42C0-8DEC-B3D9F7D67727}">
      <dgm:prSet custT="1">
        <dgm:style>
          <a:lnRef idx="1">
            <a:schemeClr val="accent6"/>
          </a:lnRef>
          <a:fillRef idx="2">
            <a:schemeClr val="accent6"/>
          </a:fillRef>
          <a:effectRef idx="1">
            <a:schemeClr val="accent6"/>
          </a:effectRef>
          <a:fontRef idx="minor">
            <a:schemeClr val="dk1"/>
          </a:fontRef>
        </dgm:style>
      </dgm:prSet>
      <dgm:spPr/>
      <dgm:t>
        <a:bodyPr/>
        <a:lstStyle/>
        <a:p>
          <a:pPr rtl="1">
            <a:lnSpc>
              <a:spcPct val="100000"/>
            </a:lnSpc>
            <a:spcAft>
              <a:spcPts val="0"/>
            </a:spcAft>
          </a:pPr>
          <a:r>
            <a:rPr lang="fa-IR" sz="1800" b="1" cap="all" dirty="0">
              <a:ln w="9000" cmpd="sng">
                <a:prstDash val="solid"/>
              </a:ln>
              <a:effectLst/>
              <a:latin typeface="+mj-lt"/>
              <a:ea typeface="+mj-ea"/>
              <a:cs typeface="B Nazanin" panose="00000400000000000000" pitchFamily="2" charset="-78"/>
            </a:rPr>
            <a:t>معافیت از برگزاری تشریفات مزایده و مناقصه </a:t>
          </a:r>
          <a:r>
            <a:rPr lang="ar-SA" sz="1800" b="1" cap="all" dirty="0">
              <a:ln w="9000" cmpd="sng">
                <a:prstDash val="solid"/>
              </a:ln>
              <a:effectLst/>
              <a:latin typeface="+mj-lt"/>
              <a:ea typeface="+mj-ea"/>
              <a:cs typeface="B Nazanin" panose="00000400000000000000" pitchFamily="2" charset="-78"/>
            </a:rPr>
            <a:t>بر اساس </a:t>
          </a:r>
          <a:r>
            <a:rPr lang="ar-SA" sz="1800" b="1" cap="all">
              <a:ln w="9000" cmpd="sng">
                <a:prstDash val="solid"/>
              </a:ln>
              <a:effectLst/>
              <a:latin typeface="+mj-lt"/>
              <a:ea typeface="+mj-ea"/>
              <a:cs typeface="B Nazanin" panose="00000400000000000000" pitchFamily="2" charset="-78"/>
            </a:rPr>
            <a:t>ماده 17 </a:t>
          </a:r>
          <a:r>
            <a:rPr lang="ar-SA" sz="1800" b="1" cap="all" dirty="0">
              <a:ln w="9000" cmpd="sng">
                <a:prstDash val="solid"/>
              </a:ln>
              <a:effectLst/>
              <a:latin typeface="+mj-lt"/>
              <a:ea typeface="+mj-ea"/>
              <a:cs typeface="B Nazanin" panose="00000400000000000000" pitchFamily="2" charset="-78"/>
            </a:rPr>
            <a:t>قانون توسعه ابزارها و نهادهای مالی جدید </a:t>
          </a:r>
          <a:r>
            <a:rPr lang="fa-IR" sz="1400" b="1" cap="all" dirty="0">
              <a:ln w="9000" cmpd="sng">
                <a:prstDash val="solid"/>
              </a:ln>
              <a:effectLst/>
              <a:latin typeface="+mj-lt"/>
              <a:ea typeface="+mj-ea"/>
              <a:cs typeface="B Nazanin" panose="00000400000000000000" pitchFamily="2" charset="-78"/>
            </a:rPr>
            <a:t>(در نتیجه سهولت پاسخگویی مدیران به نهادهای نظارتی و  بهبود در فرایند نظارت بر نهادهای دولتی و غیردولتی)</a:t>
          </a:r>
          <a:endParaRPr lang="en-US" sz="1400" b="1" cap="all" dirty="0">
            <a:ln w="9000" cmpd="sng">
              <a:prstDash val="solid"/>
            </a:ln>
            <a:effectLst/>
            <a:latin typeface="+mj-lt"/>
            <a:ea typeface="+mj-ea"/>
            <a:cs typeface="B Nazanin" panose="00000400000000000000" pitchFamily="2" charset="-78"/>
          </a:endParaRPr>
        </a:p>
      </dgm:t>
    </dgm:pt>
    <dgm:pt modelId="{42D289E9-F85B-45B0-AF4B-05DB7196F50D}" type="parTrans" cxnId="{C005614C-848B-4C6A-A92F-4EA843145CDE}">
      <dgm:prSet/>
      <dgm:spPr/>
      <dgm:t>
        <a:bodyPr/>
        <a:lstStyle/>
        <a:p>
          <a:endParaRPr lang="en-US"/>
        </a:p>
      </dgm:t>
    </dgm:pt>
    <dgm:pt modelId="{B1E141E1-B63E-4D4A-BDB6-D245F3D04E61}" type="sibTrans" cxnId="{C005614C-848B-4C6A-A92F-4EA843145CDE}">
      <dgm:prSet/>
      <dgm:spPr/>
      <dgm:t>
        <a:bodyPr/>
        <a:lstStyle/>
        <a:p>
          <a:endParaRPr lang="en-US"/>
        </a:p>
      </dgm:t>
    </dgm:pt>
    <dgm:pt modelId="{68012B33-78E4-472B-85B6-D1B27DC4C42E}">
      <dgm:prSet custT="1">
        <dgm:style>
          <a:lnRef idx="1">
            <a:schemeClr val="accent1"/>
          </a:lnRef>
          <a:fillRef idx="2">
            <a:schemeClr val="accent1"/>
          </a:fillRef>
          <a:effectRef idx="1">
            <a:schemeClr val="accent1"/>
          </a:effectRef>
          <a:fontRef idx="minor">
            <a:schemeClr val="dk1"/>
          </a:fontRef>
        </dgm:style>
      </dgm:prSet>
      <dgm:spPr/>
      <dgm:t>
        <a:bodyPr/>
        <a:lstStyle/>
        <a:p>
          <a:pPr rtl="1"/>
          <a:r>
            <a:rPr lang="fa-IR" sz="1800" b="1" cap="all" dirty="0">
              <a:ln w="9000" cmpd="sng">
                <a:prstDash val="solid"/>
              </a:ln>
              <a:effectLst/>
              <a:latin typeface="+mj-lt"/>
              <a:ea typeface="+mj-ea"/>
              <a:cs typeface="B Nazanin" panose="00000400000000000000" pitchFamily="2" charset="-78"/>
            </a:rPr>
            <a:t>تأمین نیازهای کالایی متقاضیان با  کیفیت مناسب و استاندارد بالا</a:t>
          </a:r>
          <a:endParaRPr lang="en-US" sz="1800" b="1" cap="all" dirty="0">
            <a:ln w="9000" cmpd="sng">
              <a:prstDash val="solid"/>
            </a:ln>
            <a:effectLst/>
            <a:latin typeface="+mj-lt"/>
            <a:ea typeface="+mj-ea"/>
            <a:cs typeface="B Nazanin" panose="00000400000000000000" pitchFamily="2" charset="-78"/>
          </a:endParaRPr>
        </a:p>
      </dgm:t>
    </dgm:pt>
    <dgm:pt modelId="{94E7AD80-BA51-4144-984C-DA9B80240C03}" type="parTrans" cxnId="{A143CF16-2EC2-49BA-A96D-B65C359FD7B0}">
      <dgm:prSet/>
      <dgm:spPr/>
      <dgm:t>
        <a:bodyPr/>
        <a:lstStyle/>
        <a:p>
          <a:endParaRPr lang="en-US"/>
        </a:p>
      </dgm:t>
    </dgm:pt>
    <dgm:pt modelId="{19E22CA2-4270-43CC-8B9E-A2755E8937AF}" type="sibTrans" cxnId="{A143CF16-2EC2-49BA-A96D-B65C359FD7B0}">
      <dgm:prSet/>
      <dgm:spPr/>
      <dgm:t>
        <a:bodyPr/>
        <a:lstStyle/>
        <a:p>
          <a:endParaRPr lang="en-US"/>
        </a:p>
      </dgm:t>
    </dgm:pt>
    <dgm:pt modelId="{39C3FA82-5907-497B-B02D-253A06BCB24F}" type="pres">
      <dgm:prSet presAssocID="{AC697367-0555-4E9E-A736-FD29C48EB01B}" presName="Name0" presStyleCnt="0">
        <dgm:presLayoutVars>
          <dgm:chPref val="1"/>
          <dgm:dir val="rev"/>
          <dgm:animOne val="branch"/>
          <dgm:animLvl val="lvl"/>
          <dgm:resizeHandles val="exact"/>
        </dgm:presLayoutVars>
      </dgm:prSet>
      <dgm:spPr/>
      <dgm:t>
        <a:bodyPr/>
        <a:lstStyle/>
        <a:p>
          <a:pPr rtl="1"/>
          <a:endParaRPr lang="fa-IR"/>
        </a:p>
      </dgm:t>
    </dgm:pt>
    <dgm:pt modelId="{20E8ECFF-6369-43A8-9A30-B409F3F7C4FF}" type="pres">
      <dgm:prSet presAssocID="{324F35EA-76F0-4682-9E4D-CF001554D7F6}" presName="root1" presStyleCnt="0"/>
      <dgm:spPr/>
    </dgm:pt>
    <dgm:pt modelId="{B9682031-64A6-453D-A86D-011312CC2C74}" type="pres">
      <dgm:prSet presAssocID="{324F35EA-76F0-4682-9E4D-CF001554D7F6}" presName="LevelOneTextNode" presStyleLbl="node0" presStyleIdx="0" presStyleCnt="1" custAng="16200000" custScaleX="238492" custScaleY="45198" custLinFactNeighborX="-74140" custLinFactNeighborY="-2329">
        <dgm:presLayoutVars>
          <dgm:chPref val="3"/>
        </dgm:presLayoutVars>
      </dgm:prSet>
      <dgm:spPr/>
      <dgm:t>
        <a:bodyPr/>
        <a:lstStyle/>
        <a:p>
          <a:pPr rtl="1"/>
          <a:endParaRPr lang="fa-IR"/>
        </a:p>
      </dgm:t>
    </dgm:pt>
    <dgm:pt modelId="{08C63145-F2AE-448B-AC58-ABDA0EFB5562}" type="pres">
      <dgm:prSet presAssocID="{324F35EA-76F0-4682-9E4D-CF001554D7F6}" presName="level2hierChild" presStyleCnt="0"/>
      <dgm:spPr/>
    </dgm:pt>
    <dgm:pt modelId="{0AEC480D-E32B-48DB-8ED0-1E419D7C82D5}" type="pres">
      <dgm:prSet presAssocID="{FF97D708-DAC3-4DE5-8341-F2126E1A0D0D}" presName="conn2-1" presStyleLbl="parChTrans1D2" presStyleIdx="0" presStyleCnt="7"/>
      <dgm:spPr/>
      <dgm:t>
        <a:bodyPr/>
        <a:lstStyle/>
        <a:p>
          <a:pPr rtl="1"/>
          <a:endParaRPr lang="fa-IR"/>
        </a:p>
      </dgm:t>
    </dgm:pt>
    <dgm:pt modelId="{221C5129-7834-4D9A-BEF3-A0D0460F7A77}" type="pres">
      <dgm:prSet presAssocID="{FF97D708-DAC3-4DE5-8341-F2126E1A0D0D}" presName="connTx" presStyleLbl="parChTrans1D2" presStyleIdx="0" presStyleCnt="7"/>
      <dgm:spPr/>
      <dgm:t>
        <a:bodyPr/>
        <a:lstStyle/>
        <a:p>
          <a:pPr rtl="1"/>
          <a:endParaRPr lang="fa-IR"/>
        </a:p>
      </dgm:t>
    </dgm:pt>
    <dgm:pt modelId="{6E927120-65C2-4C64-B92A-8F3FE850AF63}" type="pres">
      <dgm:prSet presAssocID="{2FEAB63B-3A70-478D-818F-4325954B7FEC}" presName="root2" presStyleCnt="0"/>
      <dgm:spPr/>
    </dgm:pt>
    <dgm:pt modelId="{5B740D6A-C97C-42FF-AD63-AC01741BF2F4}" type="pres">
      <dgm:prSet presAssocID="{2FEAB63B-3A70-478D-818F-4325954B7FEC}" presName="LevelTwoTextNode" presStyleLbl="node2" presStyleIdx="0" presStyleCnt="7" custScaleX="342729" custScaleY="80599" custLinFactNeighborX="-25754" custLinFactNeighborY="867">
        <dgm:presLayoutVars>
          <dgm:chPref val="3"/>
        </dgm:presLayoutVars>
      </dgm:prSet>
      <dgm:spPr/>
      <dgm:t>
        <a:bodyPr/>
        <a:lstStyle/>
        <a:p>
          <a:pPr rtl="1"/>
          <a:endParaRPr lang="fa-IR"/>
        </a:p>
      </dgm:t>
    </dgm:pt>
    <dgm:pt modelId="{2A546A9E-DE61-43F7-8989-82AFEC158F71}" type="pres">
      <dgm:prSet presAssocID="{2FEAB63B-3A70-478D-818F-4325954B7FEC}" presName="level3hierChild" presStyleCnt="0"/>
      <dgm:spPr/>
    </dgm:pt>
    <dgm:pt modelId="{DF3F7681-0AF3-4F59-A69D-0613C2C18044}" type="pres">
      <dgm:prSet presAssocID="{94E7AD80-BA51-4144-984C-DA9B80240C03}" presName="conn2-1" presStyleLbl="parChTrans1D2" presStyleIdx="1" presStyleCnt="7"/>
      <dgm:spPr/>
      <dgm:t>
        <a:bodyPr/>
        <a:lstStyle/>
        <a:p>
          <a:pPr rtl="1"/>
          <a:endParaRPr lang="fa-IR"/>
        </a:p>
      </dgm:t>
    </dgm:pt>
    <dgm:pt modelId="{8A378A8C-7E96-499A-96E1-7567BF353A47}" type="pres">
      <dgm:prSet presAssocID="{94E7AD80-BA51-4144-984C-DA9B80240C03}" presName="connTx" presStyleLbl="parChTrans1D2" presStyleIdx="1" presStyleCnt="7"/>
      <dgm:spPr/>
      <dgm:t>
        <a:bodyPr/>
        <a:lstStyle/>
        <a:p>
          <a:pPr rtl="1"/>
          <a:endParaRPr lang="fa-IR"/>
        </a:p>
      </dgm:t>
    </dgm:pt>
    <dgm:pt modelId="{44F4B6FF-5D06-4AF4-A42D-32F9FC50D9F2}" type="pres">
      <dgm:prSet presAssocID="{68012B33-78E4-472B-85B6-D1B27DC4C42E}" presName="root2" presStyleCnt="0"/>
      <dgm:spPr/>
    </dgm:pt>
    <dgm:pt modelId="{567537AD-417F-44DF-AA1B-82B9EE33E717}" type="pres">
      <dgm:prSet presAssocID="{68012B33-78E4-472B-85B6-D1B27DC4C42E}" presName="LevelTwoTextNode" presStyleLbl="node2" presStyleIdx="1" presStyleCnt="7" custScaleX="342729" custScaleY="80599" custLinFactNeighborX="-25831" custLinFactNeighborY="-4092">
        <dgm:presLayoutVars>
          <dgm:chPref val="3"/>
        </dgm:presLayoutVars>
      </dgm:prSet>
      <dgm:spPr/>
      <dgm:t>
        <a:bodyPr/>
        <a:lstStyle/>
        <a:p>
          <a:pPr rtl="1"/>
          <a:endParaRPr lang="fa-IR"/>
        </a:p>
      </dgm:t>
    </dgm:pt>
    <dgm:pt modelId="{EACC4708-B0DB-42B3-BCDB-D1D84F77463F}" type="pres">
      <dgm:prSet presAssocID="{68012B33-78E4-472B-85B6-D1B27DC4C42E}" presName="level3hierChild" presStyleCnt="0"/>
      <dgm:spPr/>
    </dgm:pt>
    <dgm:pt modelId="{EC143640-06BB-4805-8EAE-79E6A7F22FA2}" type="pres">
      <dgm:prSet presAssocID="{9C13D7DA-C315-4BC5-B25A-D14B84D4EC97}" presName="conn2-1" presStyleLbl="parChTrans1D2" presStyleIdx="2" presStyleCnt="7"/>
      <dgm:spPr/>
      <dgm:t>
        <a:bodyPr/>
        <a:lstStyle/>
        <a:p>
          <a:pPr rtl="1"/>
          <a:endParaRPr lang="fa-IR"/>
        </a:p>
      </dgm:t>
    </dgm:pt>
    <dgm:pt modelId="{CEEDDB48-F28C-4E07-960D-0718D16E729D}" type="pres">
      <dgm:prSet presAssocID="{9C13D7DA-C315-4BC5-B25A-D14B84D4EC97}" presName="connTx" presStyleLbl="parChTrans1D2" presStyleIdx="2" presStyleCnt="7"/>
      <dgm:spPr/>
      <dgm:t>
        <a:bodyPr/>
        <a:lstStyle/>
        <a:p>
          <a:pPr rtl="1"/>
          <a:endParaRPr lang="fa-IR"/>
        </a:p>
      </dgm:t>
    </dgm:pt>
    <dgm:pt modelId="{43D4BAEF-E42C-4097-9447-16AFE8FED5E5}" type="pres">
      <dgm:prSet presAssocID="{FCDD38F6-7D25-47EF-B90F-1EE53C1F8A3B}" presName="root2" presStyleCnt="0"/>
      <dgm:spPr/>
    </dgm:pt>
    <dgm:pt modelId="{250A5BA8-30A1-441E-88B3-E9BD64BA40EC}" type="pres">
      <dgm:prSet presAssocID="{FCDD38F6-7D25-47EF-B90F-1EE53C1F8A3B}" presName="LevelTwoTextNode" presStyleLbl="node2" presStyleIdx="2" presStyleCnt="7" custScaleX="342729" custScaleY="80599" custLinFactNeighborX="-25570" custLinFactNeighborY="-9265">
        <dgm:presLayoutVars>
          <dgm:chPref val="3"/>
        </dgm:presLayoutVars>
      </dgm:prSet>
      <dgm:spPr/>
      <dgm:t>
        <a:bodyPr/>
        <a:lstStyle/>
        <a:p>
          <a:pPr rtl="1"/>
          <a:endParaRPr lang="fa-IR"/>
        </a:p>
      </dgm:t>
    </dgm:pt>
    <dgm:pt modelId="{615D82C5-4163-4524-A825-50910C82CDFE}" type="pres">
      <dgm:prSet presAssocID="{FCDD38F6-7D25-47EF-B90F-1EE53C1F8A3B}" presName="level3hierChild" presStyleCnt="0"/>
      <dgm:spPr/>
    </dgm:pt>
    <dgm:pt modelId="{6EE6164A-C58C-47AA-B308-B84E3363E508}" type="pres">
      <dgm:prSet presAssocID="{C6FCB949-F2D2-4D2A-B001-C3BC8B81D386}" presName="conn2-1" presStyleLbl="parChTrans1D2" presStyleIdx="3" presStyleCnt="7"/>
      <dgm:spPr/>
      <dgm:t>
        <a:bodyPr/>
        <a:lstStyle/>
        <a:p>
          <a:pPr rtl="1"/>
          <a:endParaRPr lang="fa-IR"/>
        </a:p>
      </dgm:t>
    </dgm:pt>
    <dgm:pt modelId="{350F2896-6C07-4D36-ABD4-94963AC07579}" type="pres">
      <dgm:prSet presAssocID="{C6FCB949-F2D2-4D2A-B001-C3BC8B81D386}" presName="connTx" presStyleLbl="parChTrans1D2" presStyleIdx="3" presStyleCnt="7"/>
      <dgm:spPr/>
      <dgm:t>
        <a:bodyPr/>
        <a:lstStyle/>
        <a:p>
          <a:pPr rtl="1"/>
          <a:endParaRPr lang="fa-IR"/>
        </a:p>
      </dgm:t>
    </dgm:pt>
    <dgm:pt modelId="{97FA1598-87C2-4F28-AEB7-B71FA3452A1A}" type="pres">
      <dgm:prSet presAssocID="{F2069C93-FA43-493E-B879-519B1B6A8077}" presName="root2" presStyleCnt="0"/>
      <dgm:spPr/>
    </dgm:pt>
    <dgm:pt modelId="{E228D098-7B25-495F-A979-2F9C2EFC4197}" type="pres">
      <dgm:prSet presAssocID="{F2069C93-FA43-493E-B879-519B1B6A8077}" presName="LevelTwoTextNode" presStyleLbl="node2" presStyleIdx="3" presStyleCnt="7" custScaleX="342729" custScaleY="80599" custLinFactNeighborX="-25570" custLinFactNeighborY="-9265">
        <dgm:presLayoutVars>
          <dgm:chPref val="3"/>
        </dgm:presLayoutVars>
      </dgm:prSet>
      <dgm:spPr/>
      <dgm:t>
        <a:bodyPr/>
        <a:lstStyle/>
        <a:p>
          <a:pPr rtl="1"/>
          <a:endParaRPr lang="fa-IR"/>
        </a:p>
      </dgm:t>
    </dgm:pt>
    <dgm:pt modelId="{029A436D-1B7B-4376-8478-B121C76FB5FD}" type="pres">
      <dgm:prSet presAssocID="{F2069C93-FA43-493E-B879-519B1B6A8077}" presName="level3hierChild" presStyleCnt="0"/>
      <dgm:spPr/>
    </dgm:pt>
    <dgm:pt modelId="{19A1BDE5-0D74-4ECD-9C18-0686E84AA1A3}" type="pres">
      <dgm:prSet presAssocID="{56B94D2B-23AF-44B2-B3B5-922A9216F802}" presName="conn2-1" presStyleLbl="parChTrans1D2" presStyleIdx="4" presStyleCnt="7"/>
      <dgm:spPr/>
      <dgm:t>
        <a:bodyPr/>
        <a:lstStyle/>
        <a:p>
          <a:pPr rtl="1"/>
          <a:endParaRPr lang="fa-IR"/>
        </a:p>
      </dgm:t>
    </dgm:pt>
    <dgm:pt modelId="{335EA255-98E4-49B0-8694-951D12FF0892}" type="pres">
      <dgm:prSet presAssocID="{56B94D2B-23AF-44B2-B3B5-922A9216F802}" presName="connTx" presStyleLbl="parChTrans1D2" presStyleIdx="4" presStyleCnt="7"/>
      <dgm:spPr/>
      <dgm:t>
        <a:bodyPr/>
        <a:lstStyle/>
        <a:p>
          <a:pPr rtl="1"/>
          <a:endParaRPr lang="fa-IR"/>
        </a:p>
      </dgm:t>
    </dgm:pt>
    <dgm:pt modelId="{9A7C61BD-C33B-4764-AC18-9A37770C95F5}" type="pres">
      <dgm:prSet presAssocID="{D9C7F85A-932E-4DC3-9F50-86F18274AA2D}" presName="root2" presStyleCnt="0"/>
      <dgm:spPr/>
    </dgm:pt>
    <dgm:pt modelId="{2C5F6EAF-E5C0-4103-805A-E544C689EF92}" type="pres">
      <dgm:prSet presAssocID="{D9C7F85A-932E-4DC3-9F50-86F18274AA2D}" presName="LevelTwoTextNode" presStyleLbl="node2" presStyleIdx="4" presStyleCnt="7" custScaleX="342729" custScaleY="80599" custLinFactNeighborX="-25570" custLinFactNeighborY="-9265">
        <dgm:presLayoutVars>
          <dgm:chPref val="3"/>
        </dgm:presLayoutVars>
      </dgm:prSet>
      <dgm:spPr/>
      <dgm:t>
        <a:bodyPr/>
        <a:lstStyle/>
        <a:p>
          <a:pPr rtl="1"/>
          <a:endParaRPr lang="fa-IR"/>
        </a:p>
      </dgm:t>
    </dgm:pt>
    <dgm:pt modelId="{D8282E3B-F516-433A-B728-BD8A74C3720A}" type="pres">
      <dgm:prSet presAssocID="{D9C7F85A-932E-4DC3-9F50-86F18274AA2D}" presName="level3hierChild" presStyleCnt="0"/>
      <dgm:spPr/>
    </dgm:pt>
    <dgm:pt modelId="{8DE32594-7B53-4E59-9F5B-E76BB1B5C702}" type="pres">
      <dgm:prSet presAssocID="{0DB6CD1C-62E6-46BB-932E-A58998460A07}" presName="conn2-1" presStyleLbl="parChTrans1D2" presStyleIdx="5" presStyleCnt="7"/>
      <dgm:spPr/>
      <dgm:t>
        <a:bodyPr/>
        <a:lstStyle/>
        <a:p>
          <a:pPr rtl="1"/>
          <a:endParaRPr lang="fa-IR"/>
        </a:p>
      </dgm:t>
    </dgm:pt>
    <dgm:pt modelId="{56202E2D-CED6-4893-96DF-CBCE33EA1EEE}" type="pres">
      <dgm:prSet presAssocID="{0DB6CD1C-62E6-46BB-932E-A58998460A07}" presName="connTx" presStyleLbl="parChTrans1D2" presStyleIdx="5" presStyleCnt="7"/>
      <dgm:spPr/>
      <dgm:t>
        <a:bodyPr/>
        <a:lstStyle/>
        <a:p>
          <a:pPr rtl="1"/>
          <a:endParaRPr lang="fa-IR"/>
        </a:p>
      </dgm:t>
    </dgm:pt>
    <dgm:pt modelId="{0475706F-9176-4B89-8E04-4FE52E1B3D4A}" type="pres">
      <dgm:prSet presAssocID="{D7F81AAD-F972-4B70-A451-010A0CDB54C6}" presName="root2" presStyleCnt="0"/>
      <dgm:spPr/>
    </dgm:pt>
    <dgm:pt modelId="{110ABD63-B965-4C8F-A90B-AFCE984F8D74}" type="pres">
      <dgm:prSet presAssocID="{D7F81AAD-F972-4B70-A451-010A0CDB54C6}" presName="LevelTwoTextNode" presStyleLbl="node2" presStyleIdx="5" presStyleCnt="7" custScaleX="342729" custScaleY="80599" custLinFactNeighborX="-25788" custLinFactNeighborY="1123">
        <dgm:presLayoutVars>
          <dgm:chPref val="3"/>
        </dgm:presLayoutVars>
      </dgm:prSet>
      <dgm:spPr/>
      <dgm:t>
        <a:bodyPr/>
        <a:lstStyle/>
        <a:p>
          <a:pPr rtl="1"/>
          <a:endParaRPr lang="fa-IR"/>
        </a:p>
      </dgm:t>
    </dgm:pt>
    <dgm:pt modelId="{79D41032-D39C-4E15-A748-AFAD70C01700}" type="pres">
      <dgm:prSet presAssocID="{D7F81AAD-F972-4B70-A451-010A0CDB54C6}" presName="level3hierChild" presStyleCnt="0"/>
      <dgm:spPr/>
    </dgm:pt>
    <dgm:pt modelId="{35F10503-DA55-4460-9C84-51797E48E8EC}" type="pres">
      <dgm:prSet presAssocID="{42D289E9-F85B-45B0-AF4B-05DB7196F50D}" presName="conn2-1" presStyleLbl="parChTrans1D2" presStyleIdx="6" presStyleCnt="7"/>
      <dgm:spPr/>
      <dgm:t>
        <a:bodyPr/>
        <a:lstStyle/>
        <a:p>
          <a:pPr rtl="1"/>
          <a:endParaRPr lang="fa-IR"/>
        </a:p>
      </dgm:t>
    </dgm:pt>
    <dgm:pt modelId="{028CA158-8D50-423F-9AED-0D1F20592C5F}" type="pres">
      <dgm:prSet presAssocID="{42D289E9-F85B-45B0-AF4B-05DB7196F50D}" presName="connTx" presStyleLbl="parChTrans1D2" presStyleIdx="6" presStyleCnt="7"/>
      <dgm:spPr/>
      <dgm:t>
        <a:bodyPr/>
        <a:lstStyle/>
        <a:p>
          <a:pPr rtl="1"/>
          <a:endParaRPr lang="fa-IR"/>
        </a:p>
      </dgm:t>
    </dgm:pt>
    <dgm:pt modelId="{467E7CE9-88B9-4631-BF58-CEBF5360CE76}" type="pres">
      <dgm:prSet presAssocID="{1344E9C5-F5F5-42C0-8DEC-B3D9F7D67727}" presName="root2" presStyleCnt="0"/>
      <dgm:spPr/>
    </dgm:pt>
    <dgm:pt modelId="{647FA448-C42D-492B-BE2B-D64AF43CE8A1}" type="pres">
      <dgm:prSet presAssocID="{1344E9C5-F5F5-42C0-8DEC-B3D9F7D67727}" presName="LevelTwoTextNode" presStyleLbl="node2" presStyleIdx="6" presStyleCnt="7" custScaleX="342729" custScaleY="107747" custLinFactNeighborX="-25788" custLinFactNeighborY="422">
        <dgm:presLayoutVars>
          <dgm:chPref val="3"/>
        </dgm:presLayoutVars>
      </dgm:prSet>
      <dgm:spPr/>
      <dgm:t>
        <a:bodyPr/>
        <a:lstStyle/>
        <a:p>
          <a:pPr rtl="1"/>
          <a:endParaRPr lang="fa-IR"/>
        </a:p>
      </dgm:t>
    </dgm:pt>
    <dgm:pt modelId="{1D8FEB18-6D42-4721-BE2E-12ECFB1C0C55}" type="pres">
      <dgm:prSet presAssocID="{1344E9C5-F5F5-42C0-8DEC-B3D9F7D67727}" presName="level3hierChild" presStyleCnt="0"/>
      <dgm:spPr/>
    </dgm:pt>
  </dgm:ptLst>
  <dgm:cxnLst>
    <dgm:cxn modelId="{9F8C299F-3690-4DD0-AE71-79729BD1F734}" srcId="{324F35EA-76F0-4682-9E4D-CF001554D7F6}" destId="{2FEAB63B-3A70-478D-818F-4325954B7FEC}" srcOrd="0" destOrd="0" parTransId="{FF97D708-DAC3-4DE5-8341-F2126E1A0D0D}" sibTransId="{2FBB741D-39C8-4984-8EE5-BD353F0F22E7}"/>
    <dgm:cxn modelId="{6849D727-ECC6-4030-B41B-9FA1423C98F6}" type="presOf" srcId="{FCDD38F6-7D25-47EF-B90F-1EE53C1F8A3B}" destId="{250A5BA8-30A1-441E-88B3-E9BD64BA40EC}" srcOrd="0" destOrd="0" presId="urn:microsoft.com/office/officeart/2008/layout/HorizontalMultiLevelHierarchy"/>
    <dgm:cxn modelId="{E55B19C1-C033-4761-9EF6-5FA4CB399B25}" type="presOf" srcId="{F2069C93-FA43-493E-B879-519B1B6A8077}" destId="{E228D098-7B25-495F-A979-2F9C2EFC4197}" srcOrd="0" destOrd="0" presId="urn:microsoft.com/office/officeart/2008/layout/HorizontalMultiLevelHierarchy"/>
    <dgm:cxn modelId="{1705EA90-9D5E-4280-A364-DD4B25A7B30A}" type="presOf" srcId="{D9C7F85A-932E-4DC3-9F50-86F18274AA2D}" destId="{2C5F6EAF-E5C0-4103-805A-E544C689EF92}" srcOrd="0" destOrd="0" presId="urn:microsoft.com/office/officeart/2008/layout/HorizontalMultiLevelHierarchy"/>
    <dgm:cxn modelId="{474D36F3-C796-496E-B4A9-F96781264591}" type="presOf" srcId="{0DB6CD1C-62E6-46BB-932E-A58998460A07}" destId="{56202E2D-CED6-4893-96DF-CBCE33EA1EEE}" srcOrd="1" destOrd="0" presId="urn:microsoft.com/office/officeart/2008/layout/HorizontalMultiLevelHierarchy"/>
    <dgm:cxn modelId="{8E5B32CA-8719-40D7-A12C-7F92B2C9A421}" type="presOf" srcId="{9C13D7DA-C315-4BC5-B25A-D14B84D4EC97}" destId="{EC143640-06BB-4805-8EAE-79E6A7F22FA2}" srcOrd="0" destOrd="0" presId="urn:microsoft.com/office/officeart/2008/layout/HorizontalMultiLevelHierarchy"/>
    <dgm:cxn modelId="{C005614C-848B-4C6A-A92F-4EA843145CDE}" srcId="{324F35EA-76F0-4682-9E4D-CF001554D7F6}" destId="{1344E9C5-F5F5-42C0-8DEC-B3D9F7D67727}" srcOrd="6" destOrd="0" parTransId="{42D289E9-F85B-45B0-AF4B-05DB7196F50D}" sibTransId="{B1E141E1-B63E-4D4A-BDB6-D245F3D04E61}"/>
    <dgm:cxn modelId="{05D46749-BED5-4D3F-B36E-09A13843686F}" type="presOf" srcId="{94E7AD80-BA51-4144-984C-DA9B80240C03}" destId="{DF3F7681-0AF3-4F59-A69D-0613C2C18044}" srcOrd="0" destOrd="0" presId="urn:microsoft.com/office/officeart/2008/layout/HorizontalMultiLevelHierarchy"/>
    <dgm:cxn modelId="{622A2DC4-96CD-47B4-849E-EB43860F5DCD}" type="presOf" srcId="{324F35EA-76F0-4682-9E4D-CF001554D7F6}" destId="{B9682031-64A6-453D-A86D-011312CC2C74}" srcOrd="0" destOrd="0" presId="urn:microsoft.com/office/officeart/2008/layout/HorizontalMultiLevelHierarchy"/>
    <dgm:cxn modelId="{A143CF16-2EC2-49BA-A96D-B65C359FD7B0}" srcId="{324F35EA-76F0-4682-9E4D-CF001554D7F6}" destId="{68012B33-78E4-472B-85B6-D1B27DC4C42E}" srcOrd="1" destOrd="0" parTransId="{94E7AD80-BA51-4144-984C-DA9B80240C03}" sibTransId="{19E22CA2-4270-43CC-8B9E-A2755E8937AF}"/>
    <dgm:cxn modelId="{0087A7E0-233D-4163-9E35-935F04AAD476}" type="presOf" srcId="{56B94D2B-23AF-44B2-B3B5-922A9216F802}" destId="{335EA255-98E4-49B0-8694-951D12FF0892}" srcOrd="1" destOrd="0" presId="urn:microsoft.com/office/officeart/2008/layout/HorizontalMultiLevelHierarchy"/>
    <dgm:cxn modelId="{A174EE1D-649B-47B5-AF94-199A71DB7795}" type="presOf" srcId="{FF97D708-DAC3-4DE5-8341-F2126E1A0D0D}" destId="{221C5129-7834-4D9A-BEF3-A0D0460F7A77}" srcOrd="1" destOrd="0" presId="urn:microsoft.com/office/officeart/2008/layout/HorizontalMultiLevelHierarchy"/>
    <dgm:cxn modelId="{7A0D95F8-6A09-4F72-A334-55C6C57B36D3}" type="presOf" srcId="{C6FCB949-F2D2-4D2A-B001-C3BC8B81D386}" destId="{350F2896-6C07-4D36-ABD4-94963AC07579}" srcOrd="1" destOrd="0" presId="urn:microsoft.com/office/officeart/2008/layout/HorizontalMultiLevelHierarchy"/>
    <dgm:cxn modelId="{71A6B1BB-BFD9-4326-BAE4-F92CF0B314D7}" srcId="{324F35EA-76F0-4682-9E4D-CF001554D7F6}" destId="{D7F81AAD-F972-4B70-A451-010A0CDB54C6}" srcOrd="5" destOrd="0" parTransId="{0DB6CD1C-62E6-46BB-932E-A58998460A07}" sibTransId="{5B3E114E-BDC2-4528-A4E4-EDB4E8412310}"/>
    <dgm:cxn modelId="{873CF110-7426-456C-85BF-24B350C63BE6}" type="presOf" srcId="{42D289E9-F85B-45B0-AF4B-05DB7196F50D}" destId="{35F10503-DA55-4460-9C84-51797E48E8EC}" srcOrd="0" destOrd="0" presId="urn:microsoft.com/office/officeart/2008/layout/HorizontalMultiLevelHierarchy"/>
    <dgm:cxn modelId="{0535089E-2B46-4F05-AA78-C06F20F63B2C}" type="presOf" srcId="{AC697367-0555-4E9E-A736-FD29C48EB01B}" destId="{39C3FA82-5907-497B-B02D-253A06BCB24F}" srcOrd="0" destOrd="0" presId="urn:microsoft.com/office/officeart/2008/layout/HorizontalMultiLevelHierarchy"/>
    <dgm:cxn modelId="{AC939E8E-684D-4FA1-A1F2-A3642DE7030D}" type="presOf" srcId="{2FEAB63B-3A70-478D-818F-4325954B7FEC}" destId="{5B740D6A-C97C-42FF-AD63-AC01741BF2F4}" srcOrd="0" destOrd="0" presId="urn:microsoft.com/office/officeart/2008/layout/HorizontalMultiLevelHierarchy"/>
    <dgm:cxn modelId="{B0487F22-1747-44E2-A9B5-952501A7E935}" type="presOf" srcId="{9C13D7DA-C315-4BC5-B25A-D14B84D4EC97}" destId="{CEEDDB48-F28C-4E07-960D-0718D16E729D}" srcOrd="1" destOrd="0" presId="urn:microsoft.com/office/officeart/2008/layout/HorizontalMultiLevelHierarchy"/>
    <dgm:cxn modelId="{8E419144-D6BD-4C33-9BFE-FE15746B0D4C}" type="presOf" srcId="{FF97D708-DAC3-4DE5-8341-F2126E1A0D0D}" destId="{0AEC480D-E32B-48DB-8ED0-1E419D7C82D5}" srcOrd="0" destOrd="0" presId="urn:microsoft.com/office/officeart/2008/layout/HorizontalMultiLevelHierarchy"/>
    <dgm:cxn modelId="{E085628E-9FDE-4FD6-8944-275138BC37FF}" type="presOf" srcId="{D7F81AAD-F972-4B70-A451-010A0CDB54C6}" destId="{110ABD63-B965-4C8F-A90B-AFCE984F8D74}" srcOrd="0" destOrd="0" presId="urn:microsoft.com/office/officeart/2008/layout/HorizontalMultiLevelHierarchy"/>
    <dgm:cxn modelId="{03AF1282-D09C-4667-A7AB-CFD68DA0A2C4}" type="presOf" srcId="{94E7AD80-BA51-4144-984C-DA9B80240C03}" destId="{8A378A8C-7E96-499A-96E1-7567BF353A47}" srcOrd="1" destOrd="0" presId="urn:microsoft.com/office/officeart/2008/layout/HorizontalMultiLevelHierarchy"/>
    <dgm:cxn modelId="{8C3C8762-8B6D-450B-B428-E9A01E5EAB5E}" type="presOf" srcId="{0DB6CD1C-62E6-46BB-932E-A58998460A07}" destId="{8DE32594-7B53-4E59-9F5B-E76BB1B5C702}" srcOrd="0" destOrd="0" presId="urn:microsoft.com/office/officeart/2008/layout/HorizontalMultiLevelHierarchy"/>
    <dgm:cxn modelId="{EFE88BDB-B037-407D-A3DA-3E010B6EA6B8}" type="presOf" srcId="{C6FCB949-F2D2-4D2A-B001-C3BC8B81D386}" destId="{6EE6164A-C58C-47AA-B308-B84E3363E508}" srcOrd="0" destOrd="0" presId="urn:microsoft.com/office/officeart/2008/layout/HorizontalMultiLevelHierarchy"/>
    <dgm:cxn modelId="{B8058B75-1FA9-4ED6-A3F5-F2898C6FDDB4}" srcId="{AC697367-0555-4E9E-A736-FD29C48EB01B}" destId="{324F35EA-76F0-4682-9E4D-CF001554D7F6}" srcOrd="0" destOrd="0" parTransId="{483C0433-CAD0-451B-B64F-EA576DFE7EB8}" sibTransId="{0F0E5BBB-0F9F-4C72-8B2F-BA697BEF254A}"/>
    <dgm:cxn modelId="{D5F8AC7A-D0F1-4D3B-B488-355806F0F97D}" type="presOf" srcId="{42D289E9-F85B-45B0-AF4B-05DB7196F50D}" destId="{028CA158-8D50-423F-9AED-0D1F20592C5F}" srcOrd="1" destOrd="0" presId="urn:microsoft.com/office/officeart/2008/layout/HorizontalMultiLevelHierarchy"/>
    <dgm:cxn modelId="{CAC47321-7819-496A-8D9F-92A16C5993EB}" srcId="{324F35EA-76F0-4682-9E4D-CF001554D7F6}" destId="{F2069C93-FA43-493E-B879-519B1B6A8077}" srcOrd="3" destOrd="0" parTransId="{C6FCB949-F2D2-4D2A-B001-C3BC8B81D386}" sibTransId="{FA595A10-169B-4215-B740-D26870E484E3}"/>
    <dgm:cxn modelId="{454A6192-701B-4AB1-9038-720857D378E9}" type="presOf" srcId="{68012B33-78E4-472B-85B6-D1B27DC4C42E}" destId="{567537AD-417F-44DF-AA1B-82B9EE33E717}" srcOrd="0" destOrd="0" presId="urn:microsoft.com/office/officeart/2008/layout/HorizontalMultiLevelHierarchy"/>
    <dgm:cxn modelId="{14BAED7F-DDDA-43AF-A305-5D0D73BA7EA3}" type="presOf" srcId="{1344E9C5-F5F5-42C0-8DEC-B3D9F7D67727}" destId="{647FA448-C42D-492B-BE2B-D64AF43CE8A1}" srcOrd="0" destOrd="0" presId="urn:microsoft.com/office/officeart/2008/layout/HorizontalMultiLevelHierarchy"/>
    <dgm:cxn modelId="{C5FDE503-D01D-4F0B-B154-03A339DBE96A}" srcId="{324F35EA-76F0-4682-9E4D-CF001554D7F6}" destId="{FCDD38F6-7D25-47EF-B90F-1EE53C1F8A3B}" srcOrd="2" destOrd="0" parTransId="{9C13D7DA-C315-4BC5-B25A-D14B84D4EC97}" sibTransId="{8E16EF73-CB37-476E-9711-64193700E9D5}"/>
    <dgm:cxn modelId="{04DA4B60-4A9E-4213-BF16-D42BCE85EDCE}" type="presOf" srcId="{56B94D2B-23AF-44B2-B3B5-922A9216F802}" destId="{19A1BDE5-0D74-4ECD-9C18-0686E84AA1A3}" srcOrd="0" destOrd="0" presId="urn:microsoft.com/office/officeart/2008/layout/HorizontalMultiLevelHierarchy"/>
    <dgm:cxn modelId="{4932F244-1157-46A6-A9B1-A80D7541E3D0}" srcId="{324F35EA-76F0-4682-9E4D-CF001554D7F6}" destId="{D9C7F85A-932E-4DC3-9F50-86F18274AA2D}" srcOrd="4" destOrd="0" parTransId="{56B94D2B-23AF-44B2-B3B5-922A9216F802}" sibTransId="{0965D43B-480C-42C1-9BDD-DFFB0F73E889}"/>
    <dgm:cxn modelId="{EE924F51-F0E0-4E09-A7F3-F72B5F5BE5E0}" type="presParOf" srcId="{39C3FA82-5907-497B-B02D-253A06BCB24F}" destId="{20E8ECFF-6369-43A8-9A30-B409F3F7C4FF}" srcOrd="0" destOrd="0" presId="urn:microsoft.com/office/officeart/2008/layout/HorizontalMultiLevelHierarchy"/>
    <dgm:cxn modelId="{777E8934-F318-4452-B845-F21CE75FF51B}" type="presParOf" srcId="{20E8ECFF-6369-43A8-9A30-B409F3F7C4FF}" destId="{B9682031-64A6-453D-A86D-011312CC2C74}" srcOrd="0" destOrd="0" presId="urn:microsoft.com/office/officeart/2008/layout/HorizontalMultiLevelHierarchy"/>
    <dgm:cxn modelId="{464EA8D2-CF91-41C7-896D-99B62F2B3C0F}" type="presParOf" srcId="{20E8ECFF-6369-43A8-9A30-B409F3F7C4FF}" destId="{08C63145-F2AE-448B-AC58-ABDA0EFB5562}" srcOrd="1" destOrd="0" presId="urn:microsoft.com/office/officeart/2008/layout/HorizontalMultiLevelHierarchy"/>
    <dgm:cxn modelId="{C04BA178-30A0-44AC-95EA-07608364AC36}" type="presParOf" srcId="{08C63145-F2AE-448B-AC58-ABDA0EFB5562}" destId="{0AEC480D-E32B-48DB-8ED0-1E419D7C82D5}" srcOrd="0" destOrd="0" presId="urn:microsoft.com/office/officeart/2008/layout/HorizontalMultiLevelHierarchy"/>
    <dgm:cxn modelId="{3D2F9257-2297-4B30-B675-18106B9F4B9B}" type="presParOf" srcId="{0AEC480D-E32B-48DB-8ED0-1E419D7C82D5}" destId="{221C5129-7834-4D9A-BEF3-A0D0460F7A77}" srcOrd="0" destOrd="0" presId="urn:microsoft.com/office/officeart/2008/layout/HorizontalMultiLevelHierarchy"/>
    <dgm:cxn modelId="{3B20D533-6890-4097-BD79-B44190956DDF}" type="presParOf" srcId="{08C63145-F2AE-448B-AC58-ABDA0EFB5562}" destId="{6E927120-65C2-4C64-B92A-8F3FE850AF63}" srcOrd="1" destOrd="0" presId="urn:microsoft.com/office/officeart/2008/layout/HorizontalMultiLevelHierarchy"/>
    <dgm:cxn modelId="{445B557C-7B66-4037-B633-88B3159D48D6}" type="presParOf" srcId="{6E927120-65C2-4C64-B92A-8F3FE850AF63}" destId="{5B740D6A-C97C-42FF-AD63-AC01741BF2F4}" srcOrd="0" destOrd="0" presId="urn:microsoft.com/office/officeart/2008/layout/HorizontalMultiLevelHierarchy"/>
    <dgm:cxn modelId="{A0370E62-1BF6-4A6E-81F3-6D448DAA240D}" type="presParOf" srcId="{6E927120-65C2-4C64-B92A-8F3FE850AF63}" destId="{2A546A9E-DE61-43F7-8989-82AFEC158F71}" srcOrd="1" destOrd="0" presId="urn:microsoft.com/office/officeart/2008/layout/HorizontalMultiLevelHierarchy"/>
    <dgm:cxn modelId="{40E1EE5F-AD1C-45BB-A9DB-1D5F386E907D}" type="presParOf" srcId="{08C63145-F2AE-448B-AC58-ABDA0EFB5562}" destId="{DF3F7681-0AF3-4F59-A69D-0613C2C18044}" srcOrd="2" destOrd="0" presId="urn:microsoft.com/office/officeart/2008/layout/HorizontalMultiLevelHierarchy"/>
    <dgm:cxn modelId="{FA1DE7A3-9A59-484E-A2D5-2FB58106EB4D}" type="presParOf" srcId="{DF3F7681-0AF3-4F59-A69D-0613C2C18044}" destId="{8A378A8C-7E96-499A-96E1-7567BF353A47}" srcOrd="0" destOrd="0" presId="urn:microsoft.com/office/officeart/2008/layout/HorizontalMultiLevelHierarchy"/>
    <dgm:cxn modelId="{1EFB5341-F4C5-471B-B4E3-2A3A29504BAC}" type="presParOf" srcId="{08C63145-F2AE-448B-AC58-ABDA0EFB5562}" destId="{44F4B6FF-5D06-4AF4-A42D-32F9FC50D9F2}" srcOrd="3" destOrd="0" presId="urn:microsoft.com/office/officeart/2008/layout/HorizontalMultiLevelHierarchy"/>
    <dgm:cxn modelId="{D1EF45A6-C311-4338-994B-7D846703ADEA}" type="presParOf" srcId="{44F4B6FF-5D06-4AF4-A42D-32F9FC50D9F2}" destId="{567537AD-417F-44DF-AA1B-82B9EE33E717}" srcOrd="0" destOrd="0" presId="urn:microsoft.com/office/officeart/2008/layout/HorizontalMultiLevelHierarchy"/>
    <dgm:cxn modelId="{07FB7719-6D26-48F8-9AD7-30F93C21316A}" type="presParOf" srcId="{44F4B6FF-5D06-4AF4-A42D-32F9FC50D9F2}" destId="{EACC4708-B0DB-42B3-BCDB-D1D84F77463F}" srcOrd="1" destOrd="0" presId="urn:microsoft.com/office/officeart/2008/layout/HorizontalMultiLevelHierarchy"/>
    <dgm:cxn modelId="{E2F527D3-C2DC-491D-8D7E-C1C6C88FF09A}" type="presParOf" srcId="{08C63145-F2AE-448B-AC58-ABDA0EFB5562}" destId="{EC143640-06BB-4805-8EAE-79E6A7F22FA2}" srcOrd="4" destOrd="0" presId="urn:microsoft.com/office/officeart/2008/layout/HorizontalMultiLevelHierarchy"/>
    <dgm:cxn modelId="{7F37888C-5B89-4B42-844C-6796E7108DFA}" type="presParOf" srcId="{EC143640-06BB-4805-8EAE-79E6A7F22FA2}" destId="{CEEDDB48-F28C-4E07-960D-0718D16E729D}" srcOrd="0" destOrd="0" presId="urn:microsoft.com/office/officeart/2008/layout/HorizontalMultiLevelHierarchy"/>
    <dgm:cxn modelId="{6FE07ED1-81D7-416A-9A3E-AACED15AFEC3}" type="presParOf" srcId="{08C63145-F2AE-448B-AC58-ABDA0EFB5562}" destId="{43D4BAEF-E42C-4097-9447-16AFE8FED5E5}" srcOrd="5" destOrd="0" presId="urn:microsoft.com/office/officeart/2008/layout/HorizontalMultiLevelHierarchy"/>
    <dgm:cxn modelId="{81EF1C5E-EE89-44E3-AA05-E35F24027C89}" type="presParOf" srcId="{43D4BAEF-E42C-4097-9447-16AFE8FED5E5}" destId="{250A5BA8-30A1-441E-88B3-E9BD64BA40EC}" srcOrd="0" destOrd="0" presId="urn:microsoft.com/office/officeart/2008/layout/HorizontalMultiLevelHierarchy"/>
    <dgm:cxn modelId="{BE09317B-CCBB-44E5-99C2-3318EB21382C}" type="presParOf" srcId="{43D4BAEF-E42C-4097-9447-16AFE8FED5E5}" destId="{615D82C5-4163-4524-A825-50910C82CDFE}" srcOrd="1" destOrd="0" presId="urn:microsoft.com/office/officeart/2008/layout/HorizontalMultiLevelHierarchy"/>
    <dgm:cxn modelId="{EF6D188E-0B5C-4564-9A6C-26835E0F40C1}" type="presParOf" srcId="{08C63145-F2AE-448B-AC58-ABDA0EFB5562}" destId="{6EE6164A-C58C-47AA-B308-B84E3363E508}" srcOrd="6" destOrd="0" presId="urn:microsoft.com/office/officeart/2008/layout/HorizontalMultiLevelHierarchy"/>
    <dgm:cxn modelId="{0040AF16-25C4-4163-88D9-E394C315FBF5}" type="presParOf" srcId="{6EE6164A-C58C-47AA-B308-B84E3363E508}" destId="{350F2896-6C07-4D36-ABD4-94963AC07579}" srcOrd="0" destOrd="0" presId="urn:microsoft.com/office/officeart/2008/layout/HorizontalMultiLevelHierarchy"/>
    <dgm:cxn modelId="{703B90ED-5441-4B70-91D8-EFEEE33470AF}" type="presParOf" srcId="{08C63145-F2AE-448B-AC58-ABDA0EFB5562}" destId="{97FA1598-87C2-4F28-AEB7-B71FA3452A1A}" srcOrd="7" destOrd="0" presId="urn:microsoft.com/office/officeart/2008/layout/HorizontalMultiLevelHierarchy"/>
    <dgm:cxn modelId="{3CB3F9CD-2438-438A-B403-EC76ED02F1B9}" type="presParOf" srcId="{97FA1598-87C2-4F28-AEB7-B71FA3452A1A}" destId="{E228D098-7B25-495F-A979-2F9C2EFC4197}" srcOrd="0" destOrd="0" presId="urn:microsoft.com/office/officeart/2008/layout/HorizontalMultiLevelHierarchy"/>
    <dgm:cxn modelId="{1CBA6A09-2F2E-4F47-81F4-2F720A957AD8}" type="presParOf" srcId="{97FA1598-87C2-4F28-AEB7-B71FA3452A1A}" destId="{029A436D-1B7B-4376-8478-B121C76FB5FD}" srcOrd="1" destOrd="0" presId="urn:microsoft.com/office/officeart/2008/layout/HorizontalMultiLevelHierarchy"/>
    <dgm:cxn modelId="{5101A7CC-3ED2-46E1-9606-F220B1ADE90B}" type="presParOf" srcId="{08C63145-F2AE-448B-AC58-ABDA0EFB5562}" destId="{19A1BDE5-0D74-4ECD-9C18-0686E84AA1A3}" srcOrd="8" destOrd="0" presId="urn:microsoft.com/office/officeart/2008/layout/HorizontalMultiLevelHierarchy"/>
    <dgm:cxn modelId="{867FF7D4-053A-4EB8-8CE9-A49D904EBE1B}" type="presParOf" srcId="{19A1BDE5-0D74-4ECD-9C18-0686E84AA1A3}" destId="{335EA255-98E4-49B0-8694-951D12FF0892}" srcOrd="0" destOrd="0" presId="urn:microsoft.com/office/officeart/2008/layout/HorizontalMultiLevelHierarchy"/>
    <dgm:cxn modelId="{2D53E591-5F38-4561-94A6-DF04B1B1A14E}" type="presParOf" srcId="{08C63145-F2AE-448B-AC58-ABDA0EFB5562}" destId="{9A7C61BD-C33B-4764-AC18-9A37770C95F5}" srcOrd="9" destOrd="0" presId="urn:microsoft.com/office/officeart/2008/layout/HorizontalMultiLevelHierarchy"/>
    <dgm:cxn modelId="{FBA24387-C40E-4675-A37D-2194203A063C}" type="presParOf" srcId="{9A7C61BD-C33B-4764-AC18-9A37770C95F5}" destId="{2C5F6EAF-E5C0-4103-805A-E544C689EF92}" srcOrd="0" destOrd="0" presId="urn:microsoft.com/office/officeart/2008/layout/HorizontalMultiLevelHierarchy"/>
    <dgm:cxn modelId="{8BD46ADB-7468-4B19-8455-8B4CAA4FB0F8}" type="presParOf" srcId="{9A7C61BD-C33B-4764-AC18-9A37770C95F5}" destId="{D8282E3B-F516-433A-B728-BD8A74C3720A}" srcOrd="1" destOrd="0" presId="urn:microsoft.com/office/officeart/2008/layout/HorizontalMultiLevelHierarchy"/>
    <dgm:cxn modelId="{63D0EC13-B183-4859-972A-384EEB030101}" type="presParOf" srcId="{08C63145-F2AE-448B-AC58-ABDA0EFB5562}" destId="{8DE32594-7B53-4E59-9F5B-E76BB1B5C702}" srcOrd="10" destOrd="0" presId="urn:microsoft.com/office/officeart/2008/layout/HorizontalMultiLevelHierarchy"/>
    <dgm:cxn modelId="{3EFB54D9-26EC-415F-9ECA-21CC4906F433}" type="presParOf" srcId="{8DE32594-7B53-4E59-9F5B-E76BB1B5C702}" destId="{56202E2D-CED6-4893-96DF-CBCE33EA1EEE}" srcOrd="0" destOrd="0" presId="urn:microsoft.com/office/officeart/2008/layout/HorizontalMultiLevelHierarchy"/>
    <dgm:cxn modelId="{3D2C7F1B-304C-4216-9500-8970E76DE15B}" type="presParOf" srcId="{08C63145-F2AE-448B-AC58-ABDA0EFB5562}" destId="{0475706F-9176-4B89-8E04-4FE52E1B3D4A}" srcOrd="11" destOrd="0" presId="urn:microsoft.com/office/officeart/2008/layout/HorizontalMultiLevelHierarchy"/>
    <dgm:cxn modelId="{8F8A4F5B-7F72-4F2B-B3D7-D4DF15DB7D86}" type="presParOf" srcId="{0475706F-9176-4B89-8E04-4FE52E1B3D4A}" destId="{110ABD63-B965-4C8F-A90B-AFCE984F8D74}" srcOrd="0" destOrd="0" presId="urn:microsoft.com/office/officeart/2008/layout/HorizontalMultiLevelHierarchy"/>
    <dgm:cxn modelId="{C475ED20-3905-4BA8-882F-8F91166B2C9D}" type="presParOf" srcId="{0475706F-9176-4B89-8E04-4FE52E1B3D4A}" destId="{79D41032-D39C-4E15-A748-AFAD70C01700}" srcOrd="1" destOrd="0" presId="urn:microsoft.com/office/officeart/2008/layout/HorizontalMultiLevelHierarchy"/>
    <dgm:cxn modelId="{D73B708F-2C1A-4FC7-8A28-E7EDDB290822}" type="presParOf" srcId="{08C63145-F2AE-448B-AC58-ABDA0EFB5562}" destId="{35F10503-DA55-4460-9C84-51797E48E8EC}" srcOrd="12" destOrd="0" presId="urn:microsoft.com/office/officeart/2008/layout/HorizontalMultiLevelHierarchy"/>
    <dgm:cxn modelId="{2738ACEF-7AC2-436E-B444-E3BBD6FFD117}" type="presParOf" srcId="{35F10503-DA55-4460-9C84-51797E48E8EC}" destId="{028CA158-8D50-423F-9AED-0D1F20592C5F}" srcOrd="0" destOrd="0" presId="urn:microsoft.com/office/officeart/2008/layout/HorizontalMultiLevelHierarchy"/>
    <dgm:cxn modelId="{3BA06CAD-DF1E-4BFE-A0ED-BE32ED7F84A7}" type="presParOf" srcId="{08C63145-F2AE-448B-AC58-ABDA0EFB5562}" destId="{467E7CE9-88B9-4631-BF58-CEBF5360CE76}" srcOrd="13" destOrd="0" presId="urn:microsoft.com/office/officeart/2008/layout/HorizontalMultiLevelHierarchy"/>
    <dgm:cxn modelId="{7003490C-1592-41DC-905D-F59FDBA7A40C}" type="presParOf" srcId="{467E7CE9-88B9-4631-BF58-CEBF5360CE76}" destId="{647FA448-C42D-492B-BE2B-D64AF43CE8A1}" srcOrd="0" destOrd="0" presId="urn:microsoft.com/office/officeart/2008/layout/HorizontalMultiLevelHierarchy"/>
    <dgm:cxn modelId="{345DB2CF-7302-4C8D-9324-7AC5A6E90E9A}" type="presParOf" srcId="{467E7CE9-88B9-4631-BF58-CEBF5360CE76}" destId="{1D8FEB18-6D42-4721-BE2E-12ECFB1C0C5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21BA18E-8354-428C-A1BE-3A276085E44D}" type="doc">
      <dgm:prSet loTypeId="urn:microsoft.com/office/officeart/2008/layout/HorizontalMultiLevelHierarchy" loCatId="hierarchy" qsTypeId="urn:microsoft.com/office/officeart/2005/8/quickstyle/3d7" qsCatId="3D" csTypeId="urn:microsoft.com/office/officeart/2005/8/colors/accent1_2" csCatId="accent1" phldr="1"/>
      <dgm:spPr/>
      <dgm:t>
        <a:bodyPr/>
        <a:lstStyle/>
        <a:p>
          <a:endParaRPr lang="en-US"/>
        </a:p>
      </dgm:t>
    </dgm:pt>
    <dgm:pt modelId="{7182C294-BFBA-487C-B186-EA5E10F7E284}">
      <dgm:prSet phldrT="[Text]" custT="1"/>
      <dgm:spPr>
        <a:solidFill>
          <a:schemeClr val="accent2">
            <a:lumMod val="20000"/>
            <a:lumOff val="80000"/>
          </a:schemeClr>
        </a:solidFill>
      </dgm:spPr>
      <dgm:t>
        <a:bodyPr/>
        <a:lstStyle/>
        <a:p>
          <a:r>
            <a:rPr lang="fa-IR" sz="1800" b="1" dirty="0">
              <a:cs typeface="B Nazanin" panose="00000400000000000000" pitchFamily="2" charset="-78"/>
            </a:rPr>
            <a:t>وجود چشم‌انداز روشنی از تداوم فعالیت تولیدی متقاضی</a:t>
          </a:r>
          <a:endParaRPr lang="en-US" sz="1800" b="1" dirty="0">
            <a:cs typeface="B Nazanin" panose="00000400000000000000" pitchFamily="2" charset="-78"/>
          </a:endParaRPr>
        </a:p>
      </dgm:t>
    </dgm:pt>
    <dgm:pt modelId="{D7A1EA31-26B5-41D1-A225-9844DE1D6FB2}" type="parTrans" cxnId="{9FDD853F-1863-4111-A01B-9952D4D0CBB6}">
      <dgm:prSet custT="1"/>
      <dgm:spPr/>
      <dgm:t>
        <a:bodyPr/>
        <a:lstStyle/>
        <a:p>
          <a:endParaRPr lang="en-US" sz="1400">
            <a:cs typeface="B Nazanin" panose="00000400000000000000" pitchFamily="2" charset="-78"/>
          </a:endParaRPr>
        </a:p>
      </dgm:t>
    </dgm:pt>
    <dgm:pt modelId="{953D9DD0-EDC9-417B-A317-F10747820D10}" type="sibTrans" cxnId="{9FDD853F-1863-4111-A01B-9952D4D0CBB6}">
      <dgm:prSet/>
      <dgm:spPr/>
      <dgm:t>
        <a:bodyPr/>
        <a:lstStyle/>
        <a:p>
          <a:endParaRPr lang="en-US" sz="1400">
            <a:cs typeface="B Nazanin" panose="00000400000000000000" pitchFamily="2" charset="-78"/>
          </a:endParaRPr>
        </a:p>
      </dgm:t>
    </dgm:pt>
    <dgm:pt modelId="{2AF997C6-AA73-4512-AEF1-0745EDD469D6}">
      <dgm:prSet phldrT="[Text]" custT="1"/>
      <dgm:spPr/>
      <dgm:t>
        <a:bodyPr/>
        <a:lstStyle/>
        <a:p>
          <a:r>
            <a:rPr lang="fa-IR" sz="2400" b="1" dirty="0">
              <a:cs typeface="B Nazanin" panose="00000400000000000000" pitchFamily="2" charset="-78"/>
            </a:rPr>
            <a:t>شرایط عرضه‌کننده برای پذیرش کالا</a:t>
          </a:r>
          <a:endParaRPr lang="en-US" sz="2400" b="1" dirty="0">
            <a:cs typeface="B Nazanin" panose="00000400000000000000" pitchFamily="2" charset="-78"/>
          </a:endParaRPr>
        </a:p>
      </dgm:t>
    </dgm:pt>
    <dgm:pt modelId="{BC1256FE-1226-4D25-92B0-77AC11B48FC1}" type="sibTrans" cxnId="{94E4C731-5C07-4DB3-A273-8BD775029492}">
      <dgm:prSet/>
      <dgm:spPr/>
      <dgm:t>
        <a:bodyPr/>
        <a:lstStyle/>
        <a:p>
          <a:endParaRPr lang="en-US" sz="1400">
            <a:cs typeface="B Nazanin" panose="00000400000000000000" pitchFamily="2" charset="-78"/>
          </a:endParaRPr>
        </a:p>
      </dgm:t>
    </dgm:pt>
    <dgm:pt modelId="{52340001-57CC-4B72-B894-720B9AC909BF}" type="parTrans" cxnId="{94E4C731-5C07-4DB3-A273-8BD775029492}">
      <dgm:prSet/>
      <dgm:spPr/>
      <dgm:t>
        <a:bodyPr/>
        <a:lstStyle/>
        <a:p>
          <a:endParaRPr lang="en-US" sz="1400">
            <a:cs typeface="B Nazanin" panose="00000400000000000000" pitchFamily="2" charset="-78"/>
          </a:endParaRPr>
        </a:p>
      </dgm:t>
    </dgm:pt>
    <dgm:pt modelId="{8C2C09DC-1693-4CEF-A3EA-ACB476332810}">
      <dgm:prSet custT="1"/>
      <dgm:spPr>
        <a:solidFill>
          <a:schemeClr val="accent2">
            <a:lumMod val="20000"/>
            <a:lumOff val="80000"/>
          </a:schemeClr>
        </a:solidFill>
      </dgm:spPr>
      <dgm:t>
        <a:bodyPr/>
        <a:lstStyle/>
        <a:p>
          <a:r>
            <a:rPr lang="fa-IR" sz="1800" b="1" dirty="0">
              <a:cs typeface="B Nazanin" panose="00000400000000000000" pitchFamily="2" charset="-78"/>
            </a:rPr>
            <a:t>برخورداری متقاضی از سابقه فعالیت قابل اتکاء در بازار کالای مورد پذیرش</a:t>
          </a:r>
          <a:endParaRPr lang="en-US" sz="1400" b="1" dirty="0">
            <a:cs typeface="B Nazanin" panose="00000400000000000000" pitchFamily="2" charset="-78"/>
          </a:endParaRPr>
        </a:p>
      </dgm:t>
    </dgm:pt>
    <dgm:pt modelId="{5D11F036-6A88-4E77-8C21-59E9D511004D}" type="parTrans" cxnId="{62764D2B-7662-4DFF-BE46-469B3109F3B8}">
      <dgm:prSet custT="1"/>
      <dgm:spPr/>
      <dgm:t>
        <a:bodyPr/>
        <a:lstStyle/>
        <a:p>
          <a:endParaRPr lang="en-US" sz="1400">
            <a:cs typeface="B Nazanin" panose="00000400000000000000" pitchFamily="2" charset="-78"/>
          </a:endParaRPr>
        </a:p>
      </dgm:t>
    </dgm:pt>
    <dgm:pt modelId="{2E1BD276-AE55-4F2E-B400-97554B4CAFAA}" type="sibTrans" cxnId="{62764D2B-7662-4DFF-BE46-469B3109F3B8}">
      <dgm:prSet/>
      <dgm:spPr/>
      <dgm:t>
        <a:bodyPr/>
        <a:lstStyle/>
        <a:p>
          <a:endParaRPr lang="en-US" sz="1400">
            <a:cs typeface="B Nazanin" panose="00000400000000000000" pitchFamily="2" charset="-78"/>
          </a:endParaRPr>
        </a:p>
      </dgm:t>
    </dgm:pt>
    <dgm:pt modelId="{1096EA5A-4A7F-4450-87B5-E576B34647FA}">
      <dgm:prSet phldrT="[Text]" custT="1"/>
      <dgm:spPr>
        <a:solidFill>
          <a:schemeClr val="accent2">
            <a:lumMod val="20000"/>
            <a:lumOff val="80000"/>
          </a:schemeClr>
        </a:solidFill>
      </dgm:spPr>
      <dgm:t>
        <a:bodyPr/>
        <a:lstStyle/>
        <a:p>
          <a:r>
            <a:rPr lang="fa-IR" sz="1800" b="1" dirty="0">
              <a:cs typeface="B Nazanin" panose="00000400000000000000" pitchFamily="2" charset="-78"/>
            </a:rPr>
            <a:t>برخورداری از توانایی لازم برای تودیع وثایق و تضامین مورد نیاز نزد اتاق پایاپای</a:t>
          </a:r>
          <a:endParaRPr lang="en-US" sz="1800" b="1" dirty="0">
            <a:cs typeface="B Nazanin" panose="00000400000000000000" pitchFamily="2" charset="-78"/>
          </a:endParaRPr>
        </a:p>
      </dgm:t>
    </dgm:pt>
    <dgm:pt modelId="{8E4ED489-599B-495E-AEBF-5E73A9ABFEEF}" type="parTrans" cxnId="{155CA0C8-B07C-4350-8427-B58383301374}">
      <dgm:prSet custT="1"/>
      <dgm:spPr/>
      <dgm:t>
        <a:bodyPr/>
        <a:lstStyle/>
        <a:p>
          <a:endParaRPr lang="en-US" sz="1400">
            <a:cs typeface="B Nazanin" panose="00000400000000000000" pitchFamily="2" charset="-78"/>
          </a:endParaRPr>
        </a:p>
      </dgm:t>
    </dgm:pt>
    <dgm:pt modelId="{FB000B0F-6240-4E74-B4D4-D6805ABF3F47}" type="sibTrans" cxnId="{155CA0C8-B07C-4350-8427-B58383301374}">
      <dgm:prSet/>
      <dgm:spPr/>
      <dgm:t>
        <a:bodyPr/>
        <a:lstStyle/>
        <a:p>
          <a:endParaRPr lang="en-US" sz="1400">
            <a:cs typeface="B Nazanin" panose="00000400000000000000" pitchFamily="2" charset="-78"/>
          </a:endParaRPr>
        </a:p>
      </dgm:t>
    </dgm:pt>
    <dgm:pt modelId="{D89123CA-7FFB-40DD-9E5B-D08AF5709505}">
      <dgm:prSet phldrT="[Text]" custT="1"/>
      <dgm:spPr>
        <a:solidFill>
          <a:schemeClr val="accent2">
            <a:lumMod val="20000"/>
            <a:lumOff val="80000"/>
          </a:schemeClr>
        </a:solidFill>
      </dgm:spPr>
      <dgm:t>
        <a:bodyPr/>
        <a:lstStyle/>
        <a:p>
          <a:r>
            <a:rPr lang="fa-IR" sz="1800" b="1" dirty="0">
              <a:cs typeface="B Nazanin" panose="00000400000000000000" pitchFamily="2" charset="-78"/>
            </a:rPr>
            <a:t>نداشتن محدودیت قانونی جهت انجام معامله</a:t>
          </a:r>
          <a:endParaRPr lang="en-US" sz="1800" b="1" dirty="0">
            <a:cs typeface="B Nazanin" panose="00000400000000000000" pitchFamily="2" charset="-78"/>
          </a:endParaRPr>
        </a:p>
      </dgm:t>
    </dgm:pt>
    <dgm:pt modelId="{B4A3DE0A-C317-438A-9D10-40C81998FC90}" type="parTrans" cxnId="{67FB9C5A-9767-4C3A-BE11-1ABA32E13427}">
      <dgm:prSet custT="1"/>
      <dgm:spPr/>
      <dgm:t>
        <a:bodyPr/>
        <a:lstStyle/>
        <a:p>
          <a:endParaRPr lang="en-US" sz="1400">
            <a:cs typeface="B Nazanin" panose="00000400000000000000" pitchFamily="2" charset="-78"/>
          </a:endParaRPr>
        </a:p>
      </dgm:t>
    </dgm:pt>
    <dgm:pt modelId="{C951ADE2-BC94-40AC-A538-482C09DDCB01}" type="sibTrans" cxnId="{67FB9C5A-9767-4C3A-BE11-1ABA32E13427}">
      <dgm:prSet/>
      <dgm:spPr/>
      <dgm:t>
        <a:bodyPr/>
        <a:lstStyle/>
        <a:p>
          <a:endParaRPr lang="en-US" sz="1400">
            <a:cs typeface="B Nazanin" panose="00000400000000000000" pitchFamily="2" charset="-78"/>
          </a:endParaRPr>
        </a:p>
      </dgm:t>
    </dgm:pt>
    <dgm:pt modelId="{10BB9CDE-7762-4B3F-9FA2-7329D2D5CC54}" type="pres">
      <dgm:prSet presAssocID="{421BA18E-8354-428C-A1BE-3A276085E44D}" presName="Name0" presStyleCnt="0">
        <dgm:presLayoutVars>
          <dgm:chPref val="1"/>
          <dgm:dir val="rev"/>
          <dgm:animOne val="branch"/>
          <dgm:animLvl val="lvl"/>
          <dgm:resizeHandles val="exact"/>
        </dgm:presLayoutVars>
      </dgm:prSet>
      <dgm:spPr/>
      <dgm:t>
        <a:bodyPr/>
        <a:lstStyle/>
        <a:p>
          <a:pPr rtl="1"/>
          <a:endParaRPr lang="fa-IR"/>
        </a:p>
      </dgm:t>
    </dgm:pt>
    <dgm:pt modelId="{0BA0D037-7BB7-4CB3-9F8C-C3B2DC0E20AD}" type="pres">
      <dgm:prSet presAssocID="{2AF997C6-AA73-4512-AEF1-0745EDD469D6}" presName="root1" presStyleCnt="0"/>
      <dgm:spPr/>
    </dgm:pt>
    <dgm:pt modelId="{42D7D640-1845-4725-ACD9-ECCEA543E0F5}" type="pres">
      <dgm:prSet presAssocID="{2AF997C6-AA73-4512-AEF1-0745EDD469D6}" presName="LevelOneTextNode" presStyleLbl="node0" presStyleIdx="0" presStyleCnt="1" custFlipHor="1" custScaleX="121715" custScaleY="103206">
        <dgm:presLayoutVars>
          <dgm:chPref val="3"/>
        </dgm:presLayoutVars>
      </dgm:prSet>
      <dgm:spPr/>
      <dgm:t>
        <a:bodyPr/>
        <a:lstStyle/>
        <a:p>
          <a:pPr rtl="1"/>
          <a:endParaRPr lang="fa-IR"/>
        </a:p>
      </dgm:t>
    </dgm:pt>
    <dgm:pt modelId="{0A9FDD63-FFAD-4F70-9B85-6D51E83B3A7F}" type="pres">
      <dgm:prSet presAssocID="{2AF997C6-AA73-4512-AEF1-0745EDD469D6}" presName="level2hierChild" presStyleCnt="0"/>
      <dgm:spPr/>
    </dgm:pt>
    <dgm:pt modelId="{F619C32A-1A4B-43C9-85E9-3619EBBC3A4E}" type="pres">
      <dgm:prSet presAssocID="{5D11F036-6A88-4E77-8C21-59E9D511004D}" presName="conn2-1" presStyleLbl="parChTrans1D2" presStyleIdx="0" presStyleCnt="4"/>
      <dgm:spPr/>
      <dgm:t>
        <a:bodyPr/>
        <a:lstStyle/>
        <a:p>
          <a:pPr rtl="1"/>
          <a:endParaRPr lang="fa-IR"/>
        </a:p>
      </dgm:t>
    </dgm:pt>
    <dgm:pt modelId="{C8680ABC-E776-48D0-8C16-1657DC9C6F7E}" type="pres">
      <dgm:prSet presAssocID="{5D11F036-6A88-4E77-8C21-59E9D511004D}" presName="connTx" presStyleLbl="parChTrans1D2" presStyleIdx="0" presStyleCnt="4"/>
      <dgm:spPr/>
      <dgm:t>
        <a:bodyPr/>
        <a:lstStyle/>
        <a:p>
          <a:pPr rtl="1"/>
          <a:endParaRPr lang="fa-IR"/>
        </a:p>
      </dgm:t>
    </dgm:pt>
    <dgm:pt modelId="{A9038888-8204-4504-B5B9-0625E24C3BA2}" type="pres">
      <dgm:prSet presAssocID="{8C2C09DC-1693-4CEF-A3EA-ACB476332810}" presName="root2" presStyleCnt="0"/>
      <dgm:spPr/>
    </dgm:pt>
    <dgm:pt modelId="{70D9554A-CDEF-42FC-A2B9-4ABA637B7227}" type="pres">
      <dgm:prSet presAssocID="{8C2C09DC-1693-4CEF-A3EA-ACB476332810}" presName="LevelTwoTextNode" presStyleLbl="node2" presStyleIdx="0" presStyleCnt="4" custScaleX="138494">
        <dgm:presLayoutVars>
          <dgm:chPref val="3"/>
        </dgm:presLayoutVars>
      </dgm:prSet>
      <dgm:spPr/>
      <dgm:t>
        <a:bodyPr/>
        <a:lstStyle/>
        <a:p>
          <a:pPr rtl="1"/>
          <a:endParaRPr lang="fa-IR"/>
        </a:p>
      </dgm:t>
    </dgm:pt>
    <dgm:pt modelId="{091F482B-327A-42F2-A0E8-D2CAC26C8BEA}" type="pres">
      <dgm:prSet presAssocID="{8C2C09DC-1693-4CEF-A3EA-ACB476332810}" presName="level3hierChild" presStyleCnt="0"/>
      <dgm:spPr/>
    </dgm:pt>
    <dgm:pt modelId="{4922EC1C-8698-4CA3-B8AF-5B0914D749F2}" type="pres">
      <dgm:prSet presAssocID="{D7A1EA31-26B5-41D1-A225-9844DE1D6FB2}" presName="conn2-1" presStyleLbl="parChTrans1D2" presStyleIdx="1" presStyleCnt="4"/>
      <dgm:spPr/>
      <dgm:t>
        <a:bodyPr/>
        <a:lstStyle/>
        <a:p>
          <a:pPr rtl="1"/>
          <a:endParaRPr lang="fa-IR"/>
        </a:p>
      </dgm:t>
    </dgm:pt>
    <dgm:pt modelId="{73E1A98C-33CB-4C56-826D-BEC496D40CE0}" type="pres">
      <dgm:prSet presAssocID="{D7A1EA31-26B5-41D1-A225-9844DE1D6FB2}" presName="connTx" presStyleLbl="parChTrans1D2" presStyleIdx="1" presStyleCnt="4"/>
      <dgm:spPr/>
      <dgm:t>
        <a:bodyPr/>
        <a:lstStyle/>
        <a:p>
          <a:pPr rtl="1"/>
          <a:endParaRPr lang="fa-IR"/>
        </a:p>
      </dgm:t>
    </dgm:pt>
    <dgm:pt modelId="{E87D5B4D-FFC2-4938-B63F-2876DC1D1CD0}" type="pres">
      <dgm:prSet presAssocID="{7182C294-BFBA-487C-B186-EA5E10F7E284}" presName="root2" presStyleCnt="0"/>
      <dgm:spPr/>
    </dgm:pt>
    <dgm:pt modelId="{C8878079-A510-4E14-B153-F09CC1147C94}" type="pres">
      <dgm:prSet presAssocID="{7182C294-BFBA-487C-B186-EA5E10F7E284}" presName="LevelTwoTextNode" presStyleLbl="node2" presStyleIdx="1" presStyleCnt="4" custScaleX="138494">
        <dgm:presLayoutVars>
          <dgm:chPref val="3"/>
        </dgm:presLayoutVars>
      </dgm:prSet>
      <dgm:spPr/>
      <dgm:t>
        <a:bodyPr/>
        <a:lstStyle/>
        <a:p>
          <a:pPr rtl="1"/>
          <a:endParaRPr lang="fa-IR"/>
        </a:p>
      </dgm:t>
    </dgm:pt>
    <dgm:pt modelId="{FC691B06-D407-49EF-BC29-106B492AF5DC}" type="pres">
      <dgm:prSet presAssocID="{7182C294-BFBA-487C-B186-EA5E10F7E284}" presName="level3hierChild" presStyleCnt="0"/>
      <dgm:spPr/>
    </dgm:pt>
    <dgm:pt modelId="{8E8B4E05-B1D4-4B53-B7A7-79CF17B9B59A}" type="pres">
      <dgm:prSet presAssocID="{8E4ED489-599B-495E-AEBF-5E73A9ABFEEF}" presName="conn2-1" presStyleLbl="parChTrans1D2" presStyleIdx="2" presStyleCnt="4"/>
      <dgm:spPr/>
      <dgm:t>
        <a:bodyPr/>
        <a:lstStyle/>
        <a:p>
          <a:pPr rtl="1"/>
          <a:endParaRPr lang="fa-IR"/>
        </a:p>
      </dgm:t>
    </dgm:pt>
    <dgm:pt modelId="{177573C9-CA6F-4869-9C59-47E4C21B1529}" type="pres">
      <dgm:prSet presAssocID="{8E4ED489-599B-495E-AEBF-5E73A9ABFEEF}" presName="connTx" presStyleLbl="parChTrans1D2" presStyleIdx="2" presStyleCnt="4"/>
      <dgm:spPr/>
      <dgm:t>
        <a:bodyPr/>
        <a:lstStyle/>
        <a:p>
          <a:pPr rtl="1"/>
          <a:endParaRPr lang="fa-IR"/>
        </a:p>
      </dgm:t>
    </dgm:pt>
    <dgm:pt modelId="{DD7EB4DB-0308-4936-B723-02963B583167}" type="pres">
      <dgm:prSet presAssocID="{1096EA5A-4A7F-4450-87B5-E576B34647FA}" presName="root2" presStyleCnt="0"/>
      <dgm:spPr/>
    </dgm:pt>
    <dgm:pt modelId="{4C37DDE9-718E-4DA5-9F77-D8EE791AF655}" type="pres">
      <dgm:prSet presAssocID="{1096EA5A-4A7F-4450-87B5-E576B34647FA}" presName="LevelTwoTextNode" presStyleLbl="node2" presStyleIdx="2" presStyleCnt="4" custScaleX="138494">
        <dgm:presLayoutVars>
          <dgm:chPref val="3"/>
        </dgm:presLayoutVars>
      </dgm:prSet>
      <dgm:spPr/>
      <dgm:t>
        <a:bodyPr/>
        <a:lstStyle/>
        <a:p>
          <a:pPr rtl="1"/>
          <a:endParaRPr lang="fa-IR"/>
        </a:p>
      </dgm:t>
    </dgm:pt>
    <dgm:pt modelId="{550F87BC-DEB3-4822-862F-998304B9FE15}" type="pres">
      <dgm:prSet presAssocID="{1096EA5A-4A7F-4450-87B5-E576B34647FA}" presName="level3hierChild" presStyleCnt="0"/>
      <dgm:spPr/>
    </dgm:pt>
    <dgm:pt modelId="{1AB511A4-5666-43E8-BD05-A3AB08090FFB}" type="pres">
      <dgm:prSet presAssocID="{B4A3DE0A-C317-438A-9D10-40C81998FC90}" presName="conn2-1" presStyleLbl="parChTrans1D2" presStyleIdx="3" presStyleCnt="4"/>
      <dgm:spPr/>
      <dgm:t>
        <a:bodyPr/>
        <a:lstStyle/>
        <a:p>
          <a:pPr rtl="1"/>
          <a:endParaRPr lang="fa-IR"/>
        </a:p>
      </dgm:t>
    </dgm:pt>
    <dgm:pt modelId="{D379744B-C092-444C-888C-520D80EC6EE8}" type="pres">
      <dgm:prSet presAssocID="{B4A3DE0A-C317-438A-9D10-40C81998FC90}" presName="connTx" presStyleLbl="parChTrans1D2" presStyleIdx="3" presStyleCnt="4"/>
      <dgm:spPr/>
      <dgm:t>
        <a:bodyPr/>
        <a:lstStyle/>
        <a:p>
          <a:pPr rtl="1"/>
          <a:endParaRPr lang="fa-IR"/>
        </a:p>
      </dgm:t>
    </dgm:pt>
    <dgm:pt modelId="{DDE214F2-856A-43DE-81E5-76129DFE8355}" type="pres">
      <dgm:prSet presAssocID="{D89123CA-7FFB-40DD-9E5B-D08AF5709505}" presName="root2" presStyleCnt="0"/>
      <dgm:spPr/>
    </dgm:pt>
    <dgm:pt modelId="{3D6551F1-1980-4A55-9082-27F63996A00F}" type="pres">
      <dgm:prSet presAssocID="{D89123CA-7FFB-40DD-9E5B-D08AF5709505}" presName="LevelTwoTextNode" presStyleLbl="node2" presStyleIdx="3" presStyleCnt="4" custScaleX="138494">
        <dgm:presLayoutVars>
          <dgm:chPref val="3"/>
        </dgm:presLayoutVars>
      </dgm:prSet>
      <dgm:spPr/>
      <dgm:t>
        <a:bodyPr/>
        <a:lstStyle/>
        <a:p>
          <a:pPr rtl="1"/>
          <a:endParaRPr lang="fa-IR"/>
        </a:p>
      </dgm:t>
    </dgm:pt>
    <dgm:pt modelId="{E744AA59-DE42-4F14-B490-665E0C41C66E}" type="pres">
      <dgm:prSet presAssocID="{D89123CA-7FFB-40DD-9E5B-D08AF5709505}" presName="level3hierChild" presStyleCnt="0"/>
      <dgm:spPr/>
    </dgm:pt>
  </dgm:ptLst>
  <dgm:cxnLst>
    <dgm:cxn modelId="{94E4C731-5C07-4DB3-A273-8BD775029492}" srcId="{421BA18E-8354-428C-A1BE-3A276085E44D}" destId="{2AF997C6-AA73-4512-AEF1-0745EDD469D6}" srcOrd="0" destOrd="0" parTransId="{52340001-57CC-4B72-B894-720B9AC909BF}" sibTransId="{BC1256FE-1226-4D25-92B0-77AC11B48FC1}"/>
    <dgm:cxn modelId="{0CE238F3-5237-4874-B7E2-D37DE33E321F}" type="presOf" srcId="{B4A3DE0A-C317-438A-9D10-40C81998FC90}" destId="{D379744B-C092-444C-888C-520D80EC6EE8}" srcOrd="1" destOrd="0" presId="urn:microsoft.com/office/officeart/2008/layout/HorizontalMultiLevelHierarchy"/>
    <dgm:cxn modelId="{136D0C80-9091-480B-A3D7-0F989BF50E2A}" type="presOf" srcId="{1096EA5A-4A7F-4450-87B5-E576B34647FA}" destId="{4C37DDE9-718E-4DA5-9F77-D8EE791AF655}" srcOrd="0" destOrd="0" presId="urn:microsoft.com/office/officeart/2008/layout/HorizontalMultiLevelHierarchy"/>
    <dgm:cxn modelId="{954A0DBE-BB59-4D39-A2E1-5804E308F9D5}" type="presOf" srcId="{D7A1EA31-26B5-41D1-A225-9844DE1D6FB2}" destId="{4922EC1C-8698-4CA3-B8AF-5B0914D749F2}" srcOrd="0" destOrd="0" presId="urn:microsoft.com/office/officeart/2008/layout/HorizontalMultiLevelHierarchy"/>
    <dgm:cxn modelId="{F0F33130-6D3B-4013-919A-A9DCF88F7B86}" type="presOf" srcId="{8E4ED489-599B-495E-AEBF-5E73A9ABFEEF}" destId="{177573C9-CA6F-4869-9C59-47E4C21B1529}" srcOrd="1" destOrd="0" presId="urn:microsoft.com/office/officeart/2008/layout/HorizontalMultiLevelHierarchy"/>
    <dgm:cxn modelId="{A688339D-D849-4F4B-AB3F-2029676CCD52}" type="presOf" srcId="{5D11F036-6A88-4E77-8C21-59E9D511004D}" destId="{F619C32A-1A4B-43C9-85E9-3619EBBC3A4E}" srcOrd="0" destOrd="0" presId="urn:microsoft.com/office/officeart/2008/layout/HorizontalMultiLevelHierarchy"/>
    <dgm:cxn modelId="{67FB9C5A-9767-4C3A-BE11-1ABA32E13427}" srcId="{2AF997C6-AA73-4512-AEF1-0745EDD469D6}" destId="{D89123CA-7FFB-40DD-9E5B-D08AF5709505}" srcOrd="3" destOrd="0" parTransId="{B4A3DE0A-C317-438A-9D10-40C81998FC90}" sibTransId="{C951ADE2-BC94-40AC-A538-482C09DDCB01}"/>
    <dgm:cxn modelId="{C0A5234F-197A-4FE1-B10F-F3052636ED38}" type="presOf" srcId="{B4A3DE0A-C317-438A-9D10-40C81998FC90}" destId="{1AB511A4-5666-43E8-BD05-A3AB08090FFB}" srcOrd="0" destOrd="0" presId="urn:microsoft.com/office/officeart/2008/layout/HorizontalMultiLevelHierarchy"/>
    <dgm:cxn modelId="{842BEE06-4A60-4BE8-BE52-BF28F3265530}" type="presOf" srcId="{D7A1EA31-26B5-41D1-A225-9844DE1D6FB2}" destId="{73E1A98C-33CB-4C56-826D-BEC496D40CE0}" srcOrd="1" destOrd="0" presId="urn:microsoft.com/office/officeart/2008/layout/HorizontalMultiLevelHierarchy"/>
    <dgm:cxn modelId="{A3656175-459B-4934-8837-140389B93EE3}" type="presOf" srcId="{D89123CA-7FFB-40DD-9E5B-D08AF5709505}" destId="{3D6551F1-1980-4A55-9082-27F63996A00F}" srcOrd="0" destOrd="0" presId="urn:microsoft.com/office/officeart/2008/layout/HorizontalMultiLevelHierarchy"/>
    <dgm:cxn modelId="{138F384A-D092-4FF5-A9AD-2DF59D9665DD}" type="presOf" srcId="{8E4ED489-599B-495E-AEBF-5E73A9ABFEEF}" destId="{8E8B4E05-B1D4-4B53-B7A7-79CF17B9B59A}" srcOrd="0" destOrd="0" presId="urn:microsoft.com/office/officeart/2008/layout/HorizontalMultiLevelHierarchy"/>
    <dgm:cxn modelId="{16406898-8D6E-47CF-BA0C-097C3B3DC0B3}" type="presOf" srcId="{5D11F036-6A88-4E77-8C21-59E9D511004D}" destId="{C8680ABC-E776-48D0-8C16-1657DC9C6F7E}" srcOrd="1" destOrd="0" presId="urn:microsoft.com/office/officeart/2008/layout/HorizontalMultiLevelHierarchy"/>
    <dgm:cxn modelId="{9FDD853F-1863-4111-A01B-9952D4D0CBB6}" srcId="{2AF997C6-AA73-4512-AEF1-0745EDD469D6}" destId="{7182C294-BFBA-487C-B186-EA5E10F7E284}" srcOrd="1" destOrd="0" parTransId="{D7A1EA31-26B5-41D1-A225-9844DE1D6FB2}" sibTransId="{953D9DD0-EDC9-417B-A317-F10747820D10}"/>
    <dgm:cxn modelId="{155CA0C8-B07C-4350-8427-B58383301374}" srcId="{2AF997C6-AA73-4512-AEF1-0745EDD469D6}" destId="{1096EA5A-4A7F-4450-87B5-E576B34647FA}" srcOrd="2" destOrd="0" parTransId="{8E4ED489-599B-495E-AEBF-5E73A9ABFEEF}" sibTransId="{FB000B0F-6240-4E74-B4D4-D6805ABF3F47}"/>
    <dgm:cxn modelId="{B675E1B4-7048-4A94-96BB-F381F66E92F9}" type="presOf" srcId="{2AF997C6-AA73-4512-AEF1-0745EDD469D6}" destId="{42D7D640-1845-4725-ACD9-ECCEA543E0F5}" srcOrd="0" destOrd="0" presId="urn:microsoft.com/office/officeart/2008/layout/HorizontalMultiLevelHierarchy"/>
    <dgm:cxn modelId="{677B6189-D702-4CD6-BD3E-DA856CD7452D}" type="presOf" srcId="{7182C294-BFBA-487C-B186-EA5E10F7E284}" destId="{C8878079-A510-4E14-B153-F09CC1147C94}" srcOrd="0" destOrd="0" presId="urn:microsoft.com/office/officeart/2008/layout/HorizontalMultiLevelHierarchy"/>
    <dgm:cxn modelId="{2711CE2E-BA3C-4937-9DA1-04654E6DF2EF}" type="presOf" srcId="{421BA18E-8354-428C-A1BE-3A276085E44D}" destId="{10BB9CDE-7762-4B3F-9FA2-7329D2D5CC54}" srcOrd="0" destOrd="0" presId="urn:microsoft.com/office/officeart/2008/layout/HorizontalMultiLevelHierarchy"/>
    <dgm:cxn modelId="{62764D2B-7662-4DFF-BE46-469B3109F3B8}" srcId="{2AF997C6-AA73-4512-AEF1-0745EDD469D6}" destId="{8C2C09DC-1693-4CEF-A3EA-ACB476332810}" srcOrd="0" destOrd="0" parTransId="{5D11F036-6A88-4E77-8C21-59E9D511004D}" sibTransId="{2E1BD276-AE55-4F2E-B400-97554B4CAFAA}"/>
    <dgm:cxn modelId="{A6FCCEB2-708D-40A7-9574-1157019F0E57}" type="presOf" srcId="{8C2C09DC-1693-4CEF-A3EA-ACB476332810}" destId="{70D9554A-CDEF-42FC-A2B9-4ABA637B7227}" srcOrd="0" destOrd="0" presId="urn:microsoft.com/office/officeart/2008/layout/HorizontalMultiLevelHierarchy"/>
    <dgm:cxn modelId="{651A7E4A-ACF6-4512-A36F-C90A48EC2F3F}" type="presParOf" srcId="{10BB9CDE-7762-4B3F-9FA2-7329D2D5CC54}" destId="{0BA0D037-7BB7-4CB3-9F8C-C3B2DC0E20AD}" srcOrd="0" destOrd="0" presId="urn:microsoft.com/office/officeart/2008/layout/HorizontalMultiLevelHierarchy"/>
    <dgm:cxn modelId="{DA96AAD8-7B8A-4C0C-834F-D611F2725D52}" type="presParOf" srcId="{0BA0D037-7BB7-4CB3-9F8C-C3B2DC0E20AD}" destId="{42D7D640-1845-4725-ACD9-ECCEA543E0F5}" srcOrd="0" destOrd="0" presId="urn:microsoft.com/office/officeart/2008/layout/HorizontalMultiLevelHierarchy"/>
    <dgm:cxn modelId="{3DC63391-2512-4AB0-ACFA-DEF89DFEC520}" type="presParOf" srcId="{0BA0D037-7BB7-4CB3-9F8C-C3B2DC0E20AD}" destId="{0A9FDD63-FFAD-4F70-9B85-6D51E83B3A7F}" srcOrd="1" destOrd="0" presId="urn:microsoft.com/office/officeart/2008/layout/HorizontalMultiLevelHierarchy"/>
    <dgm:cxn modelId="{53FCD437-7CD3-475A-90EB-12D6E0C80C14}" type="presParOf" srcId="{0A9FDD63-FFAD-4F70-9B85-6D51E83B3A7F}" destId="{F619C32A-1A4B-43C9-85E9-3619EBBC3A4E}" srcOrd="0" destOrd="0" presId="urn:microsoft.com/office/officeart/2008/layout/HorizontalMultiLevelHierarchy"/>
    <dgm:cxn modelId="{04AD2939-7A6A-4593-98B2-EE12FEB790A1}" type="presParOf" srcId="{F619C32A-1A4B-43C9-85E9-3619EBBC3A4E}" destId="{C8680ABC-E776-48D0-8C16-1657DC9C6F7E}" srcOrd="0" destOrd="0" presId="urn:microsoft.com/office/officeart/2008/layout/HorizontalMultiLevelHierarchy"/>
    <dgm:cxn modelId="{36838768-D6C7-45B0-B9DC-1F3DFC57226C}" type="presParOf" srcId="{0A9FDD63-FFAD-4F70-9B85-6D51E83B3A7F}" destId="{A9038888-8204-4504-B5B9-0625E24C3BA2}" srcOrd="1" destOrd="0" presId="urn:microsoft.com/office/officeart/2008/layout/HorizontalMultiLevelHierarchy"/>
    <dgm:cxn modelId="{EF6CCA03-9A29-44FE-8D27-5DF5F586DA99}" type="presParOf" srcId="{A9038888-8204-4504-B5B9-0625E24C3BA2}" destId="{70D9554A-CDEF-42FC-A2B9-4ABA637B7227}" srcOrd="0" destOrd="0" presId="urn:microsoft.com/office/officeart/2008/layout/HorizontalMultiLevelHierarchy"/>
    <dgm:cxn modelId="{E8AC0AA4-0F7A-479C-B29D-29CFADFE5B62}" type="presParOf" srcId="{A9038888-8204-4504-B5B9-0625E24C3BA2}" destId="{091F482B-327A-42F2-A0E8-D2CAC26C8BEA}" srcOrd="1" destOrd="0" presId="urn:microsoft.com/office/officeart/2008/layout/HorizontalMultiLevelHierarchy"/>
    <dgm:cxn modelId="{C23DC657-F248-4C7F-A170-1DC0120880CE}" type="presParOf" srcId="{0A9FDD63-FFAD-4F70-9B85-6D51E83B3A7F}" destId="{4922EC1C-8698-4CA3-B8AF-5B0914D749F2}" srcOrd="2" destOrd="0" presId="urn:microsoft.com/office/officeart/2008/layout/HorizontalMultiLevelHierarchy"/>
    <dgm:cxn modelId="{1D5A8F8E-97F3-489A-AB3B-9B02470D91DF}" type="presParOf" srcId="{4922EC1C-8698-4CA3-B8AF-5B0914D749F2}" destId="{73E1A98C-33CB-4C56-826D-BEC496D40CE0}" srcOrd="0" destOrd="0" presId="urn:microsoft.com/office/officeart/2008/layout/HorizontalMultiLevelHierarchy"/>
    <dgm:cxn modelId="{AA07C09B-6B59-4E62-A623-53C3308DCD56}" type="presParOf" srcId="{0A9FDD63-FFAD-4F70-9B85-6D51E83B3A7F}" destId="{E87D5B4D-FFC2-4938-B63F-2876DC1D1CD0}" srcOrd="3" destOrd="0" presId="urn:microsoft.com/office/officeart/2008/layout/HorizontalMultiLevelHierarchy"/>
    <dgm:cxn modelId="{AC0E01DF-2C4D-410E-953B-835E45F32E34}" type="presParOf" srcId="{E87D5B4D-FFC2-4938-B63F-2876DC1D1CD0}" destId="{C8878079-A510-4E14-B153-F09CC1147C94}" srcOrd="0" destOrd="0" presId="urn:microsoft.com/office/officeart/2008/layout/HorizontalMultiLevelHierarchy"/>
    <dgm:cxn modelId="{FAA5B4C5-3111-47C8-A2E2-B5CA68D7BC4A}" type="presParOf" srcId="{E87D5B4D-FFC2-4938-B63F-2876DC1D1CD0}" destId="{FC691B06-D407-49EF-BC29-106B492AF5DC}" srcOrd="1" destOrd="0" presId="urn:microsoft.com/office/officeart/2008/layout/HorizontalMultiLevelHierarchy"/>
    <dgm:cxn modelId="{15932D47-21A0-41C3-8419-BB7E5652FC43}" type="presParOf" srcId="{0A9FDD63-FFAD-4F70-9B85-6D51E83B3A7F}" destId="{8E8B4E05-B1D4-4B53-B7A7-79CF17B9B59A}" srcOrd="4" destOrd="0" presId="urn:microsoft.com/office/officeart/2008/layout/HorizontalMultiLevelHierarchy"/>
    <dgm:cxn modelId="{B3964212-B1A5-46B1-A886-1DB471B2DD3C}" type="presParOf" srcId="{8E8B4E05-B1D4-4B53-B7A7-79CF17B9B59A}" destId="{177573C9-CA6F-4869-9C59-47E4C21B1529}" srcOrd="0" destOrd="0" presId="urn:microsoft.com/office/officeart/2008/layout/HorizontalMultiLevelHierarchy"/>
    <dgm:cxn modelId="{0A46F62D-5C84-4FBF-A852-C98EC3C5A79D}" type="presParOf" srcId="{0A9FDD63-FFAD-4F70-9B85-6D51E83B3A7F}" destId="{DD7EB4DB-0308-4936-B723-02963B583167}" srcOrd="5" destOrd="0" presId="urn:microsoft.com/office/officeart/2008/layout/HorizontalMultiLevelHierarchy"/>
    <dgm:cxn modelId="{6FCBD27C-7497-404C-A6EC-5053DA8F2A70}" type="presParOf" srcId="{DD7EB4DB-0308-4936-B723-02963B583167}" destId="{4C37DDE9-718E-4DA5-9F77-D8EE791AF655}" srcOrd="0" destOrd="0" presId="urn:microsoft.com/office/officeart/2008/layout/HorizontalMultiLevelHierarchy"/>
    <dgm:cxn modelId="{84A336C1-4658-4A23-A77C-D9FBA0D922DA}" type="presParOf" srcId="{DD7EB4DB-0308-4936-B723-02963B583167}" destId="{550F87BC-DEB3-4822-862F-998304B9FE15}" srcOrd="1" destOrd="0" presId="urn:microsoft.com/office/officeart/2008/layout/HorizontalMultiLevelHierarchy"/>
    <dgm:cxn modelId="{FB4A7065-E8B3-46C9-8488-3E57FD090AA6}" type="presParOf" srcId="{0A9FDD63-FFAD-4F70-9B85-6D51E83B3A7F}" destId="{1AB511A4-5666-43E8-BD05-A3AB08090FFB}" srcOrd="6" destOrd="0" presId="urn:microsoft.com/office/officeart/2008/layout/HorizontalMultiLevelHierarchy"/>
    <dgm:cxn modelId="{9E785184-3034-4A18-9FE8-8EFA7A3ADA30}" type="presParOf" srcId="{1AB511A4-5666-43E8-BD05-A3AB08090FFB}" destId="{D379744B-C092-444C-888C-520D80EC6EE8}" srcOrd="0" destOrd="0" presId="urn:microsoft.com/office/officeart/2008/layout/HorizontalMultiLevelHierarchy"/>
    <dgm:cxn modelId="{BBDBE585-C76E-48C1-B5E5-DF7EC9B73F01}" type="presParOf" srcId="{0A9FDD63-FFAD-4F70-9B85-6D51E83B3A7F}" destId="{DDE214F2-856A-43DE-81E5-76129DFE8355}" srcOrd="7" destOrd="0" presId="urn:microsoft.com/office/officeart/2008/layout/HorizontalMultiLevelHierarchy"/>
    <dgm:cxn modelId="{4171232E-1BB6-4EB0-8A81-989D49DA1B3D}" type="presParOf" srcId="{DDE214F2-856A-43DE-81E5-76129DFE8355}" destId="{3D6551F1-1980-4A55-9082-27F63996A00F}" srcOrd="0" destOrd="0" presId="urn:microsoft.com/office/officeart/2008/layout/HorizontalMultiLevelHierarchy"/>
    <dgm:cxn modelId="{75FBF2D1-4974-4341-954F-3A429ADE5A2D}" type="presParOf" srcId="{DDE214F2-856A-43DE-81E5-76129DFE8355}" destId="{E744AA59-DE42-4F14-B490-665E0C41C66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21BA18E-8354-428C-A1BE-3A276085E44D}" type="doc">
      <dgm:prSet loTypeId="urn:microsoft.com/office/officeart/2008/layout/HorizontalMultiLevelHierarchy" loCatId="hierarchy" qsTypeId="urn:microsoft.com/office/officeart/2005/8/quickstyle/3d7" qsCatId="3D" csTypeId="urn:microsoft.com/office/officeart/2005/8/colors/accent1_2" csCatId="accent1" phldr="1"/>
      <dgm:spPr/>
      <dgm:t>
        <a:bodyPr/>
        <a:lstStyle/>
        <a:p>
          <a:endParaRPr lang="en-US"/>
        </a:p>
      </dgm:t>
    </dgm:pt>
    <dgm:pt modelId="{7182C294-BFBA-487C-B186-EA5E10F7E284}">
      <dgm:prSet phldrT="[Text]" custT="1"/>
      <dgm:spPr>
        <a:solidFill>
          <a:schemeClr val="accent2">
            <a:lumMod val="20000"/>
            <a:lumOff val="80000"/>
          </a:schemeClr>
        </a:solidFill>
      </dgm:spPr>
      <dgm:t>
        <a:bodyPr/>
        <a:lstStyle/>
        <a:p>
          <a:r>
            <a:rPr lang="fa-IR" sz="1800" b="1" dirty="0">
              <a:cs typeface="B Nazanin" panose="00000400000000000000" pitchFamily="2" charset="-78"/>
            </a:rPr>
            <a:t>تداوم در عرضه کالا و عرضه بخش عمده محصول تولیدی در بورس</a:t>
          </a:r>
          <a:endParaRPr lang="en-US" sz="1800" b="1" dirty="0">
            <a:cs typeface="B Nazanin" panose="00000400000000000000" pitchFamily="2" charset="-78"/>
          </a:endParaRPr>
        </a:p>
      </dgm:t>
    </dgm:pt>
    <dgm:pt modelId="{D7A1EA31-26B5-41D1-A225-9844DE1D6FB2}" type="parTrans" cxnId="{9FDD853F-1863-4111-A01B-9952D4D0CBB6}">
      <dgm:prSet custT="1"/>
      <dgm:spPr/>
      <dgm:t>
        <a:bodyPr/>
        <a:lstStyle/>
        <a:p>
          <a:endParaRPr lang="en-US" sz="1400">
            <a:cs typeface="B Nazanin" panose="00000400000000000000" pitchFamily="2" charset="-78"/>
          </a:endParaRPr>
        </a:p>
      </dgm:t>
    </dgm:pt>
    <dgm:pt modelId="{953D9DD0-EDC9-417B-A317-F10747820D10}" type="sibTrans" cxnId="{9FDD853F-1863-4111-A01B-9952D4D0CBB6}">
      <dgm:prSet/>
      <dgm:spPr/>
      <dgm:t>
        <a:bodyPr/>
        <a:lstStyle/>
        <a:p>
          <a:endParaRPr lang="en-US" sz="1400">
            <a:cs typeface="B Nazanin" panose="00000400000000000000" pitchFamily="2" charset="-78"/>
          </a:endParaRPr>
        </a:p>
      </dgm:t>
    </dgm:pt>
    <dgm:pt modelId="{2AF997C6-AA73-4512-AEF1-0745EDD469D6}">
      <dgm:prSet phldrT="[Text]" custT="1"/>
      <dgm:spPr/>
      <dgm:t>
        <a:bodyPr/>
        <a:lstStyle/>
        <a:p>
          <a:r>
            <a:rPr lang="fa-IR" sz="2800" b="1" dirty="0">
              <a:cs typeface="B Nazanin" panose="00000400000000000000" pitchFamily="2" charset="-78"/>
            </a:rPr>
            <a:t>شرایط کالا و بازار آن برای پذیرش</a:t>
          </a:r>
          <a:endParaRPr lang="en-US" sz="2800" b="1" dirty="0">
            <a:cs typeface="B Nazanin" panose="00000400000000000000" pitchFamily="2" charset="-78"/>
          </a:endParaRPr>
        </a:p>
      </dgm:t>
    </dgm:pt>
    <dgm:pt modelId="{BC1256FE-1226-4D25-92B0-77AC11B48FC1}" type="sibTrans" cxnId="{94E4C731-5C07-4DB3-A273-8BD775029492}">
      <dgm:prSet/>
      <dgm:spPr/>
      <dgm:t>
        <a:bodyPr/>
        <a:lstStyle/>
        <a:p>
          <a:endParaRPr lang="en-US" sz="1400">
            <a:cs typeface="B Nazanin" panose="00000400000000000000" pitchFamily="2" charset="-78"/>
          </a:endParaRPr>
        </a:p>
      </dgm:t>
    </dgm:pt>
    <dgm:pt modelId="{52340001-57CC-4B72-B894-720B9AC909BF}" type="parTrans" cxnId="{94E4C731-5C07-4DB3-A273-8BD775029492}">
      <dgm:prSet/>
      <dgm:spPr/>
      <dgm:t>
        <a:bodyPr/>
        <a:lstStyle/>
        <a:p>
          <a:endParaRPr lang="en-US" sz="1400">
            <a:cs typeface="B Nazanin" panose="00000400000000000000" pitchFamily="2" charset="-78"/>
          </a:endParaRPr>
        </a:p>
      </dgm:t>
    </dgm:pt>
    <dgm:pt modelId="{1096EA5A-4A7F-4450-87B5-E576B34647FA}">
      <dgm:prSet phldrT="[Text]" custT="1"/>
      <dgm:spPr>
        <a:solidFill>
          <a:schemeClr val="accent2">
            <a:lumMod val="20000"/>
            <a:lumOff val="80000"/>
          </a:schemeClr>
        </a:solidFill>
      </dgm:spPr>
      <dgm:t>
        <a:bodyPr/>
        <a:lstStyle/>
        <a:p>
          <a:r>
            <a:rPr lang="fa-IR" sz="1800" b="1" dirty="0">
              <a:cs typeface="B Nazanin" panose="00000400000000000000" pitchFamily="2" charset="-78"/>
            </a:rPr>
            <a:t>رعایت حداقل میزان عرضه محصول جهت کشف قیمت عادلانه</a:t>
          </a:r>
          <a:endParaRPr lang="en-US" sz="1800" b="1" dirty="0">
            <a:cs typeface="B Nazanin" panose="00000400000000000000" pitchFamily="2" charset="-78"/>
          </a:endParaRPr>
        </a:p>
      </dgm:t>
    </dgm:pt>
    <dgm:pt modelId="{8E4ED489-599B-495E-AEBF-5E73A9ABFEEF}" type="parTrans" cxnId="{155CA0C8-B07C-4350-8427-B58383301374}">
      <dgm:prSet custT="1"/>
      <dgm:spPr/>
      <dgm:t>
        <a:bodyPr/>
        <a:lstStyle/>
        <a:p>
          <a:endParaRPr lang="en-US" sz="1400">
            <a:cs typeface="B Nazanin" panose="00000400000000000000" pitchFamily="2" charset="-78"/>
          </a:endParaRPr>
        </a:p>
      </dgm:t>
    </dgm:pt>
    <dgm:pt modelId="{FB000B0F-6240-4E74-B4D4-D6805ABF3F47}" type="sibTrans" cxnId="{155CA0C8-B07C-4350-8427-B58383301374}">
      <dgm:prSet/>
      <dgm:spPr/>
      <dgm:t>
        <a:bodyPr/>
        <a:lstStyle/>
        <a:p>
          <a:endParaRPr lang="en-US" sz="1400">
            <a:cs typeface="B Nazanin" panose="00000400000000000000" pitchFamily="2" charset="-78"/>
          </a:endParaRPr>
        </a:p>
      </dgm:t>
    </dgm:pt>
    <dgm:pt modelId="{D89123CA-7FFB-40DD-9E5B-D08AF5709505}">
      <dgm:prSet phldrT="[Text]" custT="1"/>
      <dgm:spPr>
        <a:solidFill>
          <a:schemeClr val="accent2">
            <a:lumMod val="20000"/>
            <a:lumOff val="80000"/>
          </a:schemeClr>
        </a:solidFill>
      </dgm:spPr>
      <dgm:t>
        <a:bodyPr/>
        <a:lstStyle/>
        <a:p>
          <a:r>
            <a:rPr lang="fa-IR" sz="1800" b="1" dirty="0">
              <a:cs typeface="B Nazanin" panose="00000400000000000000" pitchFamily="2" charset="-78"/>
            </a:rPr>
            <a:t>عدم وجود محدودیت قانونی و قیمت‌گذاری برای کالا</a:t>
          </a:r>
          <a:endParaRPr lang="en-US" sz="1800" b="1" dirty="0">
            <a:cs typeface="B Nazanin" panose="00000400000000000000" pitchFamily="2" charset="-78"/>
          </a:endParaRPr>
        </a:p>
      </dgm:t>
    </dgm:pt>
    <dgm:pt modelId="{B4A3DE0A-C317-438A-9D10-40C81998FC90}" type="parTrans" cxnId="{67FB9C5A-9767-4C3A-BE11-1ABA32E13427}">
      <dgm:prSet custT="1"/>
      <dgm:spPr/>
      <dgm:t>
        <a:bodyPr/>
        <a:lstStyle/>
        <a:p>
          <a:endParaRPr lang="en-US" sz="1400">
            <a:cs typeface="B Nazanin" panose="00000400000000000000" pitchFamily="2" charset="-78"/>
          </a:endParaRPr>
        </a:p>
      </dgm:t>
    </dgm:pt>
    <dgm:pt modelId="{C951ADE2-BC94-40AC-A538-482C09DDCB01}" type="sibTrans" cxnId="{67FB9C5A-9767-4C3A-BE11-1ABA32E13427}">
      <dgm:prSet/>
      <dgm:spPr/>
      <dgm:t>
        <a:bodyPr/>
        <a:lstStyle/>
        <a:p>
          <a:endParaRPr lang="en-US" sz="1400">
            <a:cs typeface="B Nazanin" panose="00000400000000000000" pitchFamily="2" charset="-78"/>
          </a:endParaRPr>
        </a:p>
      </dgm:t>
    </dgm:pt>
    <dgm:pt modelId="{AC3A3727-61CE-4FC1-BA86-3EB6D4EA4F54}">
      <dgm:prSet phldrT="[Text]" custT="1"/>
      <dgm:spPr>
        <a:solidFill>
          <a:schemeClr val="accent2">
            <a:lumMod val="20000"/>
            <a:lumOff val="80000"/>
          </a:schemeClr>
        </a:solidFill>
      </dgm:spPr>
      <dgm:t>
        <a:bodyPr/>
        <a:lstStyle/>
        <a:p>
          <a:r>
            <a:rPr lang="fa-IR" sz="1800" b="1" dirty="0">
              <a:cs typeface="B Nazanin" panose="00000400000000000000" pitchFamily="2" charset="-78"/>
            </a:rPr>
            <a:t>برخورداری از شرایط کیفی قابل احراز مطابق با شرایط اعلامی در اطلاعیه عرضه</a:t>
          </a:r>
          <a:endParaRPr lang="en-US" sz="1800" b="1" dirty="0">
            <a:cs typeface="B Nazanin" panose="00000400000000000000" pitchFamily="2" charset="-78"/>
          </a:endParaRPr>
        </a:p>
      </dgm:t>
    </dgm:pt>
    <dgm:pt modelId="{A147B90B-0896-4B86-B749-539A421B852A}" type="parTrans" cxnId="{67A6731D-0B87-4049-B256-3F0CDBB65246}">
      <dgm:prSet custT="1"/>
      <dgm:spPr/>
      <dgm:t>
        <a:bodyPr/>
        <a:lstStyle/>
        <a:p>
          <a:endParaRPr lang="en-US" sz="1400">
            <a:cs typeface="B Nazanin" panose="00000400000000000000" pitchFamily="2" charset="-78"/>
          </a:endParaRPr>
        </a:p>
      </dgm:t>
    </dgm:pt>
    <dgm:pt modelId="{993EEF9C-7855-454D-AF96-D6969C339395}" type="sibTrans" cxnId="{67A6731D-0B87-4049-B256-3F0CDBB65246}">
      <dgm:prSet/>
      <dgm:spPr/>
      <dgm:t>
        <a:bodyPr/>
        <a:lstStyle/>
        <a:p>
          <a:endParaRPr lang="en-US" sz="1400">
            <a:cs typeface="B Nazanin" panose="00000400000000000000" pitchFamily="2" charset="-78"/>
          </a:endParaRPr>
        </a:p>
      </dgm:t>
    </dgm:pt>
    <dgm:pt modelId="{10BB9CDE-7762-4B3F-9FA2-7329D2D5CC54}" type="pres">
      <dgm:prSet presAssocID="{421BA18E-8354-428C-A1BE-3A276085E44D}" presName="Name0" presStyleCnt="0">
        <dgm:presLayoutVars>
          <dgm:chPref val="1"/>
          <dgm:dir/>
          <dgm:animOne val="branch"/>
          <dgm:animLvl val="lvl"/>
          <dgm:resizeHandles val="exact"/>
        </dgm:presLayoutVars>
      </dgm:prSet>
      <dgm:spPr/>
      <dgm:t>
        <a:bodyPr/>
        <a:lstStyle/>
        <a:p>
          <a:pPr rtl="1"/>
          <a:endParaRPr lang="fa-IR"/>
        </a:p>
      </dgm:t>
    </dgm:pt>
    <dgm:pt modelId="{0BA0D037-7BB7-4CB3-9F8C-C3B2DC0E20AD}" type="pres">
      <dgm:prSet presAssocID="{2AF997C6-AA73-4512-AEF1-0745EDD469D6}" presName="root1" presStyleCnt="0"/>
      <dgm:spPr/>
    </dgm:pt>
    <dgm:pt modelId="{42D7D640-1845-4725-ACD9-ECCEA543E0F5}" type="pres">
      <dgm:prSet presAssocID="{2AF997C6-AA73-4512-AEF1-0745EDD469D6}" presName="LevelOneTextNode" presStyleLbl="node0" presStyleIdx="0" presStyleCnt="1" custFlipHor="0" custScaleX="121715" custScaleY="130076">
        <dgm:presLayoutVars>
          <dgm:chPref val="3"/>
        </dgm:presLayoutVars>
      </dgm:prSet>
      <dgm:spPr/>
      <dgm:t>
        <a:bodyPr/>
        <a:lstStyle/>
        <a:p>
          <a:pPr rtl="1"/>
          <a:endParaRPr lang="fa-IR"/>
        </a:p>
      </dgm:t>
    </dgm:pt>
    <dgm:pt modelId="{0A9FDD63-FFAD-4F70-9B85-6D51E83B3A7F}" type="pres">
      <dgm:prSet presAssocID="{2AF997C6-AA73-4512-AEF1-0745EDD469D6}" presName="level2hierChild" presStyleCnt="0"/>
      <dgm:spPr/>
    </dgm:pt>
    <dgm:pt modelId="{4922EC1C-8698-4CA3-B8AF-5B0914D749F2}" type="pres">
      <dgm:prSet presAssocID="{D7A1EA31-26B5-41D1-A225-9844DE1D6FB2}" presName="conn2-1" presStyleLbl="parChTrans1D2" presStyleIdx="0" presStyleCnt="4"/>
      <dgm:spPr/>
      <dgm:t>
        <a:bodyPr/>
        <a:lstStyle/>
        <a:p>
          <a:pPr rtl="1"/>
          <a:endParaRPr lang="fa-IR"/>
        </a:p>
      </dgm:t>
    </dgm:pt>
    <dgm:pt modelId="{73E1A98C-33CB-4C56-826D-BEC496D40CE0}" type="pres">
      <dgm:prSet presAssocID="{D7A1EA31-26B5-41D1-A225-9844DE1D6FB2}" presName="connTx" presStyleLbl="parChTrans1D2" presStyleIdx="0" presStyleCnt="4"/>
      <dgm:spPr/>
      <dgm:t>
        <a:bodyPr/>
        <a:lstStyle/>
        <a:p>
          <a:pPr rtl="1"/>
          <a:endParaRPr lang="fa-IR"/>
        </a:p>
      </dgm:t>
    </dgm:pt>
    <dgm:pt modelId="{E87D5B4D-FFC2-4938-B63F-2876DC1D1CD0}" type="pres">
      <dgm:prSet presAssocID="{7182C294-BFBA-487C-B186-EA5E10F7E284}" presName="root2" presStyleCnt="0"/>
      <dgm:spPr/>
    </dgm:pt>
    <dgm:pt modelId="{C8878079-A510-4E14-B153-F09CC1147C94}" type="pres">
      <dgm:prSet presAssocID="{7182C294-BFBA-487C-B186-EA5E10F7E284}" presName="LevelTwoTextNode" presStyleLbl="node2" presStyleIdx="0" presStyleCnt="4" custScaleX="148911" custScaleY="106180">
        <dgm:presLayoutVars>
          <dgm:chPref val="3"/>
        </dgm:presLayoutVars>
      </dgm:prSet>
      <dgm:spPr/>
      <dgm:t>
        <a:bodyPr/>
        <a:lstStyle/>
        <a:p>
          <a:pPr rtl="1"/>
          <a:endParaRPr lang="fa-IR"/>
        </a:p>
      </dgm:t>
    </dgm:pt>
    <dgm:pt modelId="{FC691B06-D407-49EF-BC29-106B492AF5DC}" type="pres">
      <dgm:prSet presAssocID="{7182C294-BFBA-487C-B186-EA5E10F7E284}" presName="level3hierChild" presStyleCnt="0"/>
      <dgm:spPr/>
    </dgm:pt>
    <dgm:pt modelId="{8E8B4E05-B1D4-4B53-B7A7-79CF17B9B59A}" type="pres">
      <dgm:prSet presAssocID="{8E4ED489-599B-495E-AEBF-5E73A9ABFEEF}" presName="conn2-1" presStyleLbl="parChTrans1D2" presStyleIdx="1" presStyleCnt="4"/>
      <dgm:spPr/>
      <dgm:t>
        <a:bodyPr/>
        <a:lstStyle/>
        <a:p>
          <a:pPr rtl="1"/>
          <a:endParaRPr lang="fa-IR"/>
        </a:p>
      </dgm:t>
    </dgm:pt>
    <dgm:pt modelId="{177573C9-CA6F-4869-9C59-47E4C21B1529}" type="pres">
      <dgm:prSet presAssocID="{8E4ED489-599B-495E-AEBF-5E73A9ABFEEF}" presName="connTx" presStyleLbl="parChTrans1D2" presStyleIdx="1" presStyleCnt="4"/>
      <dgm:spPr/>
      <dgm:t>
        <a:bodyPr/>
        <a:lstStyle/>
        <a:p>
          <a:pPr rtl="1"/>
          <a:endParaRPr lang="fa-IR"/>
        </a:p>
      </dgm:t>
    </dgm:pt>
    <dgm:pt modelId="{DD7EB4DB-0308-4936-B723-02963B583167}" type="pres">
      <dgm:prSet presAssocID="{1096EA5A-4A7F-4450-87B5-E576B34647FA}" presName="root2" presStyleCnt="0"/>
      <dgm:spPr/>
    </dgm:pt>
    <dgm:pt modelId="{4C37DDE9-718E-4DA5-9F77-D8EE791AF655}" type="pres">
      <dgm:prSet presAssocID="{1096EA5A-4A7F-4450-87B5-E576B34647FA}" presName="LevelTwoTextNode" presStyleLbl="node2" presStyleIdx="1" presStyleCnt="4" custScaleX="148911" custScaleY="106180">
        <dgm:presLayoutVars>
          <dgm:chPref val="3"/>
        </dgm:presLayoutVars>
      </dgm:prSet>
      <dgm:spPr/>
      <dgm:t>
        <a:bodyPr/>
        <a:lstStyle/>
        <a:p>
          <a:pPr rtl="1"/>
          <a:endParaRPr lang="fa-IR"/>
        </a:p>
      </dgm:t>
    </dgm:pt>
    <dgm:pt modelId="{550F87BC-DEB3-4822-862F-998304B9FE15}" type="pres">
      <dgm:prSet presAssocID="{1096EA5A-4A7F-4450-87B5-E576B34647FA}" presName="level3hierChild" presStyleCnt="0"/>
      <dgm:spPr/>
    </dgm:pt>
    <dgm:pt modelId="{1AB511A4-5666-43E8-BD05-A3AB08090FFB}" type="pres">
      <dgm:prSet presAssocID="{B4A3DE0A-C317-438A-9D10-40C81998FC90}" presName="conn2-1" presStyleLbl="parChTrans1D2" presStyleIdx="2" presStyleCnt="4"/>
      <dgm:spPr/>
      <dgm:t>
        <a:bodyPr/>
        <a:lstStyle/>
        <a:p>
          <a:pPr rtl="1"/>
          <a:endParaRPr lang="fa-IR"/>
        </a:p>
      </dgm:t>
    </dgm:pt>
    <dgm:pt modelId="{D379744B-C092-444C-888C-520D80EC6EE8}" type="pres">
      <dgm:prSet presAssocID="{B4A3DE0A-C317-438A-9D10-40C81998FC90}" presName="connTx" presStyleLbl="parChTrans1D2" presStyleIdx="2" presStyleCnt="4"/>
      <dgm:spPr/>
      <dgm:t>
        <a:bodyPr/>
        <a:lstStyle/>
        <a:p>
          <a:pPr rtl="1"/>
          <a:endParaRPr lang="fa-IR"/>
        </a:p>
      </dgm:t>
    </dgm:pt>
    <dgm:pt modelId="{DDE214F2-856A-43DE-81E5-76129DFE8355}" type="pres">
      <dgm:prSet presAssocID="{D89123CA-7FFB-40DD-9E5B-D08AF5709505}" presName="root2" presStyleCnt="0"/>
      <dgm:spPr/>
    </dgm:pt>
    <dgm:pt modelId="{3D6551F1-1980-4A55-9082-27F63996A00F}" type="pres">
      <dgm:prSet presAssocID="{D89123CA-7FFB-40DD-9E5B-D08AF5709505}" presName="LevelTwoTextNode" presStyleLbl="node2" presStyleIdx="2" presStyleCnt="4" custScaleX="148911" custScaleY="106180">
        <dgm:presLayoutVars>
          <dgm:chPref val="3"/>
        </dgm:presLayoutVars>
      </dgm:prSet>
      <dgm:spPr/>
      <dgm:t>
        <a:bodyPr/>
        <a:lstStyle/>
        <a:p>
          <a:pPr rtl="1"/>
          <a:endParaRPr lang="fa-IR"/>
        </a:p>
      </dgm:t>
    </dgm:pt>
    <dgm:pt modelId="{E744AA59-DE42-4F14-B490-665E0C41C66E}" type="pres">
      <dgm:prSet presAssocID="{D89123CA-7FFB-40DD-9E5B-D08AF5709505}" presName="level3hierChild" presStyleCnt="0"/>
      <dgm:spPr/>
    </dgm:pt>
    <dgm:pt modelId="{49628AA6-383B-4A6D-87CC-81540F70B563}" type="pres">
      <dgm:prSet presAssocID="{A147B90B-0896-4B86-B749-539A421B852A}" presName="conn2-1" presStyleLbl="parChTrans1D2" presStyleIdx="3" presStyleCnt="4"/>
      <dgm:spPr/>
      <dgm:t>
        <a:bodyPr/>
        <a:lstStyle/>
        <a:p>
          <a:pPr rtl="1"/>
          <a:endParaRPr lang="fa-IR"/>
        </a:p>
      </dgm:t>
    </dgm:pt>
    <dgm:pt modelId="{B05C3DB4-FFA0-4700-ADCC-8BCE6B53F544}" type="pres">
      <dgm:prSet presAssocID="{A147B90B-0896-4B86-B749-539A421B852A}" presName="connTx" presStyleLbl="parChTrans1D2" presStyleIdx="3" presStyleCnt="4"/>
      <dgm:spPr/>
      <dgm:t>
        <a:bodyPr/>
        <a:lstStyle/>
        <a:p>
          <a:pPr rtl="1"/>
          <a:endParaRPr lang="fa-IR"/>
        </a:p>
      </dgm:t>
    </dgm:pt>
    <dgm:pt modelId="{55A0CAD2-97AE-4CB0-9E5A-F156B5DD0AC6}" type="pres">
      <dgm:prSet presAssocID="{AC3A3727-61CE-4FC1-BA86-3EB6D4EA4F54}" presName="root2" presStyleCnt="0"/>
      <dgm:spPr/>
    </dgm:pt>
    <dgm:pt modelId="{A8BFA943-80E7-429E-8988-B354BF486EBE}" type="pres">
      <dgm:prSet presAssocID="{AC3A3727-61CE-4FC1-BA86-3EB6D4EA4F54}" presName="LevelTwoTextNode" presStyleLbl="node2" presStyleIdx="3" presStyleCnt="4" custScaleX="148911" custScaleY="106180">
        <dgm:presLayoutVars>
          <dgm:chPref val="3"/>
        </dgm:presLayoutVars>
      </dgm:prSet>
      <dgm:spPr/>
      <dgm:t>
        <a:bodyPr/>
        <a:lstStyle/>
        <a:p>
          <a:pPr rtl="1"/>
          <a:endParaRPr lang="fa-IR"/>
        </a:p>
      </dgm:t>
    </dgm:pt>
    <dgm:pt modelId="{785BFCF4-DCB7-43A3-BC8C-55D521412D16}" type="pres">
      <dgm:prSet presAssocID="{AC3A3727-61CE-4FC1-BA86-3EB6D4EA4F54}" presName="level3hierChild" presStyleCnt="0"/>
      <dgm:spPr/>
    </dgm:pt>
  </dgm:ptLst>
  <dgm:cxnLst>
    <dgm:cxn modelId="{B26E1275-CB74-42AA-9B11-94C13E80EA2C}" type="presOf" srcId="{AC3A3727-61CE-4FC1-BA86-3EB6D4EA4F54}" destId="{A8BFA943-80E7-429E-8988-B354BF486EBE}" srcOrd="0" destOrd="0" presId="urn:microsoft.com/office/officeart/2008/layout/HorizontalMultiLevelHierarchy"/>
    <dgm:cxn modelId="{136D0C80-9091-480B-A3D7-0F989BF50E2A}" type="presOf" srcId="{1096EA5A-4A7F-4450-87B5-E576B34647FA}" destId="{4C37DDE9-718E-4DA5-9F77-D8EE791AF655}" srcOrd="0" destOrd="0" presId="urn:microsoft.com/office/officeart/2008/layout/HorizontalMultiLevelHierarchy"/>
    <dgm:cxn modelId="{67FB9C5A-9767-4C3A-BE11-1ABA32E13427}" srcId="{2AF997C6-AA73-4512-AEF1-0745EDD469D6}" destId="{D89123CA-7FFB-40DD-9E5B-D08AF5709505}" srcOrd="2" destOrd="0" parTransId="{B4A3DE0A-C317-438A-9D10-40C81998FC90}" sibTransId="{C951ADE2-BC94-40AC-A538-482C09DDCB01}"/>
    <dgm:cxn modelId="{9FDD853F-1863-4111-A01B-9952D4D0CBB6}" srcId="{2AF997C6-AA73-4512-AEF1-0745EDD469D6}" destId="{7182C294-BFBA-487C-B186-EA5E10F7E284}" srcOrd="0" destOrd="0" parTransId="{D7A1EA31-26B5-41D1-A225-9844DE1D6FB2}" sibTransId="{953D9DD0-EDC9-417B-A317-F10747820D10}"/>
    <dgm:cxn modelId="{A3656175-459B-4934-8837-140389B93EE3}" type="presOf" srcId="{D89123CA-7FFB-40DD-9E5B-D08AF5709505}" destId="{3D6551F1-1980-4A55-9082-27F63996A00F}" srcOrd="0" destOrd="0" presId="urn:microsoft.com/office/officeart/2008/layout/HorizontalMultiLevelHierarchy"/>
    <dgm:cxn modelId="{64EB7AFE-93CF-437C-9362-AAE2FB9A208B}" type="presOf" srcId="{A147B90B-0896-4B86-B749-539A421B852A}" destId="{49628AA6-383B-4A6D-87CC-81540F70B563}" srcOrd="0" destOrd="0" presId="urn:microsoft.com/office/officeart/2008/layout/HorizontalMultiLevelHierarchy"/>
    <dgm:cxn modelId="{842BEE06-4A60-4BE8-BE52-BF28F3265530}" type="presOf" srcId="{D7A1EA31-26B5-41D1-A225-9844DE1D6FB2}" destId="{73E1A98C-33CB-4C56-826D-BEC496D40CE0}" srcOrd="1" destOrd="0" presId="urn:microsoft.com/office/officeart/2008/layout/HorizontalMultiLevelHierarchy"/>
    <dgm:cxn modelId="{94E4C731-5C07-4DB3-A273-8BD775029492}" srcId="{421BA18E-8354-428C-A1BE-3A276085E44D}" destId="{2AF997C6-AA73-4512-AEF1-0745EDD469D6}" srcOrd="0" destOrd="0" parTransId="{52340001-57CC-4B72-B894-720B9AC909BF}" sibTransId="{BC1256FE-1226-4D25-92B0-77AC11B48FC1}"/>
    <dgm:cxn modelId="{67A6731D-0B87-4049-B256-3F0CDBB65246}" srcId="{2AF997C6-AA73-4512-AEF1-0745EDD469D6}" destId="{AC3A3727-61CE-4FC1-BA86-3EB6D4EA4F54}" srcOrd="3" destOrd="0" parTransId="{A147B90B-0896-4B86-B749-539A421B852A}" sibTransId="{993EEF9C-7855-454D-AF96-D6969C339395}"/>
    <dgm:cxn modelId="{2449BF41-FF95-495E-BE0F-32D11AE58378}" type="presOf" srcId="{A147B90B-0896-4B86-B749-539A421B852A}" destId="{B05C3DB4-FFA0-4700-ADCC-8BCE6B53F544}" srcOrd="1" destOrd="0" presId="urn:microsoft.com/office/officeart/2008/layout/HorizontalMultiLevelHierarchy"/>
    <dgm:cxn modelId="{B675E1B4-7048-4A94-96BB-F381F66E92F9}" type="presOf" srcId="{2AF997C6-AA73-4512-AEF1-0745EDD469D6}" destId="{42D7D640-1845-4725-ACD9-ECCEA543E0F5}" srcOrd="0" destOrd="0" presId="urn:microsoft.com/office/officeart/2008/layout/HorizontalMultiLevelHierarchy"/>
    <dgm:cxn modelId="{F0F33130-6D3B-4013-919A-A9DCF88F7B86}" type="presOf" srcId="{8E4ED489-599B-495E-AEBF-5E73A9ABFEEF}" destId="{177573C9-CA6F-4869-9C59-47E4C21B1529}" srcOrd="1" destOrd="0" presId="urn:microsoft.com/office/officeart/2008/layout/HorizontalMultiLevelHierarchy"/>
    <dgm:cxn modelId="{2711CE2E-BA3C-4937-9DA1-04654E6DF2EF}" type="presOf" srcId="{421BA18E-8354-428C-A1BE-3A276085E44D}" destId="{10BB9CDE-7762-4B3F-9FA2-7329D2D5CC54}" srcOrd="0" destOrd="0" presId="urn:microsoft.com/office/officeart/2008/layout/HorizontalMultiLevelHierarchy"/>
    <dgm:cxn modelId="{C0A5234F-197A-4FE1-B10F-F3052636ED38}" type="presOf" srcId="{B4A3DE0A-C317-438A-9D10-40C81998FC90}" destId="{1AB511A4-5666-43E8-BD05-A3AB08090FFB}" srcOrd="0" destOrd="0" presId="urn:microsoft.com/office/officeart/2008/layout/HorizontalMultiLevelHierarchy"/>
    <dgm:cxn modelId="{0CE238F3-5237-4874-B7E2-D37DE33E321F}" type="presOf" srcId="{B4A3DE0A-C317-438A-9D10-40C81998FC90}" destId="{D379744B-C092-444C-888C-520D80EC6EE8}" srcOrd="1" destOrd="0" presId="urn:microsoft.com/office/officeart/2008/layout/HorizontalMultiLevelHierarchy"/>
    <dgm:cxn modelId="{155CA0C8-B07C-4350-8427-B58383301374}" srcId="{2AF997C6-AA73-4512-AEF1-0745EDD469D6}" destId="{1096EA5A-4A7F-4450-87B5-E576B34647FA}" srcOrd="1" destOrd="0" parTransId="{8E4ED489-599B-495E-AEBF-5E73A9ABFEEF}" sibTransId="{FB000B0F-6240-4E74-B4D4-D6805ABF3F47}"/>
    <dgm:cxn modelId="{138F384A-D092-4FF5-A9AD-2DF59D9665DD}" type="presOf" srcId="{8E4ED489-599B-495E-AEBF-5E73A9ABFEEF}" destId="{8E8B4E05-B1D4-4B53-B7A7-79CF17B9B59A}" srcOrd="0" destOrd="0" presId="urn:microsoft.com/office/officeart/2008/layout/HorizontalMultiLevelHierarchy"/>
    <dgm:cxn modelId="{677B6189-D702-4CD6-BD3E-DA856CD7452D}" type="presOf" srcId="{7182C294-BFBA-487C-B186-EA5E10F7E284}" destId="{C8878079-A510-4E14-B153-F09CC1147C94}" srcOrd="0" destOrd="0" presId="urn:microsoft.com/office/officeart/2008/layout/HorizontalMultiLevelHierarchy"/>
    <dgm:cxn modelId="{954A0DBE-BB59-4D39-A2E1-5804E308F9D5}" type="presOf" srcId="{D7A1EA31-26B5-41D1-A225-9844DE1D6FB2}" destId="{4922EC1C-8698-4CA3-B8AF-5B0914D749F2}" srcOrd="0" destOrd="0" presId="urn:microsoft.com/office/officeart/2008/layout/HorizontalMultiLevelHierarchy"/>
    <dgm:cxn modelId="{651A7E4A-ACF6-4512-A36F-C90A48EC2F3F}" type="presParOf" srcId="{10BB9CDE-7762-4B3F-9FA2-7329D2D5CC54}" destId="{0BA0D037-7BB7-4CB3-9F8C-C3B2DC0E20AD}" srcOrd="0" destOrd="0" presId="urn:microsoft.com/office/officeart/2008/layout/HorizontalMultiLevelHierarchy"/>
    <dgm:cxn modelId="{DA96AAD8-7B8A-4C0C-834F-D611F2725D52}" type="presParOf" srcId="{0BA0D037-7BB7-4CB3-9F8C-C3B2DC0E20AD}" destId="{42D7D640-1845-4725-ACD9-ECCEA543E0F5}" srcOrd="0" destOrd="0" presId="urn:microsoft.com/office/officeart/2008/layout/HorizontalMultiLevelHierarchy"/>
    <dgm:cxn modelId="{3DC63391-2512-4AB0-ACFA-DEF89DFEC520}" type="presParOf" srcId="{0BA0D037-7BB7-4CB3-9F8C-C3B2DC0E20AD}" destId="{0A9FDD63-FFAD-4F70-9B85-6D51E83B3A7F}" srcOrd="1" destOrd="0" presId="urn:microsoft.com/office/officeart/2008/layout/HorizontalMultiLevelHierarchy"/>
    <dgm:cxn modelId="{C23DC657-F248-4C7F-A170-1DC0120880CE}" type="presParOf" srcId="{0A9FDD63-FFAD-4F70-9B85-6D51E83B3A7F}" destId="{4922EC1C-8698-4CA3-B8AF-5B0914D749F2}" srcOrd="0" destOrd="0" presId="urn:microsoft.com/office/officeart/2008/layout/HorizontalMultiLevelHierarchy"/>
    <dgm:cxn modelId="{1D5A8F8E-97F3-489A-AB3B-9B02470D91DF}" type="presParOf" srcId="{4922EC1C-8698-4CA3-B8AF-5B0914D749F2}" destId="{73E1A98C-33CB-4C56-826D-BEC496D40CE0}" srcOrd="0" destOrd="0" presId="urn:microsoft.com/office/officeart/2008/layout/HorizontalMultiLevelHierarchy"/>
    <dgm:cxn modelId="{AA07C09B-6B59-4E62-A623-53C3308DCD56}" type="presParOf" srcId="{0A9FDD63-FFAD-4F70-9B85-6D51E83B3A7F}" destId="{E87D5B4D-FFC2-4938-B63F-2876DC1D1CD0}" srcOrd="1" destOrd="0" presId="urn:microsoft.com/office/officeart/2008/layout/HorizontalMultiLevelHierarchy"/>
    <dgm:cxn modelId="{AC0E01DF-2C4D-410E-953B-835E45F32E34}" type="presParOf" srcId="{E87D5B4D-FFC2-4938-B63F-2876DC1D1CD0}" destId="{C8878079-A510-4E14-B153-F09CC1147C94}" srcOrd="0" destOrd="0" presId="urn:microsoft.com/office/officeart/2008/layout/HorizontalMultiLevelHierarchy"/>
    <dgm:cxn modelId="{FAA5B4C5-3111-47C8-A2E2-B5CA68D7BC4A}" type="presParOf" srcId="{E87D5B4D-FFC2-4938-B63F-2876DC1D1CD0}" destId="{FC691B06-D407-49EF-BC29-106B492AF5DC}" srcOrd="1" destOrd="0" presId="urn:microsoft.com/office/officeart/2008/layout/HorizontalMultiLevelHierarchy"/>
    <dgm:cxn modelId="{15932D47-21A0-41C3-8419-BB7E5652FC43}" type="presParOf" srcId="{0A9FDD63-FFAD-4F70-9B85-6D51E83B3A7F}" destId="{8E8B4E05-B1D4-4B53-B7A7-79CF17B9B59A}" srcOrd="2" destOrd="0" presId="urn:microsoft.com/office/officeart/2008/layout/HorizontalMultiLevelHierarchy"/>
    <dgm:cxn modelId="{B3964212-B1A5-46B1-A886-1DB471B2DD3C}" type="presParOf" srcId="{8E8B4E05-B1D4-4B53-B7A7-79CF17B9B59A}" destId="{177573C9-CA6F-4869-9C59-47E4C21B1529}" srcOrd="0" destOrd="0" presId="urn:microsoft.com/office/officeart/2008/layout/HorizontalMultiLevelHierarchy"/>
    <dgm:cxn modelId="{0A46F62D-5C84-4FBF-A852-C98EC3C5A79D}" type="presParOf" srcId="{0A9FDD63-FFAD-4F70-9B85-6D51E83B3A7F}" destId="{DD7EB4DB-0308-4936-B723-02963B583167}" srcOrd="3" destOrd="0" presId="urn:microsoft.com/office/officeart/2008/layout/HorizontalMultiLevelHierarchy"/>
    <dgm:cxn modelId="{6FCBD27C-7497-404C-A6EC-5053DA8F2A70}" type="presParOf" srcId="{DD7EB4DB-0308-4936-B723-02963B583167}" destId="{4C37DDE9-718E-4DA5-9F77-D8EE791AF655}" srcOrd="0" destOrd="0" presId="urn:microsoft.com/office/officeart/2008/layout/HorizontalMultiLevelHierarchy"/>
    <dgm:cxn modelId="{84A336C1-4658-4A23-A77C-D9FBA0D922DA}" type="presParOf" srcId="{DD7EB4DB-0308-4936-B723-02963B583167}" destId="{550F87BC-DEB3-4822-862F-998304B9FE15}" srcOrd="1" destOrd="0" presId="urn:microsoft.com/office/officeart/2008/layout/HorizontalMultiLevelHierarchy"/>
    <dgm:cxn modelId="{FB4A7065-E8B3-46C9-8488-3E57FD090AA6}" type="presParOf" srcId="{0A9FDD63-FFAD-4F70-9B85-6D51E83B3A7F}" destId="{1AB511A4-5666-43E8-BD05-A3AB08090FFB}" srcOrd="4" destOrd="0" presId="urn:microsoft.com/office/officeart/2008/layout/HorizontalMultiLevelHierarchy"/>
    <dgm:cxn modelId="{9E785184-3034-4A18-9FE8-8EFA7A3ADA30}" type="presParOf" srcId="{1AB511A4-5666-43E8-BD05-A3AB08090FFB}" destId="{D379744B-C092-444C-888C-520D80EC6EE8}" srcOrd="0" destOrd="0" presId="urn:microsoft.com/office/officeart/2008/layout/HorizontalMultiLevelHierarchy"/>
    <dgm:cxn modelId="{BBDBE585-C76E-48C1-B5E5-DF7EC9B73F01}" type="presParOf" srcId="{0A9FDD63-FFAD-4F70-9B85-6D51E83B3A7F}" destId="{DDE214F2-856A-43DE-81E5-76129DFE8355}" srcOrd="5" destOrd="0" presId="urn:microsoft.com/office/officeart/2008/layout/HorizontalMultiLevelHierarchy"/>
    <dgm:cxn modelId="{4171232E-1BB6-4EB0-8A81-989D49DA1B3D}" type="presParOf" srcId="{DDE214F2-856A-43DE-81E5-76129DFE8355}" destId="{3D6551F1-1980-4A55-9082-27F63996A00F}" srcOrd="0" destOrd="0" presId="urn:microsoft.com/office/officeart/2008/layout/HorizontalMultiLevelHierarchy"/>
    <dgm:cxn modelId="{75FBF2D1-4974-4341-954F-3A429ADE5A2D}" type="presParOf" srcId="{DDE214F2-856A-43DE-81E5-76129DFE8355}" destId="{E744AA59-DE42-4F14-B490-665E0C41C66E}" srcOrd="1" destOrd="0" presId="urn:microsoft.com/office/officeart/2008/layout/HorizontalMultiLevelHierarchy"/>
    <dgm:cxn modelId="{75C6C497-AD5C-464D-B71D-38135F96D5EB}" type="presParOf" srcId="{0A9FDD63-FFAD-4F70-9B85-6D51E83B3A7F}" destId="{49628AA6-383B-4A6D-87CC-81540F70B563}" srcOrd="6" destOrd="0" presId="urn:microsoft.com/office/officeart/2008/layout/HorizontalMultiLevelHierarchy"/>
    <dgm:cxn modelId="{92B7D406-74C9-4D11-9190-ADA11F2CFEC0}" type="presParOf" srcId="{49628AA6-383B-4A6D-87CC-81540F70B563}" destId="{B05C3DB4-FFA0-4700-ADCC-8BCE6B53F544}" srcOrd="0" destOrd="0" presId="urn:microsoft.com/office/officeart/2008/layout/HorizontalMultiLevelHierarchy"/>
    <dgm:cxn modelId="{1E88D20E-4DC5-4894-AE94-EB4C2DDF1E28}" type="presParOf" srcId="{0A9FDD63-FFAD-4F70-9B85-6D51E83B3A7F}" destId="{55A0CAD2-97AE-4CB0-9E5A-F156B5DD0AC6}" srcOrd="7" destOrd="0" presId="urn:microsoft.com/office/officeart/2008/layout/HorizontalMultiLevelHierarchy"/>
    <dgm:cxn modelId="{147808D1-70B0-410D-B644-B3B16A855640}" type="presParOf" srcId="{55A0CAD2-97AE-4CB0-9E5A-F156B5DD0AC6}" destId="{A8BFA943-80E7-429E-8988-B354BF486EBE}" srcOrd="0" destOrd="0" presId="urn:microsoft.com/office/officeart/2008/layout/HorizontalMultiLevelHierarchy"/>
    <dgm:cxn modelId="{FBB7E44A-2634-42BA-B49D-1DE9629A95DA}" type="presParOf" srcId="{55A0CAD2-97AE-4CB0-9E5A-F156B5DD0AC6}" destId="{785BFCF4-DCB7-43A3-BC8C-55D521412D16}"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1BA18E-8354-428C-A1BE-3A276085E44D}" type="doc">
      <dgm:prSet loTypeId="urn:microsoft.com/office/officeart/2008/layout/HorizontalMultiLevelHierarchy" loCatId="hierarchy" qsTypeId="urn:microsoft.com/office/officeart/2005/8/quickstyle/3d7" qsCatId="3D" csTypeId="urn:microsoft.com/office/officeart/2005/8/colors/accent1_2" csCatId="accent1" phldr="1"/>
      <dgm:spPr/>
      <dgm:t>
        <a:bodyPr/>
        <a:lstStyle/>
        <a:p>
          <a:endParaRPr lang="en-US"/>
        </a:p>
      </dgm:t>
    </dgm:pt>
    <dgm:pt modelId="{2AF997C6-AA73-4512-AEF1-0745EDD469D6}">
      <dgm:prSet phldrT="[Text]" custT="1"/>
      <dgm:spPr/>
      <dgm:t>
        <a:bodyPr/>
        <a:lstStyle/>
        <a:p>
          <a:r>
            <a:rPr lang="fa-IR" sz="2400" b="1" dirty="0">
              <a:cs typeface="B Nazanin" panose="00000400000000000000" pitchFamily="2" charset="-78"/>
            </a:rPr>
            <a:t>شرایط عرضه‌کننده برای پذیرش کالا</a:t>
          </a:r>
          <a:endParaRPr lang="en-US" sz="2400" b="1" dirty="0">
            <a:cs typeface="B Nazanin" panose="00000400000000000000" pitchFamily="2" charset="-78"/>
          </a:endParaRPr>
        </a:p>
      </dgm:t>
    </dgm:pt>
    <dgm:pt modelId="{BC1256FE-1226-4D25-92B0-77AC11B48FC1}" type="sibTrans" cxnId="{94E4C731-5C07-4DB3-A273-8BD775029492}">
      <dgm:prSet/>
      <dgm:spPr/>
      <dgm:t>
        <a:bodyPr/>
        <a:lstStyle/>
        <a:p>
          <a:endParaRPr lang="en-US" sz="1400">
            <a:cs typeface="B Nazanin" panose="00000400000000000000" pitchFamily="2" charset="-78"/>
          </a:endParaRPr>
        </a:p>
      </dgm:t>
    </dgm:pt>
    <dgm:pt modelId="{52340001-57CC-4B72-B894-720B9AC909BF}" type="parTrans" cxnId="{94E4C731-5C07-4DB3-A273-8BD775029492}">
      <dgm:prSet/>
      <dgm:spPr/>
      <dgm:t>
        <a:bodyPr/>
        <a:lstStyle/>
        <a:p>
          <a:endParaRPr lang="en-US" sz="1400">
            <a:cs typeface="B Nazanin" panose="00000400000000000000" pitchFamily="2" charset="-78"/>
          </a:endParaRPr>
        </a:p>
      </dgm:t>
    </dgm:pt>
    <dgm:pt modelId="{8C2C09DC-1693-4CEF-A3EA-ACB476332810}">
      <dgm:prSet custT="1"/>
      <dgm:spPr>
        <a:solidFill>
          <a:schemeClr val="accent2">
            <a:lumMod val="20000"/>
            <a:lumOff val="80000"/>
          </a:schemeClr>
        </a:solidFill>
      </dgm:spPr>
      <dgm:t>
        <a:bodyPr/>
        <a:lstStyle/>
        <a:p>
          <a:r>
            <a:rPr lang="fa-IR" sz="1800" b="1" dirty="0">
              <a:cs typeface="B Nazanin" panose="00000400000000000000" pitchFamily="2" charset="-78"/>
            </a:rPr>
            <a:t>برخورداری از توانایی لازم برای تودیع وثایق و تضامین مورد نیاز نزد اتاق پایاپای</a:t>
          </a:r>
          <a:endParaRPr lang="en-US" sz="1400" b="1" dirty="0">
            <a:cs typeface="B Nazanin" panose="00000400000000000000" pitchFamily="2" charset="-78"/>
          </a:endParaRPr>
        </a:p>
      </dgm:t>
    </dgm:pt>
    <dgm:pt modelId="{5D11F036-6A88-4E77-8C21-59E9D511004D}" type="parTrans" cxnId="{62764D2B-7662-4DFF-BE46-469B3109F3B8}">
      <dgm:prSet custT="1"/>
      <dgm:spPr/>
      <dgm:t>
        <a:bodyPr/>
        <a:lstStyle/>
        <a:p>
          <a:endParaRPr lang="en-US" sz="1400">
            <a:cs typeface="B Nazanin" panose="00000400000000000000" pitchFamily="2" charset="-78"/>
          </a:endParaRPr>
        </a:p>
      </dgm:t>
    </dgm:pt>
    <dgm:pt modelId="{2E1BD276-AE55-4F2E-B400-97554B4CAFAA}" type="sibTrans" cxnId="{62764D2B-7662-4DFF-BE46-469B3109F3B8}">
      <dgm:prSet/>
      <dgm:spPr/>
      <dgm:t>
        <a:bodyPr/>
        <a:lstStyle/>
        <a:p>
          <a:endParaRPr lang="en-US" sz="1400">
            <a:cs typeface="B Nazanin" panose="00000400000000000000" pitchFamily="2" charset="-78"/>
          </a:endParaRPr>
        </a:p>
      </dgm:t>
    </dgm:pt>
    <dgm:pt modelId="{D89123CA-7FFB-40DD-9E5B-D08AF5709505}">
      <dgm:prSet phldrT="[Text]" custT="1"/>
      <dgm:spPr>
        <a:solidFill>
          <a:schemeClr val="accent2">
            <a:lumMod val="20000"/>
            <a:lumOff val="80000"/>
          </a:schemeClr>
        </a:solidFill>
      </dgm:spPr>
      <dgm:t>
        <a:bodyPr/>
        <a:lstStyle/>
        <a:p>
          <a:r>
            <a:rPr lang="fa-IR" sz="1800" b="1" dirty="0">
              <a:cs typeface="B Nazanin" panose="00000400000000000000" pitchFamily="2" charset="-78"/>
            </a:rPr>
            <a:t>نداشتن محدودیت قانونی جهت انجام معامله</a:t>
          </a:r>
          <a:endParaRPr lang="en-US" sz="1800" b="1" dirty="0">
            <a:cs typeface="B Nazanin" panose="00000400000000000000" pitchFamily="2" charset="-78"/>
          </a:endParaRPr>
        </a:p>
      </dgm:t>
    </dgm:pt>
    <dgm:pt modelId="{B4A3DE0A-C317-438A-9D10-40C81998FC90}" type="parTrans" cxnId="{67FB9C5A-9767-4C3A-BE11-1ABA32E13427}">
      <dgm:prSet custT="1"/>
      <dgm:spPr/>
      <dgm:t>
        <a:bodyPr/>
        <a:lstStyle/>
        <a:p>
          <a:endParaRPr lang="en-US" sz="1400">
            <a:cs typeface="B Nazanin" panose="00000400000000000000" pitchFamily="2" charset="-78"/>
          </a:endParaRPr>
        </a:p>
      </dgm:t>
    </dgm:pt>
    <dgm:pt modelId="{C951ADE2-BC94-40AC-A538-482C09DDCB01}" type="sibTrans" cxnId="{67FB9C5A-9767-4C3A-BE11-1ABA32E13427}">
      <dgm:prSet/>
      <dgm:spPr/>
      <dgm:t>
        <a:bodyPr/>
        <a:lstStyle/>
        <a:p>
          <a:endParaRPr lang="en-US" sz="1400">
            <a:cs typeface="B Nazanin" panose="00000400000000000000" pitchFamily="2" charset="-78"/>
          </a:endParaRPr>
        </a:p>
      </dgm:t>
    </dgm:pt>
    <dgm:pt modelId="{10BB9CDE-7762-4B3F-9FA2-7329D2D5CC54}" type="pres">
      <dgm:prSet presAssocID="{421BA18E-8354-428C-A1BE-3A276085E44D}" presName="Name0" presStyleCnt="0">
        <dgm:presLayoutVars>
          <dgm:chPref val="1"/>
          <dgm:dir val="rev"/>
          <dgm:animOne val="branch"/>
          <dgm:animLvl val="lvl"/>
          <dgm:resizeHandles val="exact"/>
        </dgm:presLayoutVars>
      </dgm:prSet>
      <dgm:spPr/>
      <dgm:t>
        <a:bodyPr/>
        <a:lstStyle/>
        <a:p>
          <a:pPr rtl="1"/>
          <a:endParaRPr lang="fa-IR"/>
        </a:p>
      </dgm:t>
    </dgm:pt>
    <dgm:pt modelId="{0BA0D037-7BB7-4CB3-9F8C-C3B2DC0E20AD}" type="pres">
      <dgm:prSet presAssocID="{2AF997C6-AA73-4512-AEF1-0745EDD469D6}" presName="root1" presStyleCnt="0"/>
      <dgm:spPr/>
    </dgm:pt>
    <dgm:pt modelId="{42D7D640-1845-4725-ACD9-ECCEA543E0F5}" type="pres">
      <dgm:prSet presAssocID="{2AF997C6-AA73-4512-AEF1-0745EDD469D6}" presName="LevelOneTextNode" presStyleLbl="node0" presStyleIdx="0" presStyleCnt="1" custFlipHor="1" custScaleX="124686" custScaleY="146163">
        <dgm:presLayoutVars>
          <dgm:chPref val="3"/>
        </dgm:presLayoutVars>
      </dgm:prSet>
      <dgm:spPr/>
      <dgm:t>
        <a:bodyPr/>
        <a:lstStyle/>
        <a:p>
          <a:pPr rtl="1"/>
          <a:endParaRPr lang="fa-IR"/>
        </a:p>
      </dgm:t>
    </dgm:pt>
    <dgm:pt modelId="{0A9FDD63-FFAD-4F70-9B85-6D51E83B3A7F}" type="pres">
      <dgm:prSet presAssocID="{2AF997C6-AA73-4512-AEF1-0745EDD469D6}" presName="level2hierChild" presStyleCnt="0"/>
      <dgm:spPr/>
    </dgm:pt>
    <dgm:pt modelId="{F619C32A-1A4B-43C9-85E9-3619EBBC3A4E}" type="pres">
      <dgm:prSet presAssocID="{5D11F036-6A88-4E77-8C21-59E9D511004D}" presName="conn2-1" presStyleLbl="parChTrans1D2" presStyleIdx="0" presStyleCnt="2"/>
      <dgm:spPr/>
      <dgm:t>
        <a:bodyPr/>
        <a:lstStyle/>
        <a:p>
          <a:pPr rtl="1"/>
          <a:endParaRPr lang="fa-IR"/>
        </a:p>
      </dgm:t>
    </dgm:pt>
    <dgm:pt modelId="{C8680ABC-E776-48D0-8C16-1657DC9C6F7E}" type="pres">
      <dgm:prSet presAssocID="{5D11F036-6A88-4E77-8C21-59E9D511004D}" presName="connTx" presStyleLbl="parChTrans1D2" presStyleIdx="0" presStyleCnt="2"/>
      <dgm:spPr/>
      <dgm:t>
        <a:bodyPr/>
        <a:lstStyle/>
        <a:p>
          <a:pPr rtl="1"/>
          <a:endParaRPr lang="fa-IR"/>
        </a:p>
      </dgm:t>
    </dgm:pt>
    <dgm:pt modelId="{A9038888-8204-4504-B5B9-0625E24C3BA2}" type="pres">
      <dgm:prSet presAssocID="{8C2C09DC-1693-4CEF-A3EA-ACB476332810}" presName="root2" presStyleCnt="0"/>
      <dgm:spPr/>
    </dgm:pt>
    <dgm:pt modelId="{70D9554A-CDEF-42FC-A2B9-4ABA637B7227}" type="pres">
      <dgm:prSet presAssocID="{8C2C09DC-1693-4CEF-A3EA-ACB476332810}" presName="LevelTwoTextNode" presStyleLbl="node2" presStyleIdx="0" presStyleCnt="2" custScaleX="225975" custScaleY="198079">
        <dgm:presLayoutVars>
          <dgm:chPref val="3"/>
        </dgm:presLayoutVars>
      </dgm:prSet>
      <dgm:spPr/>
      <dgm:t>
        <a:bodyPr/>
        <a:lstStyle/>
        <a:p>
          <a:pPr rtl="1"/>
          <a:endParaRPr lang="fa-IR"/>
        </a:p>
      </dgm:t>
    </dgm:pt>
    <dgm:pt modelId="{091F482B-327A-42F2-A0E8-D2CAC26C8BEA}" type="pres">
      <dgm:prSet presAssocID="{8C2C09DC-1693-4CEF-A3EA-ACB476332810}" presName="level3hierChild" presStyleCnt="0"/>
      <dgm:spPr/>
    </dgm:pt>
    <dgm:pt modelId="{1AB511A4-5666-43E8-BD05-A3AB08090FFB}" type="pres">
      <dgm:prSet presAssocID="{B4A3DE0A-C317-438A-9D10-40C81998FC90}" presName="conn2-1" presStyleLbl="parChTrans1D2" presStyleIdx="1" presStyleCnt="2"/>
      <dgm:spPr/>
      <dgm:t>
        <a:bodyPr/>
        <a:lstStyle/>
        <a:p>
          <a:pPr rtl="1"/>
          <a:endParaRPr lang="fa-IR"/>
        </a:p>
      </dgm:t>
    </dgm:pt>
    <dgm:pt modelId="{D379744B-C092-444C-888C-520D80EC6EE8}" type="pres">
      <dgm:prSet presAssocID="{B4A3DE0A-C317-438A-9D10-40C81998FC90}" presName="connTx" presStyleLbl="parChTrans1D2" presStyleIdx="1" presStyleCnt="2"/>
      <dgm:spPr/>
      <dgm:t>
        <a:bodyPr/>
        <a:lstStyle/>
        <a:p>
          <a:pPr rtl="1"/>
          <a:endParaRPr lang="fa-IR"/>
        </a:p>
      </dgm:t>
    </dgm:pt>
    <dgm:pt modelId="{DDE214F2-856A-43DE-81E5-76129DFE8355}" type="pres">
      <dgm:prSet presAssocID="{D89123CA-7FFB-40DD-9E5B-D08AF5709505}" presName="root2" presStyleCnt="0"/>
      <dgm:spPr/>
    </dgm:pt>
    <dgm:pt modelId="{3D6551F1-1980-4A55-9082-27F63996A00F}" type="pres">
      <dgm:prSet presAssocID="{D89123CA-7FFB-40DD-9E5B-D08AF5709505}" presName="LevelTwoTextNode" presStyleLbl="node2" presStyleIdx="1" presStyleCnt="2" custScaleX="225975" custScaleY="198079">
        <dgm:presLayoutVars>
          <dgm:chPref val="3"/>
        </dgm:presLayoutVars>
      </dgm:prSet>
      <dgm:spPr/>
      <dgm:t>
        <a:bodyPr/>
        <a:lstStyle/>
        <a:p>
          <a:pPr rtl="1"/>
          <a:endParaRPr lang="fa-IR"/>
        </a:p>
      </dgm:t>
    </dgm:pt>
    <dgm:pt modelId="{E744AA59-DE42-4F14-B490-665E0C41C66E}" type="pres">
      <dgm:prSet presAssocID="{D89123CA-7FFB-40DD-9E5B-D08AF5709505}" presName="level3hierChild" presStyleCnt="0"/>
      <dgm:spPr/>
    </dgm:pt>
  </dgm:ptLst>
  <dgm:cxnLst>
    <dgm:cxn modelId="{67FB9C5A-9767-4C3A-BE11-1ABA32E13427}" srcId="{2AF997C6-AA73-4512-AEF1-0745EDD469D6}" destId="{D89123CA-7FFB-40DD-9E5B-D08AF5709505}" srcOrd="1" destOrd="0" parTransId="{B4A3DE0A-C317-438A-9D10-40C81998FC90}" sibTransId="{C951ADE2-BC94-40AC-A538-482C09DDCB01}"/>
    <dgm:cxn modelId="{A3656175-459B-4934-8837-140389B93EE3}" type="presOf" srcId="{D89123CA-7FFB-40DD-9E5B-D08AF5709505}" destId="{3D6551F1-1980-4A55-9082-27F63996A00F}" srcOrd="0" destOrd="0" presId="urn:microsoft.com/office/officeart/2008/layout/HorizontalMultiLevelHierarchy"/>
    <dgm:cxn modelId="{62764D2B-7662-4DFF-BE46-469B3109F3B8}" srcId="{2AF997C6-AA73-4512-AEF1-0745EDD469D6}" destId="{8C2C09DC-1693-4CEF-A3EA-ACB476332810}" srcOrd="0" destOrd="0" parTransId="{5D11F036-6A88-4E77-8C21-59E9D511004D}" sibTransId="{2E1BD276-AE55-4F2E-B400-97554B4CAFAA}"/>
    <dgm:cxn modelId="{A6FCCEB2-708D-40A7-9574-1157019F0E57}" type="presOf" srcId="{8C2C09DC-1693-4CEF-A3EA-ACB476332810}" destId="{70D9554A-CDEF-42FC-A2B9-4ABA637B7227}" srcOrd="0" destOrd="0" presId="urn:microsoft.com/office/officeart/2008/layout/HorizontalMultiLevelHierarchy"/>
    <dgm:cxn modelId="{16406898-8D6E-47CF-BA0C-097C3B3DC0B3}" type="presOf" srcId="{5D11F036-6A88-4E77-8C21-59E9D511004D}" destId="{C8680ABC-E776-48D0-8C16-1657DC9C6F7E}" srcOrd="1" destOrd="0" presId="urn:microsoft.com/office/officeart/2008/layout/HorizontalMultiLevelHierarchy"/>
    <dgm:cxn modelId="{0CE238F3-5237-4874-B7E2-D37DE33E321F}" type="presOf" srcId="{B4A3DE0A-C317-438A-9D10-40C81998FC90}" destId="{D379744B-C092-444C-888C-520D80EC6EE8}" srcOrd="1" destOrd="0" presId="urn:microsoft.com/office/officeart/2008/layout/HorizontalMultiLevelHierarchy"/>
    <dgm:cxn modelId="{2711CE2E-BA3C-4937-9DA1-04654E6DF2EF}" type="presOf" srcId="{421BA18E-8354-428C-A1BE-3A276085E44D}" destId="{10BB9CDE-7762-4B3F-9FA2-7329D2D5CC54}" srcOrd="0" destOrd="0" presId="urn:microsoft.com/office/officeart/2008/layout/HorizontalMultiLevelHierarchy"/>
    <dgm:cxn modelId="{B675E1B4-7048-4A94-96BB-F381F66E92F9}" type="presOf" srcId="{2AF997C6-AA73-4512-AEF1-0745EDD469D6}" destId="{42D7D640-1845-4725-ACD9-ECCEA543E0F5}" srcOrd="0" destOrd="0" presId="urn:microsoft.com/office/officeart/2008/layout/HorizontalMultiLevelHierarchy"/>
    <dgm:cxn modelId="{C0A5234F-197A-4FE1-B10F-F3052636ED38}" type="presOf" srcId="{B4A3DE0A-C317-438A-9D10-40C81998FC90}" destId="{1AB511A4-5666-43E8-BD05-A3AB08090FFB}" srcOrd="0" destOrd="0" presId="urn:microsoft.com/office/officeart/2008/layout/HorizontalMultiLevelHierarchy"/>
    <dgm:cxn modelId="{A688339D-D849-4F4B-AB3F-2029676CCD52}" type="presOf" srcId="{5D11F036-6A88-4E77-8C21-59E9D511004D}" destId="{F619C32A-1A4B-43C9-85E9-3619EBBC3A4E}" srcOrd="0" destOrd="0" presId="urn:microsoft.com/office/officeart/2008/layout/HorizontalMultiLevelHierarchy"/>
    <dgm:cxn modelId="{94E4C731-5C07-4DB3-A273-8BD775029492}" srcId="{421BA18E-8354-428C-A1BE-3A276085E44D}" destId="{2AF997C6-AA73-4512-AEF1-0745EDD469D6}" srcOrd="0" destOrd="0" parTransId="{52340001-57CC-4B72-B894-720B9AC909BF}" sibTransId="{BC1256FE-1226-4D25-92B0-77AC11B48FC1}"/>
    <dgm:cxn modelId="{651A7E4A-ACF6-4512-A36F-C90A48EC2F3F}" type="presParOf" srcId="{10BB9CDE-7762-4B3F-9FA2-7329D2D5CC54}" destId="{0BA0D037-7BB7-4CB3-9F8C-C3B2DC0E20AD}" srcOrd="0" destOrd="0" presId="urn:microsoft.com/office/officeart/2008/layout/HorizontalMultiLevelHierarchy"/>
    <dgm:cxn modelId="{DA96AAD8-7B8A-4C0C-834F-D611F2725D52}" type="presParOf" srcId="{0BA0D037-7BB7-4CB3-9F8C-C3B2DC0E20AD}" destId="{42D7D640-1845-4725-ACD9-ECCEA543E0F5}" srcOrd="0" destOrd="0" presId="urn:microsoft.com/office/officeart/2008/layout/HorizontalMultiLevelHierarchy"/>
    <dgm:cxn modelId="{3DC63391-2512-4AB0-ACFA-DEF89DFEC520}" type="presParOf" srcId="{0BA0D037-7BB7-4CB3-9F8C-C3B2DC0E20AD}" destId="{0A9FDD63-FFAD-4F70-9B85-6D51E83B3A7F}" srcOrd="1" destOrd="0" presId="urn:microsoft.com/office/officeart/2008/layout/HorizontalMultiLevelHierarchy"/>
    <dgm:cxn modelId="{53FCD437-7CD3-475A-90EB-12D6E0C80C14}" type="presParOf" srcId="{0A9FDD63-FFAD-4F70-9B85-6D51E83B3A7F}" destId="{F619C32A-1A4B-43C9-85E9-3619EBBC3A4E}" srcOrd="0" destOrd="0" presId="urn:microsoft.com/office/officeart/2008/layout/HorizontalMultiLevelHierarchy"/>
    <dgm:cxn modelId="{04AD2939-7A6A-4593-98B2-EE12FEB790A1}" type="presParOf" srcId="{F619C32A-1A4B-43C9-85E9-3619EBBC3A4E}" destId="{C8680ABC-E776-48D0-8C16-1657DC9C6F7E}" srcOrd="0" destOrd="0" presId="urn:microsoft.com/office/officeart/2008/layout/HorizontalMultiLevelHierarchy"/>
    <dgm:cxn modelId="{36838768-D6C7-45B0-B9DC-1F3DFC57226C}" type="presParOf" srcId="{0A9FDD63-FFAD-4F70-9B85-6D51E83B3A7F}" destId="{A9038888-8204-4504-B5B9-0625E24C3BA2}" srcOrd="1" destOrd="0" presId="urn:microsoft.com/office/officeart/2008/layout/HorizontalMultiLevelHierarchy"/>
    <dgm:cxn modelId="{EF6CCA03-9A29-44FE-8D27-5DF5F586DA99}" type="presParOf" srcId="{A9038888-8204-4504-B5B9-0625E24C3BA2}" destId="{70D9554A-CDEF-42FC-A2B9-4ABA637B7227}" srcOrd="0" destOrd="0" presId="urn:microsoft.com/office/officeart/2008/layout/HorizontalMultiLevelHierarchy"/>
    <dgm:cxn modelId="{E8AC0AA4-0F7A-479C-B29D-29CFADFE5B62}" type="presParOf" srcId="{A9038888-8204-4504-B5B9-0625E24C3BA2}" destId="{091F482B-327A-42F2-A0E8-D2CAC26C8BEA}" srcOrd="1" destOrd="0" presId="urn:microsoft.com/office/officeart/2008/layout/HorizontalMultiLevelHierarchy"/>
    <dgm:cxn modelId="{FB4A7065-E8B3-46C9-8488-3E57FD090AA6}" type="presParOf" srcId="{0A9FDD63-FFAD-4F70-9B85-6D51E83B3A7F}" destId="{1AB511A4-5666-43E8-BD05-A3AB08090FFB}" srcOrd="2" destOrd="0" presId="urn:microsoft.com/office/officeart/2008/layout/HorizontalMultiLevelHierarchy"/>
    <dgm:cxn modelId="{9E785184-3034-4A18-9FE8-8EFA7A3ADA30}" type="presParOf" srcId="{1AB511A4-5666-43E8-BD05-A3AB08090FFB}" destId="{D379744B-C092-444C-888C-520D80EC6EE8}" srcOrd="0" destOrd="0" presId="urn:microsoft.com/office/officeart/2008/layout/HorizontalMultiLevelHierarchy"/>
    <dgm:cxn modelId="{BBDBE585-C76E-48C1-B5E5-DF7EC9B73F01}" type="presParOf" srcId="{0A9FDD63-FFAD-4F70-9B85-6D51E83B3A7F}" destId="{DDE214F2-856A-43DE-81E5-76129DFE8355}" srcOrd="3" destOrd="0" presId="urn:microsoft.com/office/officeart/2008/layout/HorizontalMultiLevelHierarchy"/>
    <dgm:cxn modelId="{4171232E-1BB6-4EB0-8A81-989D49DA1B3D}" type="presParOf" srcId="{DDE214F2-856A-43DE-81E5-76129DFE8355}" destId="{3D6551F1-1980-4A55-9082-27F63996A00F}" srcOrd="0" destOrd="0" presId="urn:microsoft.com/office/officeart/2008/layout/HorizontalMultiLevelHierarchy"/>
    <dgm:cxn modelId="{75FBF2D1-4974-4341-954F-3A429ADE5A2D}" type="presParOf" srcId="{DDE214F2-856A-43DE-81E5-76129DFE8355}" destId="{E744AA59-DE42-4F14-B490-665E0C41C66E}"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21BA18E-8354-428C-A1BE-3A276085E44D}" type="doc">
      <dgm:prSet loTypeId="urn:microsoft.com/office/officeart/2008/layout/HorizontalMultiLevelHierarchy" loCatId="hierarchy" qsTypeId="urn:microsoft.com/office/officeart/2005/8/quickstyle/3d7" qsCatId="3D" csTypeId="urn:microsoft.com/office/officeart/2005/8/colors/accent1_2" csCatId="accent1" phldr="1"/>
      <dgm:spPr/>
      <dgm:t>
        <a:bodyPr/>
        <a:lstStyle/>
        <a:p>
          <a:endParaRPr lang="en-US"/>
        </a:p>
      </dgm:t>
    </dgm:pt>
    <dgm:pt modelId="{7182C294-BFBA-487C-B186-EA5E10F7E284}">
      <dgm:prSet phldrT="[Text]" custT="1"/>
      <dgm:spPr>
        <a:solidFill>
          <a:schemeClr val="accent2">
            <a:lumMod val="20000"/>
            <a:lumOff val="80000"/>
          </a:schemeClr>
        </a:solidFill>
      </dgm:spPr>
      <dgm:t>
        <a:bodyPr/>
        <a:lstStyle/>
        <a:p>
          <a:r>
            <a:rPr lang="fa-IR" sz="1800" b="1" dirty="0">
              <a:cs typeface="B Nazanin" panose="00000400000000000000" pitchFamily="2" charset="-78"/>
            </a:rPr>
            <a:t>برخورداری از شرایط کیفی قابل احراز و مطابق شرایط اعلامی در اطلاعیه عرضه</a:t>
          </a:r>
          <a:endParaRPr lang="en-US" sz="1800" b="1" dirty="0">
            <a:cs typeface="B Nazanin" panose="00000400000000000000" pitchFamily="2" charset="-78"/>
          </a:endParaRPr>
        </a:p>
      </dgm:t>
    </dgm:pt>
    <dgm:pt modelId="{D7A1EA31-26B5-41D1-A225-9844DE1D6FB2}" type="parTrans" cxnId="{9FDD853F-1863-4111-A01B-9952D4D0CBB6}">
      <dgm:prSet custT="1"/>
      <dgm:spPr/>
      <dgm:t>
        <a:bodyPr/>
        <a:lstStyle/>
        <a:p>
          <a:endParaRPr lang="en-US" sz="1400">
            <a:cs typeface="B Nazanin" panose="00000400000000000000" pitchFamily="2" charset="-78"/>
          </a:endParaRPr>
        </a:p>
      </dgm:t>
    </dgm:pt>
    <dgm:pt modelId="{953D9DD0-EDC9-417B-A317-F10747820D10}" type="sibTrans" cxnId="{9FDD853F-1863-4111-A01B-9952D4D0CBB6}">
      <dgm:prSet/>
      <dgm:spPr/>
      <dgm:t>
        <a:bodyPr/>
        <a:lstStyle/>
        <a:p>
          <a:endParaRPr lang="en-US" sz="1400">
            <a:cs typeface="B Nazanin" panose="00000400000000000000" pitchFamily="2" charset="-78"/>
          </a:endParaRPr>
        </a:p>
      </dgm:t>
    </dgm:pt>
    <dgm:pt modelId="{2AF997C6-AA73-4512-AEF1-0745EDD469D6}">
      <dgm:prSet phldrT="[Text]" custT="1"/>
      <dgm:spPr/>
      <dgm:t>
        <a:bodyPr/>
        <a:lstStyle/>
        <a:p>
          <a:r>
            <a:rPr lang="fa-IR" sz="2400" b="1" dirty="0">
              <a:cs typeface="B Nazanin" panose="00000400000000000000" pitchFamily="2" charset="-78"/>
            </a:rPr>
            <a:t>شرایط کالا و بازار آن برای پذیرش</a:t>
          </a:r>
          <a:endParaRPr lang="en-US" sz="2400" b="1" dirty="0">
            <a:cs typeface="B Nazanin" panose="00000400000000000000" pitchFamily="2" charset="-78"/>
          </a:endParaRPr>
        </a:p>
      </dgm:t>
    </dgm:pt>
    <dgm:pt modelId="{BC1256FE-1226-4D25-92B0-77AC11B48FC1}" type="sibTrans" cxnId="{94E4C731-5C07-4DB3-A273-8BD775029492}">
      <dgm:prSet/>
      <dgm:spPr/>
      <dgm:t>
        <a:bodyPr/>
        <a:lstStyle/>
        <a:p>
          <a:endParaRPr lang="en-US" sz="1400">
            <a:cs typeface="B Nazanin" panose="00000400000000000000" pitchFamily="2" charset="-78"/>
          </a:endParaRPr>
        </a:p>
      </dgm:t>
    </dgm:pt>
    <dgm:pt modelId="{52340001-57CC-4B72-B894-720B9AC909BF}" type="parTrans" cxnId="{94E4C731-5C07-4DB3-A273-8BD775029492}">
      <dgm:prSet/>
      <dgm:spPr/>
      <dgm:t>
        <a:bodyPr/>
        <a:lstStyle/>
        <a:p>
          <a:endParaRPr lang="en-US" sz="1400">
            <a:cs typeface="B Nazanin" panose="00000400000000000000" pitchFamily="2" charset="-78"/>
          </a:endParaRPr>
        </a:p>
      </dgm:t>
    </dgm:pt>
    <dgm:pt modelId="{8C2C09DC-1693-4CEF-A3EA-ACB476332810}">
      <dgm:prSet custT="1"/>
      <dgm:spPr>
        <a:solidFill>
          <a:schemeClr val="accent2">
            <a:lumMod val="20000"/>
            <a:lumOff val="80000"/>
          </a:schemeClr>
        </a:solidFill>
      </dgm:spPr>
      <dgm:t>
        <a:bodyPr/>
        <a:lstStyle/>
        <a:p>
          <a:r>
            <a:rPr lang="fa-IR" sz="1800" b="1" dirty="0">
              <a:cs typeface="B Nazanin" panose="00000400000000000000" pitchFamily="2" charset="-78"/>
            </a:rPr>
            <a:t>عدم وجود محدودیت قانونی و قیمت‌گذاری برای کالا؛</a:t>
          </a:r>
          <a:endParaRPr lang="en-US" sz="1800" b="1" dirty="0">
            <a:solidFill>
              <a:schemeClr val="accent5"/>
            </a:solidFill>
            <a:cs typeface="B Nazanin" panose="00000400000000000000" pitchFamily="2" charset="-78"/>
          </a:endParaRPr>
        </a:p>
      </dgm:t>
    </dgm:pt>
    <dgm:pt modelId="{5D11F036-6A88-4E77-8C21-59E9D511004D}" type="parTrans" cxnId="{62764D2B-7662-4DFF-BE46-469B3109F3B8}">
      <dgm:prSet custT="1"/>
      <dgm:spPr/>
      <dgm:t>
        <a:bodyPr/>
        <a:lstStyle/>
        <a:p>
          <a:endParaRPr lang="en-US" sz="1400">
            <a:cs typeface="B Nazanin" panose="00000400000000000000" pitchFamily="2" charset="-78"/>
          </a:endParaRPr>
        </a:p>
      </dgm:t>
    </dgm:pt>
    <dgm:pt modelId="{2E1BD276-AE55-4F2E-B400-97554B4CAFAA}" type="sibTrans" cxnId="{62764D2B-7662-4DFF-BE46-469B3109F3B8}">
      <dgm:prSet/>
      <dgm:spPr/>
      <dgm:t>
        <a:bodyPr/>
        <a:lstStyle/>
        <a:p>
          <a:endParaRPr lang="en-US" sz="1400">
            <a:cs typeface="B Nazanin" panose="00000400000000000000" pitchFamily="2" charset="-78"/>
          </a:endParaRPr>
        </a:p>
      </dgm:t>
    </dgm:pt>
    <dgm:pt modelId="{10BB9CDE-7762-4B3F-9FA2-7329D2D5CC54}" type="pres">
      <dgm:prSet presAssocID="{421BA18E-8354-428C-A1BE-3A276085E44D}" presName="Name0" presStyleCnt="0">
        <dgm:presLayoutVars>
          <dgm:chPref val="1"/>
          <dgm:dir/>
          <dgm:animOne val="branch"/>
          <dgm:animLvl val="lvl"/>
          <dgm:resizeHandles val="exact"/>
        </dgm:presLayoutVars>
      </dgm:prSet>
      <dgm:spPr/>
      <dgm:t>
        <a:bodyPr/>
        <a:lstStyle/>
        <a:p>
          <a:pPr rtl="1"/>
          <a:endParaRPr lang="fa-IR"/>
        </a:p>
      </dgm:t>
    </dgm:pt>
    <dgm:pt modelId="{0BA0D037-7BB7-4CB3-9F8C-C3B2DC0E20AD}" type="pres">
      <dgm:prSet presAssocID="{2AF997C6-AA73-4512-AEF1-0745EDD469D6}" presName="root1" presStyleCnt="0"/>
      <dgm:spPr/>
    </dgm:pt>
    <dgm:pt modelId="{42D7D640-1845-4725-ACD9-ECCEA543E0F5}" type="pres">
      <dgm:prSet presAssocID="{2AF997C6-AA73-4512-AEF1-0745EDD469D6}" presName="LevelOneTextNode" presStyleLbl="node0" presStyleIdx="0" presStyleCnt="1" custFlipHor="0" custScaleX="121715" custScaleY="130076">
        <dgm:presLayoutVars>
          <dgm:chPref val="3"/>
        </dgm:presLayoutVars>
      </dgm:prSet>
      <dgm:spPr/>
      <dgm:t>
        <a:bodyPr/>
        <a:lstStyle/>
        <a:p>
          <a:pPr rtl="1"/>
          <a:endParaRPr lang="fa-IR"/>
        </a:p>
      </dgm:t>
    </dgm:pt>
    <dgm:pt modelId="{0A9FDD63-FFAD-4F70-9B85-6D51E83B3A7F}" type="pres">
      <dgm:prSet presAssocID="{2AF997C6-AA73-4512-AEF1-0745EDD469D6}" presName="level2hierChild" presStyleCnt="0"/>
      <dgm:spPr/>
    </dgm:pt>
    <dgm:pt modelId="{F619C32A-1A4B-43C9-85E9-3619EBBC3A4E}" type="pres">
      <dgm:prSet presAssocID="{5D11F036-6A88-4E77-8C21-59E9D511004D}" presName="conn2-1" presStyleLbl="parChTrans1D2" presStyleIdx="0" presStyleCnt="2"/>
      <dgm:spPr/>
      <dgm:t>
        <a:bodyPr/>
        <a:lstStyle/>
        <a:p>
          <a:pPr rtl="1"/>
          <a:endParaRPr lang="fa-IR"/>
        </a:p>
      </dgm:t>
    </dgm:pt>
    <dgm:pt modelId="{C8680ABC-E776-48D0-8C16-1657DC9C6F7E}" type="pres">
      <dgm:prSet presAssocID="{5D11F036-6A88-4E77-8C21-59E9D511004D}" presName="connTx" presStyleLbl="parChTrans1D2" presStyleIdx="0" presStyleCnt="2"/>
      <dgm:spPr/>
      <dgm:t>
        <a:bodyPr/>
        <a:lstStyle/>
        <a:p>
          <a:pPr rtl="1"/>
          <a:endParaRPr lang="fa-IR"/>
        </a:p>
      </dgm:t>
    </dgm:pt>
    <dgm:pt modelId="{A9038888-8204-4504-B5B9-0625E24C3BA2}" type="pres">
      <dgm:prSet presAssocID="{8C2C09DC-1693-4CEF-A3EA-ACB476332810}" presName="root2" presStyleCnt="0"/>
      <dgm:spPr/>
    </dgm:pt>
    <dgm:pt modelId="{70D9554A-CDEF-42FC-A2B9-4ABA637B7227}" type="pres">
      <dgm:prSet presAssocID="{8C2C09DC-1693-4CEF-A3EA-ACB476332810}" presName="LevelTwoTextNode" presStyleLbl="node2" presStyleIdx="0" presStyleCnt="2" custScaleX="182566" custScaleY="161925" custLinFactNeighborX="244" custLinFactNeighborY="2540">
        <dgm:presLayoutVars>
          <dgm:chPref val="3"/>
        </dgm:presLayoutVars>
      </dgm:prSet>
      <dgm:spPr/>
      <dgm:t>
        <a:bodyPr/>
        <a:lstStyle/>
        <a:p>
          <a:pPr rtl="1"/>
          <a:endParaRPr lang="fa-IR"/>
        </a:p>
      </dgm:t>
    </dgm:pt>
    <dgm:pt modelId="{091F482B-327A-42F2-A0E8-D2CAC26C8BEA}" type="pres">
      <dgm:prSet presAssocID="{8C2C09DC-1693-4CEF-A3EA-ACB476332810}" presName="level3hierChild" presStyleCnt="0"/>
      <dgm:spPr/>
    </dgm:pt>
    <dgm:pt modelId="{4922EC1C-8698-4CA3-B8AF-5B0914D749F2}" type="pres">
      <dgm:prSet presAssocID="{D7A1EA31-26B5-41D1-A225-9844DE1D6FB2}" presName="conn2-1" presStyleLbl="parChTrans1D2" presStyleIdx="1" presStyleCnt="2"/>
      <dgm:spPr/>
      <dgm:t>
        <a:bodyPr/>
        <a:lstStyle/>
        <a:p>
          <a:pPr rtl="1"/>
          <a:endParaRPr lang="fa-IR"/>
        </a:p>
      </dgm:t>
    </dgm:pt>
    <dgm:pt modelId="{73E1A98C-33CB-4C56-826D-BEC496D40CE0}" type="pres">
      <dgm:prSet presAssocID="{D7A1EA31-26B5-41D1-A225-9844DE1D6FB2}" presName="connTx" presStyleLbl="parChTrans1D2" presStyleIdx="1" presStyleCnt="2"/>
      <dgm:spPr/>
      <dgm:t>
        <a:bodyPr/>
        <a:lstStyle/>
        <a:p>
          <a:pPr rtl="1"/>
          <a:endParaRPr lang="fa-IR"/>
        </a:p>
      </dgm:t>
    </dgm:pt>
    <dgm:pt modelId="{E87D5B4D-FFC2-4938-B63F-2876DC1D1CD0}" type="pres">
      <dgm:prSet presAssocID="{7182C294-BFBA-487C-B186-EA5E10F7E284}" presName="root2" presStyleCnt="0"/>
      <dgm:spPr/>
    </dgm:pt>
    <dgm:pt modelId="{C8878079-A510-4E14-B153-F09CC1147C94}" type="pres">
      <dgm:prSet presAssocID="{7182C294-BFBA-487C-B186-EA5E10F7E284}" presName="LevelTwoTextNode" presStyleLbl="node2" presStyleIdx="1" presStyleCnt="2" custScaleX="182566" custScaleY="161925">
        <dgm:presLayoutVars>
          <dgm:chPref val="3"/>
        </dgm:presLayoutVars>
      </dgm:prSet>
      <dgm:spPr/>
      <dgm:t>
        <a:bodyPr/>
        <a:lstStyle/>
        <a:p>
          <a:pPr rtl="1"/>
          <a:endParaRPr lang="fa-IR"/>
        </a:p>
      </dgm:t>
    </dgm:pt>
    <dgm:pt modelId="{FC691B06-D407-49EF-BC29-106B492AF5DC}" type="pres">
      <dgm:prSet presAssocID="{7182C294-BFBA-487C-B186-EA5E10F7E284}" presName="level3hierChild" presStyleCnt="0"/>
      <dgm:spPr/>
    </dgm:pt>
  </dgm:ptLst>
  <dgm:cxnLst>
    <dgm:cxn modelId="{A688339D-D849-4F4B-AB3F-2029676CCD52}" type="presOf" srcId="{5D11F036-6A88-4E77-8C21-59E9D511004D}" destId="{F619C32A-1A4B-43C9-85E9-3619EBBC3A4E}" srcOrd="0" destOrd="0" presId="urn:microsoft.com/office/officeart/2008/layout/HorizontalMultiLevelHierarchy"/>
    <dgm:cxn modelId="{A6FCCEB2-708D-40A7-9574-1157019F0E57}" type="presOf" srcId="{8C2C09DC-1693-4CEF-A3EA-ACB476332810}" destId="{70D9554A-CDEF-42FC-A2B9-4ABA637B7227}" srcOrd="0" destOrd="0" presId="urn:microsoft.com/office/officeart/2008/layout/HorizontalMultiLevelHierarchy"/>
    <dgm:cxn modelId="{62764D2B-7662-4DFF-BE46-469B3109F3B8}" srcId="{2AF997C6-AA73-4512-AEF1-0745EDD469D6}" destId="{8C2C09DC-1693-4CEF-A3EA-ACB476332810}" srcOrd="0" destOrd="0" parTransId="{5D11F036-6A88-4E77-8C21-59E9D511004D}" sibTransId="{2E1BD276-AE55-4F2E-B400-97554B4CAFAA}"/>
    <dgm:cxn modelId="{9FDD853F-1863-4111-A01B-9952D4D0CBB6}" srcId="{2AF997C6-AA73-4512-AEF1-0745EDD469D6}" destId="{7182C294-BFBA-487C-B186-EA5E10F7E284}" srcOrd="1" destOrd="0" parTransId="{D7A1EA31-26B5-41D1-A225-9844DE1D6FB2}" sibTransId="{953D9DD0-EDC9-417B-A317-F10747820D10}"/>
    <dgm:cxn modelId="{842BEE06-4A60-4BE8-BE52-BF28F3265530}" type="presOf" srcId="{D7A1EA31-26B5-41D1-A225-9844DE1D6FB2}" destId="{73E1A98C-33CB-4C56-826D-BEC496D40CE0}" srcOrd="1" destOrd="0" presId="urn:microsoft.com/office/officeart/2008/layout/HorizontalMultiLevelHierarchy"/>
    <dgm:cxn modelId="{94E4C731-5C07-4DB3-A273-8BD775029492}" srcId="{421BA18E-8354-428C-A1BE-3A276085E44D}" destId="{2AF997C6-AA73-4512-AEF1-0745EDD469D6}" srcOrd="0" destOrd="0" parTransId="{52340001-57CC-4B72-B894-720B9AC909BF}" sibTransId="{BC1256FE-1226-4D25-92B0-77AC11B48FC1}"/>
    <dgm:cxn modelId="{16406898-8D6E-47CF-BA0C-097C3B3DC0B3}" type="presOf" srcId="{5D11F036-6A88-4E77-8C21-59E9D511004D}" destId="{C8680ABC-E776-48D0-8C16-1657DC9C6F7E}" srcOrd="1" destOrd="0" presId="urn:microsoft.com/office/officeart/2008/layout/HorizontalMultiLevelHierarchy"/>
    <dgm:cxn modelId="{B675E1B4-7048-4A94-96BB-F381F66E92F9}" type="presOf" srcId="{2AF997C6-AA73-4512-AEF1-0745EDD469D6}" destId="{42D7D640-1845-4725-ACD9-ECCEA543E0F5}" srcOrd="0" destOrd="0" presId="urn:microsoft.com/office/officeart/2008/layout/HorizontalMultiLevelHierarchy"/>
    <dgm:cxn modelId="{2711CE2E-BA3C-4937-9DA1-04654E6DF2EF}" type="presOf" srcId="{421BA18E-8354-428C-A1BE-3A276085E44D}" destId="{10BB9CDE-7762-4B3F-9FA2-7329D2D5CC54}" srcOrd="0" destOrd="0" presId="urn:microsoft.com/office/officeart/2008/layout/HorizontalMultiLevelHierarchy"/>
    <dgm:cxn modelId="{677B6189-D702-4CD6-BD3E-DA856CD7452D}" type="presOf" srcId="{7182C294-BFBA-487C-B186-EA5E10F7E284}" destId="{C8878079-A510-4E14-B153-F09CC1147C94}" srcOrd="0" destOrd="0" presId="urn:microsoft.com/office/officeart/2008/layout/HorizontalMultiLevelHierarchy"/>
    <dgm:cxn modelId="{954A0DBE-BB59-4D39-A2E1-5804E308F9D5}" type="presOf" srcId="{D7A1EA31-26B5-41D1-A225-9844DE1D6FB2}" destId="{4922EC1C-8698-4CA3-B8AF-5B0914D749F2}" srcOrd="0" destOrd="0" presId="urn:microsoft.com/office/officeart/2008/layout/HorizontalMultiLevelHierarchy"/>
    <dgm:cxn modelId="{651A7E4A-ACF6-4512-A36F-C90A48EC2F3F}" type="presParOf" srcId="{10BB9CDE-7762-4B3F-9FA2-7329D2D5CC54}" destId="{0BA0D037-7BB7-4CB3-9F8C-C3B2DC0E20AD}" srcOrd="0" destOrd="0" presId="urn:microsoft.com/office/officeart/2008/layout/HorizontalMultiLevelHierarchy"/>
    <dgm:cxn modelId="{DA96AAD8-7B8A-4C0C-834F-D611F2725D52}" type="presParOf" srcId="{0BA0D037-7BB7-4CB3-9F8C-C3B2DC0E20AD}" destId="{42D7D640-1845-4725-ACD9-ECCEA543E0F5}" srcOrd="0" destOrd="0" presId="urn:microsoft.com/office/officeart/2008/layout/HorizontalMultiLevelHierarchy"/>
    <dgm:cxn modelId="{3DC63391-2512-4AB0-ACFA-DEF89DFEC520}" type="presParOf" srcId="{0BA0D037-7BB7-4CB3-9F8C-C3B2DC0E20AD}" destId="{0A9FDD63-FFAD-4F70-9B85-6D51E83B3A7F}" srcOrd="1" destOrd="0" presId="urn:microsoft.com/office/officeart/2008/layout/HorizontalMultiLevelHierarchy"/>
    <dgm:cxn modelId="{53FCD437-7CD3-475A-90EB-12D6E0C80C14}" type="presParOf" srcId="{0A9FDD63-FFAD-4F70-9B85-6D51E83B3A7F}" destId="{F619C32A-1A4B-43C9-85E9-3619EBBC3A4E}" srcOrd="0" destOrd="0" presId="urn:microsoft.com/office/officeart/2008/layout/HorizontalMultiLevelHierarchy"/>
    <dgm:cxn modelId="{04AD2939-7A6A-4593-98B2-EE12FEB790A1}" type="presParOf" srcId="{F619C32A-1A4B-43C9-85E9-3619EBBC3A4E}" destId="{C8680ABC-E776-48D0-8C16-1657DC9C6F7E}" srcOrd="0" destOrd="0" presId="urn:microsoft.com/office/officeart/2008/layout/HorizontalMultiLevelHierarchy"/>
    <dgm:cxn modelId="{36838768-D6C7-45B0-B9DC-1F3DFC57226C}" type="presParOf" srcId="{0A9FDD63-FFAD-4F70-9B85-6D51E83B3A7F}" destId="{A9038888-8204-4504-B5B9-0625E24C3BA2}" srcOrd="1" destOrd="0" presId="urn:microsoft.com/office/officeart/2008/layout/HorizontalMultiLevelHierarchy"/>
    <dgm:cxn modelId="{EF6CCA03-9A29-44FE-8D27-5DF5F586DA99}" type="presParOf" srcId="{A9038888-8204-4504-B5B9-0625E24C3BA2}" destId="{70D9554A-CDEF-42FC-A2B9-4ABA637B7227}" srcOrd="0" destOrd="0" presId="urn:microsoft.com/office/officeart/2008/layout/HorizontalMultiLevelHierarchy"/>
    <dgm:cxn modelId="{E8AC0AA4-0F7A-479C-B29D-29CFADFE5B62}" type="presParOf" srcId="{A9038888-8204-4504-B5B9-0625E24C3BA2}" destId="{091F482B-327A-42F2-A0E8-D2CAC26C8BEA}" srcOrd="1" destOrd="0" presId="urn:microsoft.com/office/officeart/2008/layout/HorizontalMultiLevelHierarchy"/>
    <dgm:cxn modelId="{C23DC657-F248-4C7F-A170-1DC0120880CE}" type="presParOf" srcId="{0A9FDD63-FFAD-4F70-9B85-6D51E83B3A7F}" destId="{4922EC1C-8698-4CA3-B8AF-5B0914D749F2}" srcOrd="2" destOrd="0" presId="urn:microsoft.com/office/officeart/2008/layout/HorizontalMultiLevelHierarchy"/>
    <dgm:cxn modelId="{1D5A8F8E-97F3-489A-AB3B-9B02470D91DF}" type="presParOf" srcId="{4922EC1C-8698-4CA3-B8AF-5B0914D749F2}" destId="{73E1A98C-33CB-4C56-826D-BEC496D40CE0}" srcOrd="0" destOrd="0" presId="urn:microsoft.com/office/officeart/2008/layout/HorizontalMultiLevelHierarchy"/>
    <dgm:cxn modelId="{AA07C09B-6B59-4E62-A623-53C3308DCD56}" type="presParOf" srcId="{0A9FDD63-FFAD-4F70-9B85-6D51E83B3A7F}" destId="{E87D5B4D-FFC2-4938-B63F-2876DC1D1CD0}" srcOrd="3" destOrd="0" presId="urn:microsoft.com/office/officeart/2008/layout/HorizontalMultiLevelHierarchy"/>
    <dgm:cxn modelId="{AC0E01DF-2C4D-410E-953B-835E45F32E34}" type="presParOf" srcId="{E87D5B4D-FFC2-4938-B63F-2876DC1D1CD0}" destId="{C8878079-A510-4E14-B153-F09CC1147C94}" srcOrd="0" destOrd="0" presId="urn:microsoft.com/office/officeart/2008/layout/HorizontalMultiLevelHierarchy"/>
    <dgm:cxn modelId="{FAA5B4C5-3111-47C8-A2E2-B5CA68D7BC4A}" type="presParOf" srcId="{E87D5B4D-FFC2-4938-B63F-2876DC1D1CD0}" destId="{FC691B06-D407-49EF-BC29-106B492AF5DC}" srcOrd="1" destOrd="0" presId="urn:microsoft.com/office/officeart/2008/layout/HorizontalMultiLevelHierarchy"/>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6F8BAE-E524-46DB-9E65-3D67F7A3795A}">
      <dsp:nvSpPr>
        <dsp:cNvPr id="0" name=""/>
        <dsp:cNvSpPr/>
      </dsp:nvSpPr>
      <dsp:spPr>
        <a:xfrm>
          <a:off x="7684566" y="381005"/>
          <a:ext cx="3212033" cy="2747014"/>
        </a:xfrm>
        <a:prstGeom prst="ellipse">
          <a:avLst/>
        </a:prstGeom>
        <a:blipFill rotWithShape="0">
          <a:blip xmlns:r="http://schemas.openxmlformats.org/officeDocument/2006/relationships" r:embed="rId1"/>
          <a:tile tx="0" ty="0" sx="100000" sy="100000" flip="none" algn="tl"/>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a-IR" sz="2400" kern="1200" dirty="0">
              <a:ln w="0"/>
              <a:solidFill>
                <a:schemeClr val="tx1"/>
              </a:solidFill>
              <a:effectLst>
                <a:outerShdw blurRad="38100" dist="19050" dir="2700000" algn="tl" rotWithShape="0">
                  <a:schemeClr val="dk1">
                    <a:alpha val="40000"/>
                  </a:schemeClr>
                </a:outerShdw>
              </a:effectLst>
              <a:latin typeface="+mn-lt"/>
              <a:ea typeface="+mn-ea"/>
              <a:cs typeface="B Titr" panose="00000700000000000000" pitchFamily="2" charset="-78"/>
            </a:rPr>
            <a:t>شهریورماه 1382: </a:t>
          </a:r>
        </a:p>
        <a:p>
          <a:pPr lvl="0" algn="ctr" defTabSz="1066800">
            <a:lnSpc>
              <a:spcPct val="90000"/>
            </a:lnSpc>
            <a:spcBef>
              <a:spcPct val="0"/>
            </a:spcBef>
            <a:spcAft>
              <a:spcPct val="35000"/>
            </a:spcAft>
          </a:pPr>
          <a:r>
            <a:rPr lang="fa-IR" sz="2000" b="1" kern="1200" cap="none" spc="0" dirty="0">
              <a:ln w="0"/>
              <a:solidFill>
                <a:srgbClr val="FF0000"/>
              </a:solidFill>
              <a:effectLst>
                <a:outerShdw blurRad="38100" dist="19050" dir="2700000" algn="tl" rotWithShape="0">
                  <a:schemeClr val="dk1">
                    <a:alpha val="40000"/>
                  </a:schemeClr>
                </a:outerShdw>
              </a:effectLst>
              <a:cs typeface="B Nazanin" panose="00000400000000000000" pitchFamily="2" charset="-78"/>
            </a:rPr>
            <a:t>تأسیس سازمان کارگزاران بورس فلزات تهران</a:t>
          </a:r>
        </a:p>
        <a:p>
          <a:pPr lvl="0" algn="ctr" defTabSz="1066800">
            <a:lnSpc>
              <a:spcPct val="90000"/>
            </a:lnSpc>
            <a:spcBef>
              <a:spcPct val="0"/>
            </a:spcBef>
            <a:spcAft>
              <a:spcPct val="35000"/>
            </a:spcAft>
          </a:pPr>
          <a:r>
            <a:rPr lang="fa-IR"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rPr>
            <a:t> براساس قانون برنامه سوم توسعه</a:t>
          </a:r>
          <a:endParaRPr lang="en-US"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sp:txBody>
      <dsp:txXfrm>
        <a:off x="8154957" y="783296"/>
        <a:ext cx="2271251" cy="1942432"/>
      </dsp:txXfrm>
    </dsp:sp>
    <dsp:sp modelId="{7EDC0EAE-8485-445C-998A-635ED797C6B7}">
      <dsp:nvSpPr>
        <dsp:cNvPr id="0" name=""/>
        <dsp:cNvSpPr/>
      </dsp:nvSpPr>
      <dsp:spPr>
        <a:xfrm>
          <a:off x="7045968" y="1703079"/>
          <a:ext cx="556242" cy="556242"/>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b="1" kern="1200" cap="none" spc="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sp:txBody>
      <dsp:txXfrm>
        <a:off x="7119698" y="1915786"/>
        <a:ext cx="408782" cy="130828"/>
      </dsp:txXfrm>
    </dsp:sp>
    <dsp:sp modelId="{408FD241-1559-4713-8874-053322EDBA26}">
      <dsp:nvSpPr>
        <dsp:cNvPr id="0" name=""/>
        <dsp:cNvSpPr/>
      </dsp:nvSpPr>
      <dsp:spPr>
        <a:xfrm>
          <a:off x="3906158" y="463118"/>
          <a:ext cx="2999385" cy="2612748"/>
        </a:xfrm>
        <a:prstGeom prst="ellipse">
          <a:avLst/>
        </a:prstGeom>
        <a:blipFill rotWithShape="0">
          <a:blip xmlns:r="http://schemas.openxmlformats.org/officeDocument/2006/relationships" r:embed="rId2"/>
          <a:tile tx="0" ty="0" sx="100000" sy="100000" flip="none" algn="tl"/>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a-IR" sz="2400" kern="1200" dirty="0">
              <a:ln w="0"/>
              <a:solidFill>
                <a:schemeClr val="tx1"/>
              </a:solidFill>
              <a:effectLst>
                <a:outerShdw blurRad="38100" dist="19050" dir="2700000" algn="tl" rotWithShape="0">
                  <a:schemeClr val="dk1">
                    <a:alpha val="40000"/>
                  </a:schemeClr>
                </a:outerShdw>
              </a:effectLst>
              <a:latin typeface="+mn-lt"/>
              <a:ea typeface="+mn-ea"/>
              <a:cs typeface="B Titr" panose="00000700000000000000" pitchFamily="2" charset="-78"/>
            </a:rPr>
            <a:t>شهریورماه 1383: </a:t>
          </a:r>
          <a:r>
            <a:rPr lang="fa-IR" sz="2000" b="1" kern="1200" cap="none" spc="0" dirty="0">
              <a:ln w="0"/>
              <a:solidFill>
                <a:srgbClr val="FF0000"/>
              </a:solidFill>
              <a:effectLst>
                <a:outerShdw blurRad="38100" dist="19050" dir="2700000" algn="tl" rotWithShape="0">
                  <a:schemeClr val="dk1">
                    <a:alpha val="40000"/>
                  </a:schemeClr>
                </a:outerShdw>
              </a:effectLst>
              <a:cs typeface="B Nazanin" panose="00000400000000000000" pitchFamily="2" charset="-78"/>
            </a:rPr>
            <a:t>تأسیس سازمان کارگزاران بورس کالای کشاورزی ایران</a:t>
          </a:r>
        </a:p>
        <a:p>
          <a:pPr lvl="0" algn="ctr" defTabSz="1066800">
            <a:lnSpc>
              <a:spcPct val="90000"/>
            </a:lnSpc>
            <a:spcBef>
              <a:spcPct val="0"/>
            </a:spcBef>
            <a:spcAft>
              <a:spcPct val="35000"/>
            </a:spcAft>
          </a:pPr>
          <a:r>
            <a:rPr lang="fa-IR" sz="2000" b="1" kern="1200" cap="none" spc="0" dirty="0">
              <a:ln w="0"/>
              <a:solidFill>
                <a:srgbClr val="FF0000"/>
              </a:solidFill>
              <a:effectLst>
                <a:outerShdw blurRad="38100" dist="19050" dir="2700000" algn="tl" rotWithShape="0">
                  <a:schemeClr val="dk1">
                    <a:alpha val="40000"/>
                  </a:schemeClr>
                </a:outerShdw>
              </a:effectLst>
              <a:cs typeface="B Nazanin" panose="00000400000000000000" pitchFamily="2" charset="-78"/>
            </a:rPr>
            <a:t> </a:t>
          </a:r>
          <a:r>
            <a:rPr lang="fa-IR"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rPr>
            <a:t>بر اساس قانون برنامه سوم توسعه</a:t>
          </a:r>
          <a:endParaRPr lang="en-US"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sp:txBody>
      <dsp:txXfrm>
        <a:off x="4345408" y="845746"/>
        <a:ext cx="2120885" cy="1847492"/>
      </dsp:txXfrm>
    </dsp:sp>
    <dsp:sp modelId="{371C75D1-CBEB-41DF-B496-49EF52C68487}">
      <dsp:nvSpPr>
        <dsp:cNvPr id="0" name=""/>
        <dsp:cNvSpPr/>
      </dsp:nvSpPr>
      <dsp:spPr>
        <a:xfrm>
          <a:off x="3406159" y="1537755"/>
          <a:ext cx="556242" cy="561977"/>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endParaRPr lang="en-US" sz="1800" b="1" kern="1200" cap="none" spc="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sp:txBody>
      <dsp:txXfrm>
        <a:off x="3479889" y="1653522"/>
        <a:ext cx="408782" cy="330443"/>
      </dsp:txXfrm>
    </dsp:sp>
    <dsp:sp modelId="{20F9B7B9-EFFB-401B-95FA-DBE40D361561}">
      <dsp:nvSpPr>
        <dsp:cNvPr id="0" name=""/>
        <dsp:cNvSpPr/>
      </dsp:nvSpPr>
      <dsp:spPr>
        <a:xfrm>
          <a:off x="100568" y="304800"/>
          <a:ext cx="3252235" cy="2964869"/>
        </a:xfrm>
        <a:prstGeom prst="ellipse">
          <a:avLst/>
        </a:prstGeom>
        <a:blipFill rotWithShape="0">
          <a:blip xmlns:r="http://schemas.openxmlformats.org/officeDocument/2006/relationships" r:embed="rId3"/>
          <a:tile tx="0" ty="0" sx="100000" sy="100000" flip="none" algn="tl"/>
        </a:blipFill>
        <a:ln w="12700" cap="flat" cmpd="sng" algn="ctr">
          <a:solidFill>
            <a:schemeClr val="lt1">
              <a:hueOff val="0"/>
              <a:satOff val="0"/>
              <a:lumOff val="0"/>
              <a:alphaOff val="0"/>
            </a:schemeClr>
          </a:solidFill>
          <a:prstDash val="solid"/>
          <a:miter lim="800000"/>
        </a:ln>
        <a:effectLst>
          <a:glow rad="228600">
            <a:schemeClr val="accent4">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fa-IR" sz="2400" kern="1200" dirty="0">
              <a:ln w="0"/>
              <a:solidFill>
                <a:schemeClr val="tx1"/>
              </a:solidFill>
              <a:effectLst>
                <a:outerShdw blurRad="38100" dist="19050" dir="2700000" algn="tl" rotWithShape="0">
                  <a:schemeClr val="dk1">
                    <a:alpha val="40000"/>
                  </a:schemeClr>
                </a:outerShdw>
              </a:effectLst>
              <a:latin typeface="+mn-lt"/>
              <a:ea typeface="+mn-ea"/>
              <a:cs typeface="B Titr" panose="00000700000000000000" pitchFamily="2" charset="-78"/>
            </a:rPr>
            <a:t>شهریورماه 1386: </a:t>
          </a:r>
          <a:r>
            <a:rPr lang="fa-IR" sz="2000" b="1" kern="1200" cap="none" spc="0" dirty="0">
              <a:ln w="0"/>
              <a:solidFill>
                <a:srgbClr val="FF0000"/>
              </a:solidFill>
              <a:effectLst>
                <a:outerShdw blurRad="38100" dist="19050" dir="2700000" algn="tl" rotWithShape="0">
                  <a:schemeClr val="dk1">
                    <a:alpha val="40000"/>
                  </a:schemeClr>
                </a:outerShdw>
              </a:effectLst>
              <a:cs typeface="B Nazanin" panose="00000400000000000000" pitchFamily="2" charset="-78"/>
            </a:rPr>
            <a:t>تأسیس شرکت بورس کالای ایران </a:t>
          </a:r>
          <a:endParaRPr lang="fa-IR"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a:p>
          <a:pPr lvl="0" algn="ctr" defTabSz="1066800">
            <a:lnSpc>
              <a:spcPct val="90000"/>
            </a:lnSpc>
            <a:spcBef>
              <a:spcPct val="0"/>
            </a:spcBef>
            <a:spcAft>
              <a:spcPct val="35000"/>
            </a:spcAft>
          </a:pPr>
          <a:r>
            <a:rPr lang="fa-IR"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rPr>
            <a:t> ادغام بورس فلزات تهران و بورس کالای کشاورزی ایران براساس قانون بازار اوراق بهادار</a:t>
          </a:r>
          <a:endParaRPr lang="en-US" sz="1800" b="1" kern="1200" cap="none" spc="0" dirty="0">
            <a:ln w="0"/>
            <a:solidFill>
              <a:schemeClr val="tx1"/>
            </a:solidFill>
            <a:effectLst>
              <a:outerShdw blurRad="38100" dist="19050" dir="2700000" algn="tl" rotWithShape="0">
                <a:schemeClr val="dk1">
                  <a:alpha val="40000"/>
                </a:schemeClr>
              </a:outerShdw>
            </a:effectLst>
            <a:cs typeface="B Nazanin" panose="00000400000000000000" pitchFamily="2" charset="-78"/>
          </a:endParaRPr>
        </a:p>
      </dsp:txBody>
      <dsp:txXfrm>
        <a:off x="576847" y="738995"/>
        <a:ext cx="2299677" cy="20964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7566F-2744-4865-9339-6EA0F428B08C}">
      <dsp:nvSpPr>
        <dsp:cNvPr id="0" name=""/>
        <dsp:cNvSpPr/>
      </dsp:nvSpPr>
      <dsp:spPr>
        <a:xfrm rot="5400000">
          <a:off x="1822924" y="62775"/>
          <a:ext cx="1729573" cy="1729573"/>
        </a:xfrm>
        <a:prstGeom prst="downArrow">
          <a:avLst>
            <a:gd name="adj1" fmla="val 50000"/>
            <a:gd name="adj2" fmla="val 35000"/>
          </a:avLst>
        </a:prstGeom>
        <a:solidFill>
          <a:srgbClr val="00B0F0"/>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fa-IR" sz="2000" kern="1200" dirty="0">
              <a:solidFill>
                <a:schemeClr val="tx1"/>
              </a:solidFill>
              <a:cs typeface="B Titr" panose="00000700000000000000" pitchFamily="2" charset="-78"/>
            </a:rPr>
            <a:t>تعداد زیادی فروشنده</a:t>
          </a:r>
          <a:endParaRPr lang="en-US" sz="2000" kern="1200" dirty="0">
            <a:solidFill>
              <a:schemeClr val="tx1"/>
            </a:solidFill>
            <a:cs typeface="B Titr" panose="00000700000000000000" pitchFamily="2" charset="-78"/>
          </a:endParaRPr>
        </a:p>
      </dsp:txBody>
      <dsp:txXfrm rot="-5400000">
        <a:off x="2125600" y="495168"/>
        <a:ext cx="1426898" cy="864787"/>
      </dsp:txXfrm>
    </dsp:sp>
    <dsp:sp modelId="{6EF7668A-F851-47F7-AF5D-DA13DB42161A}">
      <dsp:nvSpPr>
        <dsp:cNvPr id="0" name=""/>
        <dsp:cNvSpPr/>
      </dsp:nvSpPr>
      <dsp:spPr>
        <a:xfrm rot="16200000">
          <a:off x="326" y="62775"/>
          <a:ext cx="1729573" cy="1729573"/>
        </a:xfrm>
        <a:prstGeom prst="downArrow">
          <a:avLst>
            <a:gd name="adj1" fmla="val 50000"/>
            <a:gd name="adj2" fmla="val 35000"/>
          </a:avLst>
        </a:prstGeom>
        <a:solidFill>
          <a:srgbClr val="FF5050"/>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fa-IR" sz="2000" kern="1200" dirty="0">
              <a:solidFill>
                <a:schemeClr val="tx1"/>
              </a:solidFill>
              <a:cs typeface="B Titr" panose="00000700000000000000" pitchFamily="2" charset="-78"/>
            </a:rPr>
            <a:t>یک خریدار</a:t>
          </a:r>
          <a:endParaRPr lang="en-US" sz="2000" kern="1200" dirty="0">
            <a:solidFill>
              <a:schemeClr val="tx1"/>
            </a:solidFill>
            <a:cs typeface="B Titr" panose="00000700000000000000" pitchFamily="2" charset="-78"/>
          </a:endParaRPr>
        </a:p>
      </dsp:txBody>
      <dsp:txXfrm rot="5400000">
        <a:off x="327" y="495167"/>
        <a:ext cx="1426898" cy="864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7566F-2744-4865-9339-6EA0F428B08C}">
      <dsp:nvSpPr>
        <dsp:cNvPr id="0" name=""/>
        <dsp:cNvSpPr/>
      </dsp:nvSpPr>
      <dsp:spPr>
        <a:xfrm rot="5400000">
          <a:off x="1902721" y="0"/>
          <a:ext cx="1812028" cy="1812028"/>
        </a:xfrm>
        <a:prstGeom prst="downArrow">
          <a:avLst>
            <a:gd name="adj1" fmla="val 50000"/>
            <a:gd name="adj2" fmla="val 35000"/>
          </a:avLst>
        </a:prstGeom>
        <a:solidFill>
          <a:srgbClr val="00B0F0"/>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fa-IR" sz="2000" kern="1200" dirty="0">
              <a:cs typeface="B Titr" panose="00000700000000000000" pitchFamily="2" charset="-78"/>
            </a:rPr>
            <a:t>تعداد زیادی خریدار</a:t>
          </a:r>
          <a:endParaRPr lang="en-US" sz="2000" kern="1200" dirty="0">
            <a:cs typeface="B Titr" panose="00000700000000000000" pitchFamily="2" charset="-78"/>
          </a:endParaRPr>
        </a:p>
      </dsp:txBody>
      <dsp:txXfrm rot="-5400000">
        <a:off x="2219827" y="453007"/>
        <a:ext cx="1494923" cy="906014"/>
      </dsp:txXfrm>
    </dsp:sp>
    <dsp:sp modelId="{6EF7668A-F851-47F7-AF5D-DA13DB42161A}">
      <dsp:nvSpPr>
        <dsp:cNvPr id="0" name=""/>
        <dsp:cNvSpPr/>
      </dsp:nvSpPr>
      <dsp:spPr>
        <a:xfrm rot="16200000">
          <a:off x="388" y="8385"/>
          <a:ext cx="1812028" cy="1812028"/>
        </a:xfrm>
        <a:prstGeom prst="downArrow">
          <a:avLst>
            <a:gd name="adj1" fmla="val 50000"/>
            <a:gd name="adj2" fmla="val 35000"/>
          </a:avLst>
        </a:prstGeom>
        <a:solidFill>
          <a:srgbClr val="FF5050"/>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rtl="1">
            <a:lnSpc>
              <a:spcPct val="90000"/>
            </a:lnSpc>
            <a:spcBef>
              <a:spcPct val="0"/>
            </a:spcBef>
            <a:spcAft>
              <a:spcPct val="35000"/>
            </a:spcAft>
          </a:pPr>
          <a:r>
            <a:rPr lang="fa-IR" sz="2000" kern="1200" dirty="0">
              <a:cs typeface="B Titr" panose="00000700000000000000" pitchFamily="2" charset="-78"/>
            </a:rPr>
            <a:t>یک فروشنده</a:t>
          </a:r>
          <a:endParaRPr lang="en-US" sz="2000" kern="1200" dirty="0">
            <a:cs typeface="B Titr" panose="00000700000000000000" pitchFamily="2" charset="-78"/>
          </a:endParaRPr>
        </a:p>
      </dsp:txBody>
      <dsp:txXfrm rot="5400000">
        <a:off x="389" y="461391"/>
        <a:ext cx="1494923" cy="9060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F10503-DA55-4460-9C84-51797E48E8EC}">
      <dsp:nvSpPr>
        <dsp:cNvPr id="0" name=""/>
        <dsp:cNvSpPr/>
      </dsp:nvSpPr>
      <dsp:spPr>
        <a:xfrm>
          <a:off x="8208000" y="2623292"/>
          <a:ext cx="209879" cy="2405678"/>
        </a:xfrm>
        <a:custGeom>
          <a:avLst/>
          <a:gdLst/>
          <a:ahLst/>
          <a:cxnLst/>
          <a:rect l="0" t="0" r="0" b="0"/>
          <a:pathLst>
            <a:path>
              <a:moveTo>
                <a:pt x="209879" y="0"/>
              </a:moveTo>
              <a:lnTo>
                <a:pt x="104939" y="0"/>
              </a:lnTo>
              <a:lnTo>
                <a:pt x="104939" y="2405678"/>
              </a:lnTo>
              <a:lnTo>
                <a:pt x="0" y="2405678"/>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a:off x="8252569" y="3765761"/>
        <a:ext cx="120740" cy="120740"/>
      </dsp:txXfrm>
    </dsp:sp>
    <dsp:sp modelId="{8DE32594-7B53-4E59-9F5B-E76BB1B5C702}">
      <dsp:nvSpPr>
        <dsp:cNvPr id="0" name=""/>
        <dsp:cNvSpPr/>
      </dsp:nvSpPr>
      <dsp:spPr>
        <a:xfrm>
          <a:off x="8208000" y="2623292"/>
          <a:ext cx="209879" cy="1540654"/>
        </a:xfrm>
        <a:custGeom>
          <a:avLst/>
          <a:gdLst/>
          <a:ahLst/>
          <a:cxnLst/>
          <a:rect l="0" t="0" r="0" b="0"/>
          <a:pathLst>
            <a:path>
              <a:moveTo>
                <a:pt x="209879" y="0"/>
              </a:moveTo>
              <a:lnTo>
                <a:pt x="104939" y="0"/>
              </a:lnTo>
              <a:lnTo>
                <a:pt x="104939" y="1540654"/>
              </a:lnTo>
              <a:lnTo>
                <a:pt x="0" y="1540654"/>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274068" y="3354747"/>
        <a:ext cx="77744" cy="77744"/>
      </dsp:txXfrm>
    </dsp:sp>
    <dsp:sp modelId="{19A1BDE5-0D74-4ECD-9C18-0686E84AA1A3}">
      <dsp:nvSpPr>
        <dsp:cNvPr id="0" name=""/>
        <dsp:cNvSpPr/>
      </dsp:nvSpPr>
      <dsp:spPr>
        <a:xfrm>
          <a:off x="8208000" y="2623292"/>
          <a:ext cx="209879" cy="693774"/>
        </a:xfrm>
        <a:custGeom>
          <a:avLst/>
          <a:gdLst/>
          <a:ahLst/>
          <a:cxnLst/>
          <a:rect l="0" t="0" r="0" b="0"/>
          <a:pathLst>
            <a:path>
              <a:moveTo>
                <a:pt x="209879" y="0"/>
              </a:moveTo>
              <a:lnTo>
                <a:pt x="104939" y="0"/>
              </a:lnTo>
              <a:lnTo>
                <a:pt x="104939" y="693774"/>
              </a:lnTo>
              <a:lnTo>
                <a:pt x="0" y="693774"/>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294819" y="2952058"/>
        <a:ext cx="36241" cy="36241"/>
      </dsp:txXfrm>
    </dsp:sp>
    <dsp:sp modelId="{6EE6164A-C58C-47AA-B308-B84E3363E508}">
      <dsp:nvSpPr>
        <dsp:cNvPr id="0" name=""/>
        <dsp:cNvSpPr/>
      </dsp:nvSpPr>
      <dsp:spPr>
        <a:xfrm>
          <a:off x="8208000" y="2500314"/>
          <a:ext cx="209879" cy="91440"/>
        </a:xfrm>
        <a:custGeom>
          <a:avLst/>
          <a:gdLst/>
          <a:ahLst/>
          <a:cxnLst/>
          <a:rect l="0" t="0" r="0" b="0"/>
          <a:pathLst>
            <a:path>
              <a:moveTo>
                <a:pt x="209879" y="122978"/>
              </a:moveTo>
              <a:lnTo>
                <a:pt x="104939" y="122978"/>
              </a:lnTo>
              <a:lnTo>
                <a:pt x="104939" y="45720"/>
              </a:lnTo>
              <a:lnTo>
                <a:pt x="0" y="4572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307349" y="2540443"/>
        <a:ext cx="11182" cy="11182"/>
      </dsp:txXfrm>
    </dsp:sp>
    <dsp:sp modelId="{EC143640-06BB-4805-8EAE-79E6A7F22FA2}">
      <dsp:nvSpPr>
        <dsp:cNvPr id="0" name=""/>
        <dsp:cNvSpPr/>
      </dsp:nvSpPr>
      <dsp:spPr>
        <a:xfrm>
          <a:off x="8208000" y="1775002"/>
          <a:ext cx="209879" cy="848290"/>
        </a:xfrm>
        <a:custGeom>
          <a:avLst/>
          <a:gdLst/>
          <a:ahLst/>
          <a:cxnLst/>
          <a:rect l="0" t="0" r="0" b="0"/>
          <a:pathLst>
            <a:path>
              <a:moveTo>
                <a:pt x="209879" y="848290"/>
              </a:moveTo>
              <a:lnTo>
                <a:pt x="104939" y="848290"/>
              </a:lnTo>
              <a:lnTo>
                <a:pt x="104939" y="0"/>
              </a:lnTo>
              <a:lnTo>
                <a:pt x="0" y="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291093" y="2177300"/>
        <a:ext cx="43693" cy="43693"/>
      </dsp:txXfrm>
    </dsp:sp>
    <dsp:sp modelId="{DF3F7681-0AF3-4F59-A69D-0613C2C18044}">
      <dsp:nvSpPr>
        <dsp:cNvPr id="0" name=""/>
        <dsp:cNvSpPr/>
      </dsp:nvSpPr>
      <dsp:spPr>
        <a:xfrm>
          <a:off x="8208000" y="1041740"/>
          <a:ext cx="209879" cy="1581551"/>
        </a:xfrm>
        <a:custGeom>
          <a:avLst/>
          <a:gdLst/>
          <a:ahLst/>
          <a:cxnLst/>
          <a:rect l="0" t="0" r="0" b="0"/>
          <a:pathLst>
            <a:path>
              <a:moveTo>
                <a:pt x="209879" y="1581551"/>
              </a:moveTo>
              <a:lnTo>
                <a:pt x="104939" y="1581551"/>
              </a:lnTo>
              <a:lnTo>
                <a:pt x="104939" y="0"/>
              </a:lnTo>
              <a:lnTo>
                <a:pt x="0" y="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8273054" y="1792631"/>
        <a:ext cx="79770" cy="79770"/>
      </dsp:txXfrm>
    </dsp:sp>
    <dsp:sp modelId="{0AEC480D-E32B-48DB-8ED0-1E419D7C82D5}">
      <dsp:nvSpPr>
        <dsp:cNvPr id="0" name=""/>
        <dsp:cNvSpPr/>
      </dsp:nvSpPr>
      <dsp:spPr>
        <a:xfrm>
          <a:off x="8208000" y="306916"/>
          <a:ext cx="209879" cy="2316375"/>
        </a:xfrm>
        <a:custGeom>
          <a:avLst/>
          <a:gdLst/>
          <a:ahLst/>
          <a:cxnLst/>
          <a:rect l="0" t="0" r="0" b="0"/>
          <a:pathLst>
            <a:path>
              <a:moveTo>
                <a:pt x="209879" y="2316375"/>
              </a:moveTo>
              <a:lnTo>
                <a:pt x="104939" y="2316375"/>
              </a:lnTo>
              <a:lnTo>
                <a:pt x="104939" y="0"/>
              </a:lnTo>
              <a:lnTo>
                <a:pt x="0" y="0"/>
              </a:lnTo>
            </a:path>
          </a:pathLst>
        </a:custGeom>
        <a:noFill/>
        <a:ln w="12700" cap="flat" cmpd="sng" algn="ctr">
          <a:solidFill>
            <a:schemeClr val="accent4"/>
          </a:solidFill>
          <a:prstDash val="solid"/>
          <a:miter lim="800000"/>
        </a:ln>
        <a:effectLst/>
      </dsp:spPr>
      <dsp:style>
        <a:lnRef idx="2">
          <a:schemeClr val="accent4"/>
        </a:lnRef>
        <a:fillRef idx="0">
          <a:schemeClr val="accent4"/>
        </a:fillRef>
        <a:effectRef idx="1">
          <a:schemeClr val="accent4"/>
        </a:effectRef>
        <a:fontRef idx="minor">
          <a:schemeClr val="tx1"/>
        </a:fontRef>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solidFill>
              <a:schemeClr val="tx1"/>
            </a:solidFill>
          </a:endParaRPr>
        </a:p>
      </dsp:txBody>
      <dsp:txXfrm>
        <a:off x="8254793" y="1406957"/>
        <a:ext cx="116293" cy="116293"/>
      </dsp:txXfrm>
    </dsp:sp>
    <dsp:sp modelId="{B9682031-64A6-453D-A86D-011312CC2C74}">
      <dsp:nvSpPr>
        <dsp:cNvPr id="0" name=""/>
        <dsp:cNvSpPr/>
      </dsp:nvSpPr>
      <dsp:spPr>
        <a:xfrm>
          <a:off x="8420098" y="1752616"/>
          <a:ext cx="1736913" cy="1741351"/>
        </a:xfrm>
        <a:prstGeom prst="rect">
          <a:avLst/>
        </a:prstGeom>
        <a:solidFill>
          <a:srgbClr val="92D050"/>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12700" tIns="12700" rIns="12700" bIns="12700" numCol="1" spcCol="1270" anchor="ctr" anchorCtr="0">
          <a:noAutofit/>
        </a:bodyPr>
        <a:lstStyle/>
        <a:p>
          <a:pPr lvl="0" algn="ctr" defTabSz="889000" rtl="1">
            <a:lnSpc>
              <a:spcPct val="90000"/>
            </a:lnSpc>
            <a:spcBef>
              <a:spcPct val="0"/>
            </a:spcBef>
            <a:spcAft>
              <a:spcPct val="35000"/>
            </a:spcAft>
          </a:pPr>
          <a:r>
            <a:rPr lang="fa-IR" sz="2000" b="1" kern="1200" dirty="0">
              <a:ln w="12700">
                <a:prstDash val="solid"/>
              </a:ln>
              <a:effectLst>
                <a:outerShdw blurRad="41275" dist="20320" dir="1800000" algn="tl" rotWithShape="0">
                  <a:srgbClr val="000000">
                    <a:alpha val="40000"/>
                  </a:srgbClr>
                </a:outerShdw>
              </a:effectLst>
              <a:cs typeface="B Nazanin" panose="00000400000000000000" pitchFamily="2" charset="-78"/>
            </a:rPr>
            <a:t>مزایای برگزاری مناقصه در بستر معاملاتی بازار فیزیکی بورس کالای ایران</a:t>
          </a:r>
          <a:endParaRPr lang="en-US" sz="2000" b="1" kern="1200" dirty="0">
            <a:cs typeface="B Nazanin" panose="00000400000000000000" pitchFamily="2" charset="-78"/>
          </a:endParaRPr>
        </a:p>
      </dsp:txBody>
      <dsp:txXfrm>
        <a:off x="8420098" y="1752616"/>
        <a:ext cx="1736913" cy="1741351"/>
      </dsp:txXfrm>
    </dsp:sp>
    <dsp:sp modelId="{5B740D6A-C97C-42FF-AD63-AC01741BF2F4}">
      <dsp:nvSpPr>
        <dsp:cNvPr id="0" name=""/>
        <dsp:cNvSpPr/>
      </dsp:nvSpPr>
      <dsp:spPr>
        <a:xfrm>
          <a:off x="0" y="12669"/>
          <a:ext cx="8208000" cy="588494"/>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fa-IR" sz="1800" b="1" kern="1200" cap="all" dirty="0">
              <a:ln w="9000" cmpd="sng">
                <a:prstDash val="solid"/>
              </a:ln>
              <a:effectLst/>
              <a:latin typeface="+mj-lt"/>
              <a:ea typeface="+mj-ea"/>
              <a:cs typeface="B Nazanin" panose="00000400000000000000" pitchFamily="2" charset="-78"/>
            </a:rPr>
            <a:t>تأمین نیازهای کالایی متقاضیان با  نرخ شفاف و منصفانه</a:t>
          </a:r>
          <a:endParaRPr lang="en-US" sz="1800" b="1" kern="1200" cap="all" dirty="0">
            <a:ln w="9000" cmpd="sng">
              <a:prstDash val="solid"/>
            </a:ln>
            <a:effectLst/>
            <a:latin typeface="+mj-lt"/>
            <a:ea typeface="+mj-ea"/>
            <a:cs typeface="B Nazanin" panose="00000400000000000000" pitchFamily="2" charset="-78"/>
          </a:endParaRPr>
        </a:p>
      </dsp:txBody>
      <dsp:txXfrm>
        <a:off x="0" y="12669"/>
        <a:ext cx="8208000" cy="588494"/>
      </dsp:txXfrm>
    </dsp:sp>
    <dsp:sp modelId="{567537AD-417F-44DF-AA1B-82B9EE33E717}">
      <dsp:nvSpPr>
        <dsp:cNvPr id="0" name=""/>
        <dsp:cNvSpPr/>
      </dsp:nvSpPr>
      <dsp:spPr>
        <a:xfrm>
          <a:off x="0" y="747493"/>
          <a:ext cx="8208000" cy="588494"/>
        </a:xfrm>
        <a:prstGeom prst="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fa-IR" sz="1800" b="1" kern="1200" cap="all" dirty="0">
              <a:ln w="9000" cmpd="sng">
                <a:prstDash val="solid"/>
              </a:ln>
              <a:effectLst/>
              <a:latin typeface="+mj-lt"/>
              <a:ea typeface="+mj-ea"/>
              <a:cs typeface="B Nazanin" panose="00000400000000000000" pitchFamily="2" charset="-78"/>
            </a:rPr>
            <a:t>تأمین نیازهای کالایی متقاضیان با  کیفیت مناسب و استاندارد بالا</a:t>
          </a:r>
          <a:endParaRPr lang="en-US" sz="1800" b="1" kern="1200" cap="all" dirty="0">
            <a:ln w="9000" cmpd="sng">
              <a:prstDash val="solid"/>
            </a:ln>
            <a:effectLst/>
            <a:latin typeface="+mj-lt"/>
            <a:ea typeface="+mj-ea"/>
            <a:cs typeface="B Nazanin" panose="00000400000000000000" pitchFamily="2" charset="-78"/>
          </a:endParaRPr>
        </a:p>
      </dsp:txBody>
      <dsp:txXfrm>
        <a:off x="0" y="747493"/>
        <a:ext cx="8208000" cy="588494"/>
      </dsp:txXfrm>
    </dsp:sp>
    <dsp:sp modelId="{250A5BA8-30A1-441E-88B3-E9BD64BA40EC}">
      <dsp:nvSpPr>
        <dsp:cNvPr id="0" name=""/>
        <dsp:cNvSpPr/>
      </dsp:nvSpPr>
      <dsp:spPr>
        <a:xfrm>
          <a:off x="0" y="1480754"/>
          <a:ext cx="8208000" cy="588494"/>
        </a:xfrm>
        <a:prstGeom prst="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fa-IR" sz="1800" b="1" kern="1200" cap="all" dirty="0">
              <a:ln w="9000" cmpd="sng">
                <a:prstDash val="solid"/>
              </a:ln>
              <a:effectLst/>
              <a:latin typeface="+mj-lt"/>
              <a:ea typeface="+mj-ea"/>
              <a:cs typeface="B Nazanin" panose="00000400000000000000" pitchFamily="2" charset="-78"/>
            </a:rPr>
            <a:t>افزایش شفافیت‌ در فرآیند تأمین نیازهای کالایی متقاضیان</a:t>
          </a:r>
          <a:endParaRPr lang="en-US" sz="1800" b="1" kern="1200" cap="all" dirty="0">
            <a:ln w="9000" cmpd="sng">
              <a:prstDash val="solid"/>
            </a:ln>
            <a:effectLst/>
            <a:latin typeface="+mj-lt"/>
            <a:ea typeface="+mj-ea"/>
            <a:cs typeface="B Nazanin" panose="00000400000000000000" pitchFamily="2" charset="-78"/>
          </a:endParaRPr>
        </a:p>
      </dsp:txBody>
      <dsp:txXfrm>
        <a:off x="0" y="1480754"/>
        <a:ext cx="8208000" cy="588494"/>
      </dsp:txXfrm>
    </dsp:sp>
    <dsp:sp modelId="{E228D098-7B25-495F-A979-2F9C2EFC4197}">
      <dsp:nvSpPr>
        <dsp:cNvPr id="0" name=""/>
        <dsp:cNvSpPr/>
      </dsp:nvSpPr>
      <dsp:spPr>
        <a:xfrm>
          <a:off x="0" y="2251787"/>
          <a:ext cx="8208000" cy="588494"/>
        </a:xfrm>
        <a:prstGeom prst="rect">
          <a:avLst/>
        </a:prstGeom>
        <a:solidFill>
          <a:schemeClr val="accent4"/>
        </a:solidFill>
        <a:ln w="12700" cap="flat" cmpd="sng" algn="ctr">
          <a:solidFill>
            <a:schemeClr val="accent4">
              <a:shade val="50000"/>
            </a:schemeClr>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fa-IR" sz="1800" b="1" kern="1200" cap="all" dirty="0">
              <a:ln w="9000" cmpd="sng">
                <a:prstDash val="solid"/>
              </a:ln>
              <a:effectLst/>
              <a:latin typeface="+mj-lt"/>
              <a:ea typeface="+mj-ea"/>
              <a:cs typeface="B Nazanin" panose="00000400000000000000" pitchFamily="2" charset="-78"/>
            </a:rPr>
            <a:t>معافیت 10 درصدی از مالیات بر درآمد</a:t>
          </a:r>
          <a:endParaRPr lang="en-US" sz="1800" b="1" kern="1200" cap="all" dirty="0">
            <a:ln w="9000" cmpd="sng">
              <a:prstDash val="solid"/>
            </a:ln>
            <a:effectLst/>
            <a:latin typeface="+mj-lt"/>
            <a:ea typeface="+mj-ea"/>
            <a:cs typeface="B Nazanin" panose="00000400000000000000" pitchFamily="2" charset="-78"/>
          </a:endParaRPr>
        </a:p>
      </dsp:txBody>
      <dsp:txXfrm>
        <a:off x="0" y="2251787"/>
        <a:ext cx="8208000" cy="588494"/>
      </dsp:txXfrm>
    </dsp:sp>
    <dsp:sp modelId="{2C5F6EAF-E5C0-4103-805A-E544C689EF92}">
      <dsp:nvSpPr>
        <dsp:cNvPr id="0" name=""/>
        <dsp:cNvSpPr/>
      </dsp:nvSpPr>
      <dsp:spPr>
        <a:xfrm>
          <a:off x="0" y="3022819"/>
          <a:ext cx="8208000" cy="588494"/>
        </a:xfrm>
        <a:prstGeom prst="rect">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fa-IR" sz="1800" b="1" kern="1200" cap="all" dirty="0">
              <a:ln w="9000" cmpd="sng">
                <a:prstDash val="solid"/>
              </a:ln>
              <a:effectLst/>
              <a:latin typeface="+mj-lt"/>
              <a:ea typeface="+mj-ea"/>
              <a:cs typeface="B Nazanin" panose="00000400000000000000" pitchFamily="2" charset="-78"/>
            </a:rPr>
            <a:t>از بین رفتن انحصار با افزایش تعداد عرضه‌کنندگان</a:t>
          </a:r>
          <a:endParaRPr lang="en-US" sz="1800" b="1" kern="1200" cap="all" dirty="0">
            <a:ln w="9000" cmpd="sng">
              <a:prstDash val="solid"/>
            </a:ln>
            <a:effectLst/>
            <a:latin typeface="+mj-lt"/>
            <a:ea typeface="+mj-ea"/>
            <a:cs typeface="B Nazanin" panose="00000400000000000000" pitchFamily="2" charset="-78"/>
          </a:endParaRPr>
        </a:p>
      </dsp:txBody>
      <dsp:txXfrm>
        <a:off x="0" y="3022819"/>
        <a:ext cx="8208000" cy="588494"/>
      </dsp:txXfrm>
    </dsp:sp>
    <dsp:sp modelId="{110ABD63-B965-4C8F-A90B-AFCE984F8D74}">
      <dsp:nvSpPr>
        <dsp:cNvPr id="0" name=""/>
        <dsp:cNvSpPr/>
      </dsp:nvSpPr>
      <dsp:spPr>
        <a:xfrm>
          <a:off x="0" y="3869699"/>
          <a:ext cx="8208000" cy="588494"/>
        </a:xfrm>
        <a:prstGeom prst="rect">
          <a:avLst/>
        </a:prstGeom>
        <a:gradFill rotWithShape="1">
          <a:gsLst>
            <a:gs pos="0">
              <a:schemeClr val="accent5">
                <a:lumMod val="110000"/>
                <a:satMod val="105000"/>
                <a:tint val="67000"/>
              </a:schemeClr>
            </a:gs>
            <a:gs pos="50000">
              <a:schemeClr val="accent5">
                <a:lumMod val="105000"/>
                <a:satMod val="103000"/>
                <a:tint val="73000"/>
              </a:schemeClr>
            </a:gs>
            <a:gs pos="100000">
              <a:schemeClr val="accent5">
                <a:lumMod val="105000"/>
                <a:satMod val="109000"/>
                <a:tint val="81000"/>
              </a:schemeClr>
            </a:gs>
          </a:gsLst>
          <a:lin ang="5400000" scaled="0"/>
        </a:gradFill>
        <a:ln w="6350" cap="flat" cmpd="sng" algn="ctr">
          <a:solidFill>
            <a:schemeClr val="accent5"/>
          </a:solidFill>
          <a:prstDash val="solid"/>
          <a:miter lim="800000"/>
        </a:ln>
        <a:effectLst/>
      </dsp:spPr>
      <dsp:style>
        <a:lnRef idx="1">
          <a:schemeClr val="accent5"/>
        </a:lnRef>
        <a:fillRef idx="2">
          <a:schemeClr val="accent5"/>
        </a:fillRef>
        <a:effectRef idx="1">
          <a:schemeClr val="accent5"/>
        </a:effectRef>
        <a:fontRef idx="minor">
          <a:schemeClr val="dk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fa-IR" sz="1800" b="1" kern="1200" dirty="0">
              <a:cs typeface="B Nazanin" panose="00000400000000000000" pitchFamily="2" charset="-78"/>
            </a:rPr>
            <a:t>تضمین اجرای تعهدات </a:t>
          </a:r>
          <a:r>
            <a:rPr lang="fa-IR" sz="1800" b="1" kern="1200" cap="all" dirty="0">
              <a:ln w="9000" cmpd="sng">
                <a:prstDash val="solid"/>
              </a:ln>
              <a:effectLst/>
              <a:latin typeface="+mj-lt"/>
              <a:ea typeface="+mj-ea"/>
              <a:cs typeface="B Nazanin" panose="00000400000000000000" pitchFamily="2" charset="-78"/>
            </a:rPr>
            <a:t>برای طرفین معامله با اخذ تضامین لازم</a:t>
          </a:r>
          <a:endParaRPr lang="en-US" sz="1800" b="1" kern="1200" cap="all" dirty="0">
            <a:ln w="9000" cmpd="sng">
              <a:prstDash val="solid"/>
            </a:ln>
            <a:effectLst/>
            <a:latin typeface="+mj-lt"/>
            <a:ea typeface="+mj-ea"/>
            <a:cs typeface="B Nazanin" panose="00000400000000000000" pitchFamily="2" charset="-78"/>
          </a:endParaRPr>
        </a:p>
      </dsp:txBody>
      <dsp:txXfrm>
        <a:off x="0" y="3869699"/>
        <a:ext cx="8208000" cy="588494"/>
      </dsp:txXfrm>
    </dsp:sp>
    <dsp:sp modelId="{647FA448-C42D-492B-BE2B-D64AF43CE8A1}">
      <dsp:nvSpPr>
        <dsp:cNvPr id="0" name=""/>
        <dsp:cNvSpPr/>
      </dsp:nvSpPr>
      <dsp:spPr>
        <a:xfrm>
          <a:off x="0" y="4635613"/>
          <a:ext cx="8208000" cy="786715"/>
        </a:xfrm>
        <a:prstGeom prst="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1430" tIns="11430" rIns="11430" bIns="11430" numCol="1" spcCol="1270" anchor="ctr" anchorCtr="0">
          <a:noAutofit/>
        </a:bodyPr>
        <a:lstStyle/>
        <a:p>
          <a:pPr lvl="0" algn="ctr" defTabSz="800100" rtl="1">
            <a:lnSpc>
              <a:spcPct val="100000"/>
            </a:lnSpc>
            <a:spcBef>
              <a:spcPct val="0"/>
            </a:spcBef>
            <a:spcAft>
              <a:spcPts val="0"/>
            </a:spcAft>
          </a:pPr>
          <a:r>
            <a:rPr lang="fa-IR" sz="1800" b="1" kern="1200" cap="all" dirty="0">
              <a:ln w="9000" cmpd="sng">
                <a:prstDash val="solid"/>
              </a:ln>
              <a:effectLst/>
              <a:latin typeface="+mj-lt"/>
              <a:ea typeface="+mj-ea"/>
              <a:cs typeface="B Nazanin" panose="00000400000000000000" pitchFamily="2" charset="-78"/>
            </a:rPr>
            <a:t>معافیت از برگزاری تشریفات مزایده و مناقصه </a:t>
          </a:r>
          <a:r>
            <a:rPr lang="ar-SA" sz="1800" b="1" kern="1200" cap="all" dirty="0">
              <a:ln w="9000" cmpd="sng">
                <a:prstDash val="solid"/>
              </a:ln>
              <a:effectLst/>
              <a:latin typeface="+mj-lt"/>
              <a:ea typeface="+mj-ea"/>
              <a:cs typeface="B Nazanin" panose="00000400000000000000" pitchFamily="2" charset="-78"/>
            </a:rPr>
            <a:t>بر اساس </a:t>
          </a:r>
          <a:r>
            <a:rPr lang="ar-SA" sz="1800" b="1" kern="1200" cap="all">
              <a:ln w="9000" cmpd="sng">
                <a:prstDash val="solid"/>
              </a:ln>
              <a:effectLst/>
              <a:latin typeface="+mj-lt"/>
              <a:ea typeface="+mj-ea"/>
              <a:cs typeface="B Nazanin" panose="00000400000000000000" pitchFamily="2" charset="-78"/>
            </a:rPr>
            <a:t>ماده 17 </a:t>
          </a:r>
          <a:r>
            <a:rPr lang="ar-SA" sz="1800" b="1" kern="1200" cap="all" dirty="0">
              <a:ln w="9000" cmpd="sng">
                <a:prstDash val="solid"/>
              </a:ln>
              <a:effectLst/>
              <a:latin typeface="+mj-lt"/>
              <a:ea typeface="+mj-ea"/>
              <a:cs typeface="B Nazanin" panose="00000400000000000000" pitchFamily="2" charset="-78"/>
            </a:rPr>
            <a:t>قانون توسعه ابزارها و نهادهای مالی جدید </a:t>
          </a:r>
          <a:r>
            <a:rPr lang="fa-IR" sz="1400" b="1" kern="1200" cap="all" dirty="0">
              <a:ln w="9000" cmpd="sng">
                <a:prstDash val="solid"/>
              </a:ln>
              <a:effectLst/>
              <a:latin typeface="+mj-lt"/>
              <a:ea typeface="+mj-ea"/>
              <a:cs typeface="B Nazanin" panose="00000400000000000000" pitchFamily="2" charset="-78"/>
            </a:rPr>
            <a:t>(در نتیجه سهولت پاسخگویی مدیران به نهادهای نظارتی و  بهبود در فرایند نظارت بر نهادهای دولتی و غیردولتی)</a:t>
          </a:r>
          <a:endParaRPr lang="en-US" sz="1400" b="1" kern="1200" cap="all" dirty="0">
            <a:ln w="9000" cmpd="sng">
              <a:prstDash val="solid"/>
            </a:ln>
            <a:effectLst/>
            <a:latin typeface="+mj-lt"/>
            <a:ea typeface="+mj-ea"/>
            <a:cs typeface="B Nazanin" panose="00000400000000000000" pitchFamily="2" charset="-78"/>
          </a:endParaRPr>
        </a:p>
      </dsp:txBody>
      <dsp:txXfrm>
        <a:off x="0" y="4635613"/>
        <a:ext cx="8208000" cy="78671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54943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ru-RU" altLang="en-US"/>
          </a:p>
        </p:txBody>
      </p:sp>
      <p:sp>
        <p:nvSpPr>
          <p:cNvPr id="6963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ru-RU" altLang="en-US"/>
          </a:p>
        </p:txBody>
      </p:sp>
      <p:sp>
        <p:nvSpPr>
          <p:cNvPr id="69636"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963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en-US"/>
              <a:t>Click to edit Master text styles</a:t>
            </a:r>
          </a:p>
          <a:p>
            <a:pPr lvl="1"/>
            <a:r>
              <a:rPr lang="ru-RU" altLang="en-US"/>
              <a:t>Second level</a:t>
            </a:r>
          </a:p>
          <a:p>
            <a:pPr lvl="2"/>
            <a:r>
              <a:rPr lang="ru-RU" altLang="en-US"/>
              <a:t>Third level</a:t>
            </a:r>
          </a:p>
          <a:p>
            <a:pPr lvl="3"/>
            <a:r>
              <a:rPr lang="ru-RU" altLang="en-US"/>
              <a:t>Fourth level</a:t>
            </a:r>
          </a:p>
          <a:p>
            <a:pPr lvl="4"/>
            <a:r>
              <a:rPr lang="ru-RU" altLang="en-US"/>
              <a:t>Fifth level</a:t>
            </a:r>
          </a:p>
        </p:txBody>
      </p:sp>
      <p:sp>
        <p:nvSpPr>
          <p:cNvPr id="6963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ru-RU" altLang="en-US"/>
          </a:p>
        </p:txBody>
      </p:sp>
      <p:sp>
        <p:nvSpPr>
          <p:cNvPr id="6963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B959F26-AACD-45C3-B916-FDDAB46AD537}" type="slidenum">
              <a:rPr lang="ru-RU" altLang="en-US"/>
              <a:pPr/>
              <a:t>‹#›</a:t>
            </a:fld>
            <a:endParaRPr lang="ru-RU" altLang="en-US"/>
          </a:p>
        </p:txBody>
      </p:sp>
    </p:spTree>
    <p:extLst>
      <p:ext uri="{BB962C8B-B14F-4D97-AF65-F5344CB8AC3E}">
        <p14:creationId xmlns:p14="http://schemas.microsoft.com/office/powerpoint/2010/main" val="83381996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257B995-136A-4A15-87A5-26420C3C1021}"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36391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B959F26-AACD-45C3-B916-FDDAB46AD537}" type="slidenum">
              <a:rPr lang="ru-RU" altLang="en-US" smtClean="0"/>
              <a:pPr/>
              <a:t>54</a:t>
            </a:fld>
            <a:endParaRPr lang="ru-RU" altLang="en-US"/>
          </a:p>
        </p:txBody>
      </p:sp>
    </p:spTree>
    <p:extLst>
      <p:ext uri="{BB962C8B-B14F-4D97-AF65-F5344CB8AC3E}">
        <p14:creationId xmlns:p14="http://schemas.microsoft.com/office/powerpoint/2010/main" val="3950248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pattFill prst="pct5">
          <a:fgClr>
            <a:schemeClr val="tx1">
              <a:lumMod val="85000"/>
              <a:lumOff val="15000"/>
            </a:schemeClr>
          </a:fgClr>
          <a:bgClr>
            <a:schemeClr val="tx1">
              <a:lumMod val="95000"/>
              <a:lumOff val="5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362199"/>
            <a:ext cx="9144000" cy="1147763"/>
          </a:xfrm>
        </p:spPr>
        <p:txBody>
          <a:bodyPr anchor="ctr"/>
          <a:lstStyle>
            <a:lvl1pPr algn="ctr">
              <a:defRPr sz="60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16905342"/>
      </p:ext>
    </p:extLst>
  </p:cSld>
  <p:clrMapOvr>
    <a:masterClrMapping/>
  </p:clrMapOvr>
  <p:transition spd="slow">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93682" y="2743200"/>
            <a:ext cx="10604637" cy="1371600"/>
          </a:xfrm>
        </p:spPr>
        <p:txBody>
          <a:bodyPr>
            <a:normAutofit/>
          </a:bodyPr>
          <a:lstStyle>
            <a:lvl1pPr algn="ctr">
              <a:defRPr sz="3600" baseline="0">
                <a:cs typeface="B Titr" panose="00000700000000000000" pitchFamily="2" charset="-78"/>
              </a:defRPr>
            </a:lvl1pPr>
          </a:lstStyle>
          <a:p>
            <a:r>
              <a:rPr lang="fa-IR" dirty="0"/>
              <a:t>عنوان تیتر فرعی</a:t>
            </a:r>
            <a:endParaRPr lang="en-US" dirty="0"/>
          </a:p>
        </p:txBody>
      </p:sp>
      <p:sp>
        <p:nvSpPr>
          <p:cNvPr id="4" name="Footer Placeholder 3"/>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7" name="Straight Connector 6"/>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userDrawn="1"/>
        </p:nvGrpSpPr>
        <p:grpSpPr>
          <a:xfrm>
            <a:off x="2857500" y="2743200"/>
            <a:ext cx="6477000" cy="1371600"/>
            <a:chOff x="2819400" y="2743200"/>
            <a:chExt cx="6477000" cy="1371600"/>
          </a:xfrm>
        </p:grpSpPr>
        <p:cxnSp>
          <p:nvCxnSpPr>
            <p:cNvPr id="8" name="Straight Connector 7"/>
            <p:cNvCxnSpPr/>
            <p:nvPr userDrawn="1"/>
          </p:nvCxnSpPr>
          <p:spPr>
            <a:xfrm>
              <a:off x="2819400" y="4114800"/>
              <a:ext cx="6477000" cy="0"/>
            </a:xfrm>
            <a:prstGeom prst="line">
              <a:avLst/>
            </a:prstGeom>
            <a:ln w="28575">
              <a:solidFill>
                <a:srgbClr val="C00000"/>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2819400" y="2743200"/>
              <a:ext cx="6477000" cy="0"/>
            </a:xfrm>
            <a:prstGeom prst="line">
              <a:avLst/>
            </a:prstGeom>
            <a:ln w="28575">
              <a:solidFill>
                <a:srgbClr val="C00000"/>
              </a:solidFill>
            </a:ln>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03920113"/>
      </p:ext>
    </p:extLst>
  </p:cSld>
  <p:clrMapOvr>
    <a:masterClrMapping/>
  </p:clrMapOvr>
  <p:transition spd="slow">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19200" y="0"/>
            <a:ext cx="10515600" cy="694267"/>
          </a:xfrm>
        </p:spPr>
        <p:txBody>
          <a:bodyPr>
            <a:normAutofit/>
          </a:bodyPr>
          <a:lstStyle>
            <a:lvl1pPr algn="r" rtl="1">
              <a:defRPr sz="3600" baseline="0">
                <a:cs typeface="B Nazanin" panose="00000400000000000000" pitchFamily="2" charset="-78"/>
              </a:defRPr>
            </a:lvl1pPr>
          </a:lstStyle>
          <a:p>
            <a:r>
              <a:rPr lang="fa-IR" dirty="0"/>
              <a:t>عنوان صفحه</a:t>
            </a:r>
            <a:endParaRPr lang="en-US" dirty="0"/>
          </a:p>
        </p:txBody>
      </p:sp>
      <p:sp>
        <p:nvSpPr>
          <p:cNvPr id="3" name="Content Placeholder 2"/>
          <p:cNvSpPr>
            <a:spLocks noGrp="1"/>
          </p:cNvSpPr>
          <p:nvPr>
            <p:ph idx="1" hasCustomPrompt="1"/>
          </p:nvPr>
        </p:nvSpPr>
        <p:spPr>
          <a:xfrm>
            <a:off x="838200" y="1143000"/>
            <a:ext cx="10515600" cy="5033963"/>
          </a:xfrm>
        </p:spPr>
        <p:txBody>
          <a:bodyPr/>
          <a:lstStyle>
            <a:lvl1pPr algn="r" rtl="1">
              <a:defRPr b="0" baseline="0">
                <a:cs typeface="B Nazanin" panose="00000400000000000000" pitchFamily="2" charset="-78"/>
              </a:defRPr>
            </a:lvl1pPr>
            <a:lvl2pPr algn="r" rtl="1">
              <a:defRPr b="0">
                <a:cs typeface="B Nazanin" panose="00000400000000000000" pitchFamily="2" charset="-78"/>
              </a:defRPr>
            </a:lvl2pPr>
            <a:lvl3pPr algn="r" rtl="1">
              <a:defRPr b="0">
                <a:cs typeface="B Nazanin" panose="00000400000000000000" pitchFamily="2" charset="-78"/>
              </a:defRPr>
            </a:lvl3pPr>
            <a:lvl4pPr algn="r" rtl="1">
              <a:defRPr b="0">
                <a:cs typeface="B Nazanin" panose="00000400000000000000" pitchFamily="2" charset="-78"/>
              </a:defRPr>
            </a:lvl4pPr>
            <a:lvl5pPr algn="r" rtl="1">
              <a:defRPr b="0">
                <a:cs typeface="B Nazanin" panose="00000400000000000000" pitchFamily="2" charset="-78"/>
              </a:defRPr>
            </a:lvl5pPr>
          </a:lstStyle>
          <a:p>
            <a:pPr lvl="0"/>
            <a:r>
              <a:rPr lang="fa-IR" dirty="0"/>
              <a:t>متن سطح یک</a:t>
            </a:r>
            <a:endParaRPr lang="en-US" dirty="0"/>
          </a:p>
          <a:p>
            <a:pPr lvl="1"/>
            <a:r>
              <a:rPr lang="fa-IR" dirty="0"/>
              <a:t>متن سطح دو</a:t>
            </a:r>
            <a:endParaRPr lang="en-US" dirty="0"/>
          </a:p>
          <a:p>
            <a:pPr lvl="2"/>
            <a:r>
              <a:rPr lang="fa-IR" dirty="0"/>
              <a:t>متن سطح سه</a:t>
            </a:r>
            <a:endParaRPr lang="en-US" dirty="0"/>
          </a:p>
          <a:p>
            <a:pPr lvl="3"/>
            <a:r>
              <a:rPr lang="fa-IR" dirty="0"/>
              <a:t>متن سطح چهار</a:t>
            </a:r>
            <a:endParaRPr lang="en-US" dirty="0"/>
          </a:p>
          <a:p>
            <a:pPr lvl="4"/>
            <a:r>
              <a:rPr lang="fa-IR" dirty="0"/>
              <a:t>متن سطح پنج</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7" name="Straight Connector 6"/>
          <p:cNvCxnSpPr/>
          <p:nvPr userDrawn="1"/>
        </p:nvCxnSpPr>
        <p:spPr>
          <a:xfrm flipH="1">
            <a:off x="0" y="694267"/>
            <a:ext cx="12192000" cy="16317"/>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9" name="Straight Connector 8"/>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174038"/>
      </p:ext>
    </p:extLst>
  </p:cSld>
  <p:clrMapOvr>
    <a:masterClrMapping/>
  </p:clrMapOvr>
  <p:transition spd="slow">
    <p:cove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6" name="Straight Connector 5"/>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8988363"/>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pattFill prst="pct5">
          <a:fgClr>
            <a:schemeClr val="tx1">
              <a:lumMod val="85000"/>
              <a:lumOff val="15000"/>
            </a:schemeClr>
          </a:fgClr>
          <a:bgClr>
            <a:schemeClr val="tx1">
              <a:lumMod val="95000"/>
              <a:lumOff val="5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362199"/>
            <a:ext cx="9144000" cy="1147763"/>
          </a:xfrm>
        </p:spPr>
        <p:txBody>
          <a:bodyPr anchor="ctr"/>
          <a:lstStyle>
            <a:lvl1pPr algn="ctr">
              <a:defRPr sz="60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8" name="Straight Connector 7"/>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2223839"/>
      </p:ext>
    </p:extLst>
  </p:cSld>
  <p:clrMapOvr>
    <a:masterClrMapping/>
  </p:clrMapOvr>
  <p:transition spd="slow">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3">
    <p:bg>
      <p:bgPr>
        <a:pattFill prst="pct5">
          <a:fgClr>
            <a:schemeClr val="accent5">
              <a:lumMod val="75000"/>
            </a:schemeClr>
          </a:fgClr>
          <a:bgClr>
            <a:schemeClr val="accent5">
              <a:lumMod val="50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590799"/>
            <a:ext cx="9144000" cy="919163"/>
          </a:xfrm>
        </p:spPr>
        <p:txBody>
          <a:bodyPr anchor="ctr">
            <a:normAutofit/>
          </a:bodyPr>
          <a:lstStyle>
            <a:lvl1pPr algn="ctr">
              <a:defRPr sz="48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665162"/>
          </a:xfrm>
        </p:spPr>
        <p:txBody>
          <a:bodyPr anchor="ctr">
            <a:normAutofit/>
          </a:bodyPr>
          <a:lstStyle>
            <a:lvl1pPr marL="0" indent="0" algn="ctr">
              <a:buNone/>
              <a:defRPr sz="36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rtl="1">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8" name="Straight Connector 7"/>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0" y="2590800"/>
            <a:ext cx="12192000" cy="1676400"/>
            <a:chOff x="0" y="2590800"/>
            <a:chExt cx="12192000" cy="1676400"/>
          </a:xfrm>
        </p:grpSpPr>
        <p:cxnSp>
          <p:nvCxnSpPr>
            <p:cNvPr id="10" name="Straight Connector 9"/>
            <p:cNvCxnSpPr/>
            <p:nvPr/>
          </p:nvCxnSpPr>
          <p:spPr>
            <a:xfrm flipH="1">
              <a:off x="0" y="2590800"/>
              <a:ext cx="1219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0" y="4267200"/>
              <a:ext cx="1219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30027896"/>
      </p:ext>
    </p:extLst>
  </p:cSld>
  <p:clrMapOvr>
    <a:masterClrMapping/>
  </p:clrMapOvr>
  <p:transition spd="slow">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93682" y="2743200"/>
            <a:ext cx="10604637" cy="1371600"/>
          </a:xfrm>
        </p:spPr>
        <p:txBody>
          <a:bodyPr>
            <a:normAutofit/>
          </a:bodyPr>
          <a:lstStyle>
            <a:lvl1pPr algn="ctr">
              <a:defRPr sz="3600" baseline="0">
                <a:cs typeface="B Titr" panose="00000700000000000000" pitchFamily="2" charset="-78"/>
              </a:defRPr>
            </a:lvl1pPr>
          </a:lstStyle>
          <a:p>
            <a:r>
              <a:rPr lang="fa-IR" dirty="0"/>
              <a:t>عنوان تیتر فرعی</a:t>
            </a:r>
            <a:endParaRPr lang="en-US" dirty="0"/>
          </a:p>
        </p:txBody>
      </p:sp>
      <p:sp>
        <p:nvSpPr>
          <p:cNvPr id="4" name="Footer Placeholder 3"/>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7" name="Straight Connector 6"/>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userDrawn="1"/>
        </p:nvGrpSpPr>
        <p:grpSpPr>
          <a:xfrm>
            <a:off x="2857500" y="2743200"/>
            <a:ext cx="6477000" cy="1371600"/>
            <a:chOff x="2819400" y="2743200"/>
            <a:chExt cx="6477000" cy="1371600"/>
          </a:xfrm>
        </p:grpSpPr>
        <p:cxnSp>
          <p:nvCxnSpPr>
            <p:cNvPr id="8" name="Straight Connector 7"/>
            <p:cNvCxnSpPr/>
            <p:nvPr userDrawn="1"/>
          </p:nvCxnSpPr>
          <p:spPr>
            <a:xfrm>
              <a:off x="2819400" y="4114800"/>
              <a:ext cx="6477000" cy="0"/>
            </a:xfrm>
            <a:prstGeom prst="line">
              <a:avLst/>
            </a:prstGeom>
            <a:ln w="28575">
              <a:solidFill>
                <a:srgbClr val="C00000"/>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2819400" y="2743200"/>
              <a:ext cx="6477000" cy="0"/>
            </a:xfrm>
            <a:prstGeom prst="line">
              <a:avLst/>
            </a:prstGeom>
            <a:ln w="28575">
              <a:solidFill>
                <a:srgbClr val="C00000"/>
              </a:solidFill>
            </a:ln>
            <a:effectLst>
              <a:outerShdw blurRad="50800" dist="381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96458795"/>
      </p:ext>
    </p:extLst>
  </p:cSld>
  <p:clrMapOvr>
    <a:masterClrMapping/>
  </p:clrMapOvr>
  <p:transition spd="slow">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19200" y="0"/>
            <a:ext cx="10515600" cy="694267"/>
          </a:xfrm>
        </p:spPr>
        <p:txBody>
          <a:bodyPr>
            <a:normAutofit/>
          </a:bodyPr>
          <a:lstStyle>
            <a:lvl1pPr algn="r" rtl="1">
              <a:defRPr sz="3200" b="1" baseline="0">
                <a:cs typeface="B Nazanin" panose="00000400000000000000" pitchFamily="2" charset="-78"/>
              </a:defRPr>
            </a:lvl1pPr>
          </a:lstStyle>
          <a:p>
            <a:r>
              <a:rPr lang="fa-IR" dirty="0"/>
              <a:t>عنوان صفحه</a:t>
            </a:r>
            <a:endParaRPr lang="en-US" dirty="0"/>
          </a:p>
        </p:txBody>
      </p:sp>
      <p:sp>
        <p:nvSpPr>
          <p:cNvPr id="3" name="Content Placeholder 2"/>
          <p:cNvSpPr>
            <a:spLocks noGrp="1"/>
          </p:cNvSpPr>
          <p:nvPr>
            <p:ph idx="1" hasCustomPrompt="1"/>
          </p:nvPr>
        </p:nvSpPr>
        <p:spPr>
          <a:xfrm>
            <a:off x="838200" y="1143000"/>
            <a:ext cx="10515600" cy="5033963"/>
          </a:xfrm>
        </p:spPr>
        <p:txBody>
          <a:bodyPr/>
          <a:lstStyle>
            <a:lvl1pPr algn="r" rtl="1">
              <a:defRPr b="0" baseline="0">
                <a:cs typeface="B Nazanin" panose="00000400000000000000" pitchFamily="2" charset="-78"/>
              </a:defRPr>
            </a:lvl1pPr>
            <a:lvl2pPr algn="r" rtl="1">
              <a:defRPr b="0">
                <a:cs typeface="B Nazanin" panose="00000400000000000000" pitchFamily="2" charset="-78"/>
              </a:defRPr>
            </a:lvl2pPr>
            <a:lvl3pPr algn="r" rtl="1">
              <a:defRPr b="0">
                <a:cs typeface="B Nazanin" panose="00000400000000000000" pitchFamily="2" charset="-78"/>
              </a:defRPr>
            </a:lvl3pPr>
            <a:lvl4pPr algn="r" rtl="1">
              <a:defRPr b="0">
                <a:cs typeface="B Nazanin" panose="00000400000000000000" pitchFamily="2" charset="-78"/>
              </a:defRPr>
            </a:lvl4pPr>
            <a:lvl5pPr algn="r" rtl="1">
              <a:defRPr b="0">
                <a:cs typeface="B Nazanin" panose="00000400000000000000" pitchFamily="2" charset="-78"/>
              </a:defRPr>
            </a:lvl5pPr>
          </a:lstStyle>
          <a:p>
            <a:pPr lvl="0"/>
            <a:r>
              <a:rPr lang="fa-IR" dirty="0"/>
              <a:t>متن سطح یک</a:t>
            </a:r>
            <a:endParaRPr lang="en-US" dirty="0"/>
          </a:p>
          <a:p>
            <a:pPr lvl="1"/>
            <a:r>
              <a:rPr lang="fa-IR" dirty="0"/>
              <a:t>متن سطح دو</a:t>
            </a:r>
            <a:endParaRPr lang="en-US" dirty="0"/>
          </a:p>
          <a:p>
            <a:pPr lvl="2"/>
            <a:r>
              <a:rPr lang="fa-IR" dirty="0"/>
              <a:t>متن سطح سه</a:t>
            </a:r>
            <a:endParaRPr lang="en-US" dirty="0"/>
          </a:p>
          <a:p>
            <a:pPr lvl="3"/>
            <a:r>
              <a:rPr lang="fa-IR" dirty="0"/>
              <a:t>متن سطح چهار</a:t>
            </a:r>
            <a:endParaRPr lang="en-US" dirty="0"/>
          </a:p>
          <a:p>
            <a:pPr lvl="4"/>
            <a:r>
              <a:rPr lang="fa-IR" dirty="0"/>
              <a:t>متن سطح پنج</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7" name="Straight Connector 6"/>
          <p:cNvCxnSpPr/>
          <p:nvPr userDrawn="1"/>
        </p:nvCxnSpPr>
        <p:spPr>
          <a:xfrm flipH="1">
            <a:off x="0" y="694267"/>
            <a:ext cx="12192000" cy="16317"/>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9" name="Straight Connector 8"/>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7542736"/>
      </p:ext>
    </p:extLst>
  </p:cSld>
  <p:clrMapOvr>
    <a:masterClrMapping/>
  </p:clrMapOvr>
  <p:transition spd="slow">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6" name="Straight Connector 5"/>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073407"/>
      </p:ext>
    </p:extLst>
  </p:cSld>
  <p:clrMapOvr>
    <a:masterClrMapping/>
  </p:clrMapOvr>
  <p:transition spd="slow">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bg>
      <p:bgPr>
        <a:pattFill prst="pct5">
          <a:fgClr>
            <a:schemeClr val="tx1">
              <a:lumMod val="85000"/>
              <a:lumOff val="15000"/>
            </a:schemeClr>
          </a:fgClr>
          <a:bgClr>
            <a:schemeClr val="tx1">
              <a:lumMod val="95000"/>
              <a:lumOff val="5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362199"/>
            <a:ext cx="9144000" cy="1147763"/>
          </a:xfrm>
        </p:spPr>
        <p:txBody>
          <a:bodyPr anchor="ctr"/>
          <a:lstStyle>
            <a:lvl1pPr algn="ctr">
              <a:defRPr sz="60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58328895"/>
      </p:ext>
    </p:extLst>
  </p:cSld>
  <p:clrMapOvr>
    <a:masterClrMapping/>
  </p:clrMapOvr>
  <p:transition spd="slow">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2">
    <p:bg>
      <p:bgPr>
        <a:pattFill prst="pct5">
          <a:fgClr>
            <a:schemeClr val="tx1">
              <a:lumMod val="85000"/>
              <a:lumOff val="15000"/>
            </a:schemeClr>
          </a:fgClr>
          <a:bgClr>
            <a:schemeClr val="tx1">
              <a:lumMod val="95000"/>
              <a:lumOff val="5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362199"/>
            <a:ext cx="9144000" cy="1147763"/>
          </a:xfrm>
        </p:spPr>
        <p:txBody>
          <a:bodyPr anchor="ctr"/>
          <a:lstStyle>
            <a:lvl1pPr algn="ctr">
              <a:defRPr sz="60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8" name="Straight Connector 7"/>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799599"/>
      </p:ext>
    </p:extLst>
  </p:cSld>
  <p:clrMapOvr>
    <a:masterClrMapping/>
  </p:clrMapOvr>
  <p:transition spd="slow">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3">
    <p:bg>
      <p:bgPr>
        <a:pattFill prst="pct5">
          <a:fgClr>
            <a:schemeClr val="accent5">
              <a:lumMod val="75000"/>
            </a:schemeClr>
          </a:fgClr>
          <a:bgClr>
            <a:schemeClr val="accent5">
              <a:lumMod val="50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2590799"/>
            <a:ext cx="9144000" cy="919163"/>
          </a:xfrm>
        </p:spPr>
        <p:txBody>
          <a:bodyPr anchor="ctr">
            <a:normAutofit/>
          </a:bodyPr>
          <a:lstStyle>
            <a:lvl1pPr algn="ctr">
              <a:defRPr sz="4800" baseline="0">
                <a:solidFill>
                  <a:schemeClr val="bg1"/>
                </a:solidFill>
                <a:cs typeface="B Titr" panose="00000700000000000000" pitchFamily="2" charset="-78"/>
              </a:defRPr>
            </a:lvl1pPr>
          </a:lstStyle>
          <a:p>
            <a:r>
              <a:rPr lang="fa-IR" dirty="0"/>
              <a:t>عنوان اصلی</a:t>
            </a:r>
            <a:endParaRPr lang="en-US" dirty="0"/>
          </a:p>
        </p:txBody>
      </p:sp>
      <p:sp>
        <p:nvSpPr>
          <p:cNvPr id="3" name="Subtitle 2"/>
          <p:cNvSpPr>
            <a:spLocks noGrp="1"/>
          </p:cNvSpPr>
          <p:nvPr>
            <p:ph type="subTitle" idx="1" hasCustomPrompt="1"/>
          </p:nvPr>
        </p:nvSpPr>
        <p:spPr>
          <a:xfrm>
            <a:off x="1524000" y="3602038"/>
            <a:ext cx="9144000" cy="665162"/>
          </a:xfrm>
        </p:spPr>
        <p:txBody>
          <a:bodyPr anchor="ctr">
            <a:normAutofit/>
          </a:bodyPr>
          <a:lstStyle>
            <a:lvl1pPr marL="0" indent="0" algn="ctr">
              <a:buNone/>
              <a:defRPr sz="3600">
                <a:solidFill>
                  <a:schemeClr val="bg1"/>
                </a:solidFill>
                <a:cs typeface="B Titr" panose="00000700000000000000" pitchFamily="2" charset="-7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a-IR" dirty="0"/>
              <a:t>عنوان فرعی</a:t>
            </a:r>
            <a:endParaRPr lang="en-US" dirty="0"/>
          </a:p>
        </p:txBody>
      </p:sp>
      <p:sp>
        <p:nvSpPr>
          <p:cNvPr id="5" name="Footer Placeholder 4"/>
          <p:cNvSpPr>
            <a:spLocks noGrp="1"/>
          </p:cNvSpPr>
          <p:nvPr>
            <p:ph type="ftr" sz="quarter" idx="11"/>
          </p:nvPr>
        </p:nvSpPr>
        <p:spPr/>
        <p:txBody>
          <a:bodyPr/>
          <a:lstStyle>
            <a:lvl1pPr rtl="1">
              <a:defRPr>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734800" y="6465833"/>
            <a:ext cx="329252" cy="329252"/>
          </a:xfrm>
          <a:prstGeom prst="rect">
            <a:avLst/>
          </a:prstGeom>
        </p:spPr>
      </p:pic>
      <p:cxnSp>
        <p:nvCxnSpPr>
          <p:cNvPr id="8" name="Straight Connector 7"/>
          <p:cNvCxnSpPr/>
          <p:nvPr userDrawn="1"/>
        </p:nvCxnSpPr>
        <p:spPr>
          <a:xfrm flipH="1" flipV="1">
            <a:off x="609600" y="6630459"/>
            <a:ext cx="9935496" cy="1"/>
          </a:xfrm>
          <a:prstGeom prst="line">
            <a:avLst/>
          </a:prstGeom>
          <a:ln w="63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9" name="Group 8"/>
          <p:cNvGrpSpPr/>
          <p:nvPr userDrawn="1"/>
        </p:nvGrpSpPr>
        <p:grpSpPr>
          <a:xfrm>
            <a:off x="0" y="2590800"/>
            <a:ext cx="12192000" cy="1676400"/>
            <a:chOff x="0" y="2590800"/>
            <a:chExt cx="12192000" cy="1676400"/>
          </a:xfrm>
        </p:grpSpPr>
        <p:cxnSp>
          <p:nvCxnSpPr>
            <p:cNvPr id="10" name="Straight Connector 9"/>
            <p:cNvCxnSpPr/>
            <p:nvPr/>
          </p:nvCxnSpPr>
          <p:spPr>
            <a:xfrm flipH="1">
              <a:off x="0" y="2590800"/>
              <a:ext cx="1219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0" y="4267200"/>
              <a:ext cx="1219200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12949320"/>
      </p:ext>
    </p:extLst>
  </p:cSld>
  <p:clrMapOvr>
    <a:masterClrMapping/>
  </p:clrMapOvr>
  <p:transition spd="slow">
    <p:cove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wdUp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0545096" y="6447897"/>
            <a:ext cx="1219200" cy="365125"/>
          </a:xfrm>
          <a:prstGeom prst="rect">
            <a:avLst/>
          </a:prstGeom>
        </p:spPr>
        <p:txBody>
          <a:bodyPr vert="horz" lIns="91440" tIns="45720" rIns="91440" bIns="45720" rtlCol="0" anchor="ctr"/>
          <a:lstStyle>
            <a:lvl1pPr algn="ctr" rtl="1">
              <a:defRPr sz="1200">
                <a:solidFill>
                  <a:schemeClr val="tx1">
                    <a:tint val="75000"/>
                  </a:schemeClr>
                </a:solidFill>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4"/>
          </p:nvPr>
        </p:nvSpPr>
        <p:spPr>
          <a:xfrm>
            <a:off x="76200" y="6447897"/>
            <a:ext cx="533400" cy="365125"/>
          </a:xfrm>
          <a:prstGeom prst="rect">
            <a:avLst/>
          </a:prstGeom>
        </p:spPr>
        <p:txBody>
          <a:bodyPr vert="horz" lIns="91440" tIns="45720" rIns="91440" bIns="45720" rtlCol="0" anchor="ctr"/>
          <a:lstStyle>
            <a:lvl1pPr algn="ctr" rtl="1">
              <a:defRPr sz="1200">
                <a:solidFill>
                  <a:schemeClr val="tx1">
                    <a:tint val="75000"/>
                  </a:schemeClr>
                </a:solidFill>
                <a:latin typeface="IPT Nazanin" panose="00000400000000000000" pitchFamily="2" charset="2"/>
                <a:cs typeface="B Mitra" panose="00000400000000000000" pitchFamily="2" charset="-78"/>
              </a:defRPr>
            </a:lvl1pPr>
          </a:lstStyle>
          <a:p>
            <a:fld id="{48F63A3B-78C7-47BE-AE5E-E10140E04643}" type="slidenum">
              <a:rPr lang="en-US" smtClean="0"/>
              <a:pPr/>
              <a:t>‹#›</a:t>
            </a:fld>
            <a:endParaRPr lang="en-US" dirty="0"/>
          </a:p>
        </p:txBody>
      </p:sp>
      <p:sp>
        <p:nvSpPr>
          <p:cNvPr id="7" name="Rectangle 3"/>
          <p:cNvSpPr txBox="1">
            <a:spLocks/>
          </p:cNvSpPr>
          <p:nvPr userDrawn="1"/>
        </p:nvSpPr>
        <p:spPr bwMode="white">
          <a:xfrm>
            <a:off x="10059714" y="4152884"/>
            <a:ext cx="1140248" cy="22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vert="horz" wrap="square" lIns="91440" tIns="45720" rIns="91440" bIns="45720" numCol="1" anchor="t" anchorCtr="0" compatLnSpc="1">
            <a:prstTxWarp prst="textNoShape">
              <a:avLst/>
            </a:prstTxWarp>
            <a:noAutofit/>
            <a:scene3d>
              <a:camera prst="orthographicFront"/>
              <a:lightRig rig="soft" dir="tl">
                <a:rot lat="0" lon="0" rev="0"/>
              </a:lightRig>
            </a:scene3d>
            <a:sp3d prstMaterial="matte">
              <a:bevelT w="0" h="0" prst="artDeco"/>
              <a:contourClr>
                <a:schemeClr val="accent2">
                  <a:tint val="20000"/>
                </a:schemeClr>
              </a:contourClr>
            </a:sp3d>
          </a:bodyPr>
          <a:lstStyle>
            <a:lvl1pPr algn="l" rtl="0" eaLnBrk="1" fontAlgn="base" hangingPunct="1">
              <a:spcBef>
                <a:spcPct val="0"/>
              </a:spcBef>
              <a:spcAft>
                <a:spcPct val="0"/>
              </a:spcAft>
              <a:defRPr sz="4000" b="1" cap="all">
                <a:solidFill>
                  <a:schemeClr val="bg1"/>
                </a:solidFill>
                <a:latin typeface="+mj-lt"/>
                <a:ea typeface="+mj-ea"/>
                <a:cs typeface="+mj-cs"/>
              </a:defRPr>
            </a:lvl1pPr>
            <a:lvl2pPr algn="ctr" rtl="0" eaLnBrk="1" fontAlgn="base" hangingPunct="1">
              <a:spcBef>
                <a:spcPct val="0"/>
              </a:spcBef>
              <a:spcAft>
                <a:spcPct val="0"/>
              </a:spcAft>
              <a:defRPr sz="3600" b="1">
                <a:solidFill>
                  <a:schemeClr val="bg1"/>
                </a:solidFill>
                <a:latin typeface="Arial" charset="0"/>
              </a:defRPr>
            </a:lvl2pPr>
            <a:lvl3pPr algn="ctr" rtl="0" eaLnBrk="1" fontAlgn="base" hangingPunct="1">
              <a:spcBef>
                <a:spcPct val="0"/>
              </a:spcBef>
              <a:spcAft>
                <a:spcPct val="0"/>
              </a:spcAft>
              <a:defRPr sz="3600" b="1">
                <a:solidFill>
                  <a:schemeClr val="bg1"/>
                </a:solidFill>
                <a:latin typeface="Arial" charset="0"/>
              </a:defRPr>
            </a:lvl3pPr>
            <a:lvl4pPr algn="ctr" rtl="0" eaLnBrk="1" fontAlgn="base" hangingPunct="1">
              <a:spcBef>
                <a:spcPct val="0"/>
              </a:spcBef>
              <a:spcAft>
                <a:spcPct val="0"/>
              </a:spcAft>
              <a:defRPr sz="3600" b="1">
                <a:solidFill>
                  <a:schemeClr val="bg1"/>
                </a:solidFill>
                <a:latin typeface="Arial" charset="0"/>
              </a:defRPr>
            </a:lvl4pPr>
            <a:lvl5pPr algn="ctr" rtl="0" eaLnBrk="1" fontAlgn="base" hangingPunct="1">
              <a:spcBef>
                <a:spcPct val="0"/>
              </a:spcBef>
              <a:spcAft>
                <a:spcPct val="0"/>
              </a:spcAft>
              <a:defRPr sz="3600" b="1">
                <a:solidFill>
                  <a:schemeClr val="bg1"/>
                </a:solidFill>
                <a:latin typeface="Arial" charset="0"/>
              </a:defRPr>
            </a:lvl5pPr>
            <a:lvl6pPr marL="457200" algn="ctr" rtl="0" eaLnBrk="1" fontAlgn="base" hangingPunct="1">
              <a:spcBef>
                <a:spcPct val="0"/>
              </a:spcBef>
              <a:spcAft>
                <a:spcPct val="0"/>
              </a:spcAft>
              <a:defRPr sz="3600" b="1">
                <a:solidFill>
                  <a:schemeClr val="bg1"/>
                </a:solidFill>
                <a:latin typeface="Arial" charset="0"/>
              </a:defRPr>
            </a:lvl6pPr>
            <a:lvl7pPr marL="914400" algn="ctr" rtl="0" eaLnBrk="1" fontAlgn="base" hangingPunct="1">
              <a:spcBef>
                <a:spcPct val="0"/>
              </a:spcBef>
              <a:spcAft>
                <a:spcPct val="0"/>
              </a:spcAft>
              <a:defRPr sz="3600" b="1">
                <a:solidFill>
                  <a:schemeClr val="bg1"/>
                </a:solidFill>
                <a:latin typeface="Arial" charset="0"/>
              </a:defRPr>
            </a:lvl7pPr>
            <a:lvl8pPr marL="1371600" algn="ctr" rtl="0" eaLnBrk="1" fontAlgn="base" hangingPunct="1">
              <a:spcBef>
                <a:spcPct val="0"/>
              </a:spcBef>
              <a:spcAft>
                <a:spcPct val="0"/>
              </a:spcAft>
              <a:defRPr sz="3600" b="1">
                <a:solidFill>
                  <a:schemeClr val="bg1"/>
                </a:solidFill>
                <a:latin typeface="Arial" charset="0"/>
              </a:defRPr>
            </a:lvl8pPr>
            <a:lvl9pPr marL="1828800" algn="ctr" rtl="0" eaLnBrk="1" fontAlgn="base" hangingPunct="1">
              <a:spcBef>
                <a:spcPct val="0"/>
              </a:spcBef>
              <a:spcAft>
                <a:spcPct val="0"/>
              </a:spcAft>
              <a:defRPr sz="3600" b="1">
                <a:solidFill>
                  <a:schemeClr val="bg1"/>
                </a:solidFill>
                <a:latin typeface="Arial" charset="0"/>
              </a:defRPr>
            </a:lvl9pPr>
          </a:lstStyle>
          <a:p>
            <a:pPr marL="900113" lvl="0" indent="-900113" algn="ctr"/>
            <a:endParaRPr lang="en-US" sz="1000" b="0" kern="0" dirty="0">
              <a:solidFill>
                <a:schemeClr val="bg1">
                  <a:lumMod val="50000"/>
                </a:schemeClr>
              </a:solidFill>
              <a:cs typeface="B Titr" pitchFamily="2" charset="-78"/>
            </a:endParaRPr>
          </a:p>
        </p:txBody>
      </p:sp>
    </p:spTree>
    <p:extLst>
      <p:ext uri="{BB962C8B-B14F-4D97-AF65-F5344CB8AC3E}">
        <p14:creationId xmlns:p14="http://schemas.microsoft.com/office/powerpoint/2010/main" val="2252906708"/>
      </p:ext>
    </p:extLst>
  </p:cSld>
  <p:clrMap bg1="lt1" tx1="dk1" bg2="lt2" tx2="dk2" accent1="accent1" accent2="accent2" accent3="accent3" accent4="accent4" accent5="accent5" accent6="accent6" hlink="hlink" folHlink="folHlink"/>
  <p:sldLayoutIdLst>
    <p:sldLayoutId id="2147483846" r:id="rId1"/>
    <p:sldLayoutId id="2147483855" r:id="rId2"/>
    <p:sldLayoutId id="2147483854" r:id="rId3"/>
    <p:sldLayoutId id="2147483851" r:id="rId4"/>
    <p:sldLayoutId id="2147483847" r:id="rId5"/>
    <p:sldLayoutId id="2147483852" r:id="rId6"/>
  </p:sldLayoutIdLst>
  <p:transition spd="slow">
    <p:cover/>
  </p:transition>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wdUp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0545096" y="6447897"/>
            <a:ext cx="1219200" cy="365125"/>
          </a:xfrm>
          <a:prstGeom prst="rect">
            <a:avLst/>
          </a:prstGeom>
        </p:spPr>
        <p:txBody>
          <a:bodyPr vert="horz" lIns="91440" tIns="45720" rIns="91440" bIns="45720" rtlCol="0" anchor="ctr"/>
          <a:lstStyle>
            <a:lvl1pPr algn="ctr" rtl="1">
              <a:defRPr sz="1200">
                <a:solidFill>
                  <a:schemeClr val="tx1">
                    <a:tint val="75000"/>
                  </a:schemeClr>
                </a:solidFill>
                <a:cs typeface="B Elham" panose="00000400000000000000" pitchFamily="2" charset="-78"/>
              </a:defRPr>
            </a:lvl1p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
        <p:nvSpPr>
          <p:cNvPr id="6" name="Slide Number Placeholder 5"/>
          <p:cNvSpPr>
            <a:spLocks noGrp="1"/>
          </p:cNvSpPr>
          <p:nvPr>
            <p:ph type="sldNum" sz="quarter" idx="4"/>
          </p:nvPr>
        </p:nvSpPr>
        <p:spPr>
          <a:xfrm>
            <a:off x="76200" y="6447897"/>
            <a:ext cx="533400" cy="365125"/>
          </a:xfrm>
          <a:prstGeom prst="rect">
            <a:avLst/>
          </a:prstGeom>
        </p:spPr>
        <p:txBody>
          <a:bodyPr vert="horz" lIns="91440" tIns="45720" rIns="91440" bIns="45720" rtlCol="0" anchor="ctr"/>
          <a:lstStyle>
            <a:lvl1pPr algn="ctr" rtl="1">
              <a:defRPr sz="1200">
                <a:solidFill>
                  <a:schemeClr val="tx1">
                    <a:tint val="75000"/>
                  </a:schemeClr>
                </a:solidFill>
                <a:latin typeface="IPT Nazanin" panose="00000400000000000000" pitchFamily="2" charset="2"/>
                <a:cs typeface="B Mitra" panose="00000400000000000000" pitchFamily="2" charset="-78"/>
              </a:defRPr>
            </a:lvl1pPr>
          </a:lstStyle>
          <a:p>
            <a:fld id="{48F63A3B-78C7-47BE-AE5E-E10140E04643}" type="slidenum">
              <a:rPr lang="en-US" smtClean="0"/>
              <a:pPr/>
              <a:t>‹#›</a:t>
            </a:fld>
            <a:endParaRPr lang="en-US" dirty="0"/>
          </a:p>
        </p:txBody>
      </p:sp>
      <p:sp>
        <p:nvSpPr>
          <p:cNvPr id="7" name="Rectangle 3"/>
          <p:cNvSpPr txBox="1">
            <a:spLocks/>
          </p:cNvSpPr>
          <p:nvPr userDrawn="1"/>
        </p:nvSpPr>
        <p:spPr bwMode="white">
          <a:xfrm>
            <a:off x="10059714" y="4152884"/>
            <a:ext cx="1140248" cy="228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vert="horz" wrap="square" lIns="91440" tIns="45720" rIns="91440" bIns="45720" numCol="1" anchor="t" anchorCtr="0" compatLnSpc="1">
            <a:prstTxWarp prst="textNoShape">
              <a:avLst/>
            </a:prstTxWarp>
            <a:noAutofit/>
            <a:scene3d>
              <a:camera prst="orthographicFront"/>
              <a:lightRig rig="soft" dir="tl">
                <a:rot lat="0" lon="0" rev="0"/>
              </a:lightRig>
            </a:scene3d>
            <a:sp3d prstMaterial="matte">
              <a:bevelT w="0" h="0" prst="artDeco"/>
              <a:contourClr>
                <a:schemeClr val="accent2">
                  <a:tint val="20000"/>
                </a:schemeClr>
              </a:contourClr>
            </a:sp3d>
          </a:bodyPr>
          <a:lstStyle>
            <a:lvl1pPr algn="l" rtl="0" eaLnBrk="1" fontAlgn="base" hangingPunct="1">
              <a:spcBef>
                <a:spcPct val="0"/>
              </a:spcBef>
              <a:spcAft>
                <a:spcPct val="0"/>
              </a:spcAft>
              <a:defRPr sz="4000" b="1" cap="all">
                <a:solidFill>
                  <a:schemeClr val="bg1"/>
                </a:solidFill>
                <a:latin typeface="+mj-lt"/>
                <a:ea typeface="+mj-ea"/>
                <a:cs typeface="+mj-cs"/>
              </a:defRPr>
            </a:lvl1pPr>
            <a:lvl2pPr algn="ctr" rtl="0" eaLnBrk="1" fontAlgn="base" hangingPunct="1">
              <a:spcBef>
                <a:spcPct val="0"/>
              </a:spcBef>
              <a:spcAft>
                <a:spcPct val="0"/>
              </a:spcAft>
              <a:defRPr sz="3600" b="1">
                <a:solidFill>
                  <a:schemeClr val="bg1"/>
                </a:solidFill>
                <a:latin typeface="Arial" charset="0"/>
              </a:defRPr>
            </a:lvl2pPr>
            <a:lvl3pPr algn="ctr" rtl="0" eaLnBrk="1" fontAlgn="base" hangingPunct="1">
              <a:spcBef>
                <a:spcPct val="0"/>
              </a:spcBef>
              <a:spcAft>
                <a:spcPct val="0"/>
              </a:spcAft>
              <a:defRPr sz="3600" b="1">
                <a:solidFill>
                  <a:schemeClr val="bg1"/>
                </a:solidFill>
                <a:latin typeface="Arial" charset="0"/>
              </a:defRPr>
            </a:lvl3pPr>
            <a:lvl4pPr algn="ctr" rtl="0" eaLnBrk="1" fontAlgn="base" hangingPunct="1">
              <a:spcBef>
                <a:spcPct val="0"/>
              </a:spcBef>
              <a:spcAft>
                <a:spcPct val="0"/>
              </a:spcAft>
              <a:defRPr sz="3600" b="1">
                <a:solidFill>
                  <a:schemeClr val="bg1"/>
                </a:solidFill>
                <a:latin typeface="Arial" charset="0"/>
              </a:defRPr>
            </a:lvl4pPr>
            <a:lvl5pPr algn="ctr" rtl="0" eaLnBrk="1" fontAlgn="base" hangingPunct="1">
              <a:spcBef>
                <a:spcPct val="0"/>
              </a:spcBef>
              <a:spcAft>
                <a:spcPct val="0"/>
              </a:spcAft>
              <a:defRPr sz="3600" b="1">
                <a:solidFill>
                  <a:schemeClr val="bg1"/>
                </a:solidFill>
                <a:latin typeface="Arial" charset="0"/>
              </a:defRPr>
            </a:lvl5pPr>
            <a:lvl6pPr marL="457200" algn="ctr" rtl="0" eaLnBrk="1" fontAlgn="base" hangingPunct="1">
              <a:spcBef>
                <a:spcPct val="0"/>
              </a:spcBef>
              <a:spcAft>
                <a:spcPct val="0"/>
              </a:spcAft>
              <a:defRPr sz="3600" b="1">
                <a:solidFill>
                  <a:schemeClr val="bg1"/>
                </a:solidFill>
                <a:latin typeface="Arial" charset="0"/>
              </a:defRPr>
            </a:lvl6pPr>
            <a:lvl7pPr marL="914400" algn="ctr" rtl="0" eaLnBrk="1" fontAlgn="base" hangingPunct="1">
              <a:spcBef>
                <a:spcPct val="0"/>
              </a:spcBef>
              <a:spcAft>
                <a:spcPct val="0"/>
              </a:spcAft>
              <a:defRPr sz="3600" b="1">
                <a:solidFill>
                  <a:schemeClr val="bg1"/>
                </a:solidFill>
                <a:latin typeface="Arial" charset="0"/>
              </a:defRPr>
            </a:lvl7pPr>
            <a:lvl8pPr marL="1371600" algn="ctr" rtl="0" eaLnBrk="1" fontAlgn="base" hangingPunct="1">
              <a:spcBef>
                <a:spcPct val="0"/>
              </a:spcBef>
              <a:spcAft>
                <a:spcPct val="0"/>
              </a:spcAft>
              <a:defRPr sz="3600" b="1">
                <a:solidFill>
                  <a:schemeClr val="bg1"/>
                </a:solidFill>
                <a:latin typeface="Arial" charset="0"/>
              </a:defRPr>
            </a:lvl8pPr>
            <a:lvl9pPr marL="1828800" algn="ctr" rtl="0" eaLnBrk="1" fontAlgn="base" hangingPunct="1">
              <a:spcBef>
                <a:spcPct val="0"/>
              </a:spcBef>
              <a:spcAft>
                <a:spcPct val="0"/>
              </a:spcAft>
              <a:defRPr sz="3600" b="1">
                <a:solidFill>
                  <a:schemeClr val="bg1"/>
                </a:solidFill>
                <a:latin typeface="Arial" charset="0"/>
              </a:defRPr>
            </a:lvl9pPr>
          </a:lstStyle>
          <a:p>
            <a:pPr marL="900113" lvl="0" indent="-900113" algn="ctr"/>
            <a:endParaRPr lang="en-US" sz="1000" b="0" kern="0" dirty="0">
              <a:solidFill>
                <a:schemeClr val="bg1">
                  <a:lumMod val="50000"/>
                </a:schemeClr>
              </a:solidFill>
              <a:cs typeface="B Titr" pitchFamily="2" charset="-78"/>
            </a:endParaRPr>
          </a:p>
        </p:txBody>
      </p:sp>
    </p:spTree>
    <p:extLst>
      <p:ext uri="{BB962C8B-B14F-4D97-AF65-F5344CB8AC3E}">
        <p14:creationId xmlns:p14="http://schemas.microsoft.com/office/powerpoint/2010/main" val="3987763560"/>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Lst>
  <p:transition spd="slow">
    <p:cover/>
  </p:transition>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sejam.ir/" TargetMode="External"/><Relationship Id="rId2" Type="http://schemas.openxmlformats.org/officeDocument/2006/relationships/hyperlink" Target="https://www.ime.co.ir/TradingCode.html" TargetMode="External"/><Relationship Id="rId1" Type="http://schemas.openxmlformats.org/officeDocument/2006/relationships/slideLayout" Target="../slideLayouts/slideLayout5.xml"/><Relationship Id="rId4" Type="http://schemas.openxmlformats.org/officeDocument/2006/relationships/hyperlink" Target="http://www.ime.co.ir/Licenses.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5.xml"/><Relationship Id="rId1" Type="http://schemas.openxmlformats.org/officeDocument/2006/relationships/themeOverride" Target="../theme/themeOverride2.xml"/></Relationships>
</file>

<file path=ppt/slides/_rels/slide13.xml.rels><?xml version="1.0" encoding="UTF-8" standalone="yes"?>
<Relationships xmlns="http://schemas.openxmlformats.org/package/2006/relationships"><Relationship Id="rId2" Type="http://schemas.openxmlformats.org/officeDocument/2006/relationships/hyperlink" Target="https://www.ime.co.ir/CustomerAcceptance.html"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3" Type="http://schemas.openxmlformats.org/officeDocument/2006/relationships/hyperlink" Target="https://cfi.codal.ir/fa/?instituteType=2" TargetMode="External"/><Relationship Id="rId2" Type="http://schemas.openxmlformats.org/officeDocument/2006/relationships/hyperlink" Target="https://www.ime.co.ir/Compliance_Documents_physical_market.html" TargetMode="External"/><Relationship Id="rId1" Type="http://schemas.openxmlformats.org/officeDocument/2006/relationships/slideLayout" Target="../slideLayouts/slideLayout5.xml"/><Relationship Id="rId5" Type="http://schemas.openxmlformats.org/officeDocument/2006/relationships/hyperlink" Target="https://www.ime.co.ir/Compliance_Documents_subsidiary_market.html" TargetMode="Externa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hyperlink" Target="https://www.ime.co.ir/prospectuslist.html"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https://www.ime.co.ir/admission_fees_and_included.html"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jpeg"/><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slideLayout" Target="../slideLayouts/slideLayout11.xml"/><Relationship Id="rId1" Type="http://schemas.openxmlformats.org/officeDocument/2006/relationships/themeOverride" Target="../theme/themeOverride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50.xml.rels><?xml version="1.0" encoding="UTF-8" standalone="yes"?>
<Relationships xmlns="http://schemas.openxmlformats.org/package/2006/relationships"><Relationship Id="rId2" Type="http://schemas.openxmlformats.org/officeDocument/2006/relationships/hyperlink" Target="https://www.seba.ir/%da%a9%d9%85%db%8c%d8%aa%d9%87-%d8%b3%d8%a7%d8%b2%d8%b4/%d9%87%d8%b2%db%8c%d9%86%d9%87%e2%80%8c%d9%87%d8%a7%db%8c-%d8%b1%d8%b3%db%8c%d8%af%da%af%db%8c-%d8%af%d8%b1-%da%a9%d9%85%db%8c%d8%aa%d9%87-%d8%b3%d8%a7%d8%b2%d8%b4/" TargetMode="Externa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hyperlink" Target="https://www.ime.co.ir/Fees_Physical_market.html" TargetMode="Externa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5">
          <a:fgClr>
            <a:schemeClr val="tx1">
              <a:lumMod val="85000"/>
              <a:lumOff val="15000"/>
            </a:schemeClr>
          </a:fgClr>
          <a:bgClr>
            <a:schemeClr val="accent5">
              <a:lumMod val="50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3652" y="838200"/>
            <a:ext cx="11121474" cy="3852543"/>
          </a:xfrm>
        </p:spPr>
        <p:txBody>
          <a:bodyPr anchor="ctr">
            <a:normAutofit/>
          </a:bodyPr>
          <a:lstStyle/>
          <a:p>
            <a:pPr>
              <a:lnSpc>
                <a:spcPct val="150000"/>
              </a:lnSpc>
              <a:spcAft>
                <a:spcPts val="600"/>
              </a:spcAft>
            </a:pPr>
            <a:r>
              <a:rPr lang="fa-IR" sz="2400" b="1" dirty="0">
                <a:solidFill>
                  <a:schemeClr val="accent2"/>
                </a:solidFill>
                <a:latin typeface="+mn-lt"/>
                <a:cs typeface="B Titr" pitchFamily="2" charset="-78"/>
              </a:rPr>
              <a:t>بورس کالای ایران</a:t>
            </a:r>
            <a:r>
              <a:rPr lang="en-US" sz="5400" dirty="0">
                <a:solidFill>
                  <a:schemeClr val="bg1"/>
                </a:solidFill>
              </a:rPr>
              <a:t/>
            </a:r>
            <a:br>
              <a:rPr lang="en-US" sz="5400" dirty="0">
                <a:solidFill>
                  <a:schemeClr val="bg1"/>
                </a:solidFill>
              </a:rPr>
            </a:br>
            <a:r>
              <a:rPr lang="fa-IR" sz="4400" dirty="0"/>
              <a:t>آشنایی با نحوه انجام معاملات به روش مناقصه‌ </a:t>
            </a:r>
            <a:br>
              <a:rPr lang="fa-IR" sz="4400" dirty="0"/>
            </a:br>
            <a:r>
              <a:rPr lang="fa-IR" sz="4400" dirty="0"/>
              <a:t>در بازار فیزیکی بورس کالای ایران</a:t>
            </a:r>
            <a:endParaRPr lang="en-US" sz="5400" b="1" dirty="0">
              <a:solidFill>
                <a:schemeClr val="bg1"/>
              </a:solidFill>
              <a:latin typeface="+mn-lt"/>
            </a:endParaRPr>
          </a:p>
        </p:txBody>
      </p:sp>
      <p:grpSp>
        <p:nvGrpSpPr>
          <p:cNvPr id="30" name="Group 29"/>
          <p:cNvGrpSpPr/>
          <p:nvPr/>
        </p:nvGrpSpPr>
        <p:grpSpPr>
          <a:xfrm>
            <a:off x="457200" y="1828800"/>
            <a:ext cx="11101336" cy="2362200"/>
            <a:chOff x="2563677" y="2250239"/>
            <a:chExt cx="7149830" cy="2230328"/>
          </a:xfrm>
        </p:grpSpPr>
        <p:cxnSp>
          <p:nvCxnSpPr>
            <p:cNvPr id="22" name="Straight Connector 21"/>
            <p:cNvCxnSpPr/>
            <p:nvPr/>
          </p:nvCxnSpPr>
          <p:spPr>
            <a:xfrm flipH="1">
              <a:off x="7225964" y="2250239"/>
              <a:ext cx="24384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H="1">
              <a:off x="2563677" y="2250239"/>
              <a:ext cx="24384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a:off x="6293507" y="4480567"/>
              <a:ext cx="3420000"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2563677" y="4480567"/>
              <a:ext cx="3827984" cy="0"/>
            </a:xfrm>
            <a:prstGeom prst="line">
              <a:avLst/>
            </a:prstGeom>
            <a:ln w="19050">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 name="Group 3"/>
          <p:cNvGrpSpPr/>
          <p:nvPr/>
        </p:nvGrpSpPr>
        <p:grpSpPr>
          <a:xfrm>
            <a:off x="11086026" y="5629534"/>
            <a:ext cx="838200" cy="863694"/>
            <a:chOff x="304800" y="5536321"/>
            <a:chExt cx="838200" cy="863694"/>
          </a:xfrm>
        </p:grpSpPr>
        <p:sp>
          <p:nvSpPr>
            <p:cNvPr id="27" name="Rounded Rectangle 26"/>
            <p:cNvSpPr/>
            <p:nvPr/>
          </p:nvSpPr>
          <p:spPr>
            <a:xfrm>
              <a:off x="304800" y="5536321"/>
              <a:ext cx="838200" cy="863694"/>
            </a:xfrm>
            <a:prstGeom prst="roundRect">
              <a:avLst/>
            </a:prstGeom>
            <a:ln>
              <a:no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4" name="Picture 2" descr="C:\Documents and Settings\fallah.j\Desktop\Desktop\Picture190.jpg"/>
            <p:cNvPicPr>
              <a:picLocks noChangeAspect="1" noChangeArrowheads="1"/>
            </p:cNvPicPr>
            <p:nvPr/>
          </p:nvPicPr>
          <p:blipFill>
            <a:blip r:embed="rId2" cstate="print"/>
            <a:srcRect/>
            <a:stretch>
              <a:fillRect/>
            </a:stretch>
          </p:blipFill>
          <p:spPr bwMode="auto">
            <a:xfrm>
              <a:off x="359361" y="5586868"/>
              <a:ext cx="729078" cy="745198"/>
            </a:xfrm>
            <a:prstGeom prst="rect">
              <a:avLst/>
            </a:prstGeom>
            <a:noFill/>
          </p:spPr>
        </p:pic>
      </p:grpSp>
    </p:spTree>
    <p:extLst>
      <p:ext uri="{BB962C8B-B14F-4D97-AF65-F5344CB8AC3E}">
        <p14:creationId xmlns:p14="http://schemas.microsoft.com/office/powerpoint/2010/main" val="1861409799"/>
      </p:ext>
    </p:extLst>
  </p:cSld>
  <p:clrMapOvr>
    <a:masterClrMapping/>
  </p:clrMapOvr>
  <p:transition spd="slow">
    <p:cov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base">
              <a:spcAft>
                <a:spcPct val="0"/>
              </a:spcAft>
            </a:pPr>
            <a:r>
              <a:rPr lang="fa-IR" sz="2800" spc="50" dirty="0">
                <a:ln w="11430"/>
              </a:rPr>
              <a:t>فرایند کلی اقدامات متقاضی خرید برای برگزاری مناقصه</a:t>
            </a:r>
            <a:endParaRPr lang="en-US" sz="2800" spc="50" dirty="0">
              <a:ln w="11430"/>
            </a:endParaRP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Rounded Rectangle 18"/>
          <p:cNvSpPr>
            <a:spLocks noChangeArrowheads="1"/>
          </p:cNvSpPr>
          <p:nvPr/>
        </p:nvSpPr>
        <p:spPr bwMode="auto">
          <a:xfrm>
            <a:off x="9227846" y="1398585"/>
            <a:ext cx="990600" cy="440327"/>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اول</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Chevron 9"/>
          <p:cNvSpPr/>
          <p:nvPr/>
        </p:nvSpPr>
        <p:spPr>
          <a:xfrm rot="5400000">
            <a:off x="9609964" y="1660056"/>
            <a:ext cx="256960"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1" name="Rectangle 21"/>
          <p:cNvSpPr>
            <a:spLocks noChangeArrowheads="1"/>
          </p:cNvSpPr>
          <p:nvPr/>
        </p:nvSpPr>
        <p:spPr bwMode="auto">
          <a:xfrm>
            <a:off x="2892279" y="1406518"/>
            <a:ext cx="6277798" cy="53869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lgn="justLow" rtl="1" eaLnBrk="0" hangingPunct="0">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اقدام </a:t>
            </a:r>
            <a:r>
              <a:rPr lang="fa-IR" altLang="fa-IR" sz="1400" b="1" dirty="0">
                <a:solidFill>
                  <a:prstClr val="black"/>
                </a:solidFill>
                <a:ea typeface="Calibri" panose="020F0502020204030204" pitchFamily="34" charset="0"/>
                <a:cs typeface="B Nazanin" panose="00000400000000000000" pitchFamily="2" charset="-78"/>
              </a:rPr>
              <a:t>متقاضی خرید کالا به اخذ کد معاملاتی از کارگزارهای دارای مجوز </a:t>
            </a:r>
          </a:p>
        </p:txBody>
      </p:sp>
      <p:sp>
        <p:nvSpPr>
          <p:cNvPr id="12" name="Rounded Rectangle 73"/>
          <p:cNvSpPr>
            <a:spLocks noChangeArrowheads="1"/>
          </p:cNvSpPr>
          <p:nvPr/>
        </p:nvSpPr>
        <p:spPr bwMode="auto">
          <a:xfrm>
            <a:off x="9269352" y="2097688"/>
            <a:ext cx="907588" cy="440327"/>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دوم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Chevron 13"/>
          <p:cNvSpPr/>
          <p:nvPr/>
        </p:nvSpPr>
        <p:spPr>
          <a:xfrm rot="5400000">
            <a:off x="9636172" y="2349196"/>
            <a:ext cx="256960"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6" name="Rounded Rectangle 77"/>
          <p:cNvSpPr>
            <a:spLocks noChangeArrowheads="1"/>
          </p:cNvSpPr>
          <p:nvPr/>
        </p:nvSpPr>
        <p:spPr bwMode="auto">
          <a:xfrm>
            <a:off x="9297119" y="2789576"/>
            <a:ext cx="907588" cy="438258"/>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سوم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Chevron 17"/>
          <p:cNvSpPr/>
          <p:nvPr/>
        </p:nvSpPr>
        <p:spPr>
          <a:xfrm rot="5400000">
            <a:off x="9622433" y="3044096"/>
            <a:ext cx="256960"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9" name="Rectangle 78"/>
          <p:cNvSpPr>
            <a:spLocks noChangeArrowheads="1"/>
          </p:cNvSpPr>
          <p:nvPr/>
        </p:nvSpPr>
        <p:spPr bwMode="auto">
          <a:xfrm>
            <a:off x="2892279" y="2048505"/>
            <a:ext cx="6277798" cy="53869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justLow" rtl="1" eaLnBrk="0" hangingPunct="0">
              <a:defRPr/>
            </a:pPr>
            <a:r>
              <a:rPr lang="fa-IR" sz="1400" b="1" dirty="0">
                <a:solidFill>
                  <a:prstClr val="black"/>
                </a:solidFill>
                <a:ea typeface="Calibri" panose="020F0502020204030204" pitchFamily="34" charset="0"/>
                <a:cs typeface="B Nazanin" panose="00000400000000000000" pitchFamily="2" charset="-78"/>
              </a:rPr>
              <a:t>تکمیل فرم اطلاعیه مناقصه یا فرم خرید کالا و ارائه آن به کارگزاری </a:t>
            </a:r>
          </a:p>
        </p:txBody>
      </p:sp>
      <p:sp>
        <p:nvSpPr>
          <p:cNvPr id="20" name="Rounded Rectangle 84"/>
          <p:cNvSpPr>
            <a:spLocks noChangeArrowheads="1"/>
          </p:cNvSpPr>
          <p:nvPr/>
        </p:nvSpPr>
        <p:spPr bwMode="auto">
          <a:xfrm>
            <a:off x="9310858" y="3501314"/>
            <a:ext cx="907588" cy="440327"/>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چهارم</a:t>
            </a:r>
            <a:endParaRPr kumimoji="0" lang="en-US" altLang="fa-IR"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Chevron 21"/>
          <p:cNvSpPr/>
          <p:nvPr/>
        </p:nvSpPr>
        <p:spPr>
          <a:xfrm rot="5400000">
            <a:off x="9636172" y="3770953"/>
            <a:ext cx="256960"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23" name="Rectangle 93"/>
          <p:cNvSpPr>
            <a:spLocks noChangeArrowheads="1"/>
          </p:cNvSpPr>
          <p:nvPr/>
        </p:nvSpPr>
        <p:spPr bwMode="auto">
          <a:xfrm>
            <a:off x="2883877" y="3459158"/>
            <a:ext cx="6277798" cy="53869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lgn="r" rtl="1" eaLnBrk="0" hangingPunct="0">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تودیع تضامین مورد نیاز نزد اتاق پایاپای </a:t>
            </a:r>
            <a:r>
              <a:rPr lang="fa-IR" altLang="fa-IR" sz="1400" b="1" dirty="0">
                <a:solidFill>
                  <a:prstClr val="black"/>
                </a:solidFill>
                <a:ea typeface="Calibri" panose="020F0502020204030204" pitchFamily="34" charset="0"/>
                <a:cs typeface="B Nazanin" panose="00000400000000000000" pitchFamily="2" charset="-78"/>
              </a:rPr>
              <a:t>توسط متقاضی خرید کالا </a:t>
            </a:r>
            <a:endParaRPr kumimoji="0" lang="fa-IR" altLang="fa-IR"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ounded Rectangle 107"/>
          <p:cNvSpPr>
            <a:spLocks noChangeArrowheads="1"/>
          </p:cNvSpPr>
          <p:nvPr/>
        </p:nvSpPr>
        <p:spPr bwMode="auto">
          <a:xfrm>
            <a:off x="9297118" y="4227551"/>
            <a:ext cx="907588" cy="438258"/>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پنجم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6" name="Chevron 25"/>
          <p:cNvSpPr/>
          <p:nvPr/>
        </p:nvSpPr>
        <p:spPr>
          <a:xfrm rot="5400000">
            <a:off x="9636172" y="4486436"/>
            <a:ext cx="256960"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27" name="Rectangle 108"/>
          <p:cNvSpPr>
            <a:spLocks noChangeArrowheads="1"/>
          </p:cNvSpPr>
          <p:nvPr/>
        </p:nvSpPr>
        <p:spPr bwMode="auto">
          <a:xfrm>
            <a:off x="2883877" y="2789179"/>
            <a:ext cx="6277798" cy="53869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r" eaLnBrk="0" hangingPunct="0">
              <a:defRPr/>
            </a:pPr>
            <a:r>
              <a:rPr lang="fa-IR" altLang="fa-IR" sz="1400" b="1" dirty="0">
                <a:solidFill>
                  <a:prstClr val="black"/>
                </a:solidFill>
                <a:ea typeface="Calibri" panose="020F0502020204030204" pitchFamily="34" charset="0"/>
                <a:cs typeface="B Nazanin" panose="00000400000000000000" pitchFamily="2" charset="-78"/>
              </a:rPr>
              <a:t>ارسال فرم اطلاعیه مناقصه به همراه سایر مدارک به بورس توسط کارگزار خریدار</a:t>
            </a:r>
          </a:p>
        </p:txBody>
      </p:sp>
      <p:sp>
        <p:nvSpPr>
          <p:cNvPr id="28" name="Rounded Rectangle 113"/>
          <p:cNvSpPr>
            <a:spLocks noChangeArrowheads="1"/>
          </p:cNvSpPr>
          <p:nvPr/>
        </p:nvSpPr>
        <p:spPr bwMode="auto">
          <a:xfrm>
            <a:off x="9297118" y="4940126"/>
            <a:ext cx="907588" cy="440327"/>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ششم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 name="Chevron 29"/>
          <p:cNvSpPr/>
          <p:nvPr/>
        </p:nvSpPr>
        <p:spPr>
          <a:xfrm rot="5400000">
            <a:off x="9636172" y="5220505"/>
            <a:ext cx="256960"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31" name="Rectangle 114"/>
          <p:cNvSpPr>
            <a:spLocks noChangeArrowheads="1"/>
          </p:cNvSpPr>
          <p:nvPr/>
        </p:nvSpPr>
        <p:spPr bwMode="auto">
          <a:xfrm>
            <a:off x="2892279" y="4131281"/>
            <a:ext cx="6277798" cy="53869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r" rtl="1" eaLnBrk="0" hangingPunct="0">
              <a:defRPr/>
            </a:pPr>
            <a:r>
              <a:rPr lang="fa-IR" altLang="fa-IR" sz="1400" b="1" dirty="0">
                <a:solidFill>
                  <a:prstClr val="black"/>
                </a:solidFill>
                <a:ea typeface="Calibri" panose="020F0502020204030204" pitchFamily="34" charset="0"/>
                <a:cs typeface="B Nazanin" panose="00000400000000000000" pitchFamily="2" charset="-78"/>
              </a:rPr>
              <a:t>انتشار اطلاعیه مناقصه توسط بورس پس از تأیید تضامین توسط اتاق پایاپای</a:t>
            </a:r>
            <a:endParaRPr lang="en-US" altLang="fa-IR" sz="4000" dirty="0">
              <a:solidFill>
                <a:prstClr val="black"/>
              </a:solidFill>
            </a:endParaRPr>
          </a:p>
        </p:txBody>
      </p:sp>
      <p:sp>
        <p:nvSpPr>
          <p:cNvPr id="37" name="Rectangle 126"/>
          <p:cNvSpPr>
            <a:spLocks noChangeArrowheads="1"/>
          </p:cNvSpPr>
          <p:nvPr/>
        </p:nvSpPr>
        <p:spPr bwMode="auto">
          <a:xfrm>
            <a:off x="2892279" y="5520700"/>
            <a:ext cx="6277798" cy="53869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r" rtl="1" eaLnBrk="0" hangingPunct="0">
              <a:defRPr/>
            </a:pPr>
            <a:r>
              <a:rPr lang="fa-IR" altLang="fa-IR" sz="1400" b="1" dirty="0">
                <a:solidFill>
                  <a:prstClr val="black"/>
                </a:solidFill>
                <a:ea typeface="Calibri" panose="020F0502020204030204" pitchFamily="34" charset="0"/>
                <a:cs typeface="B Nazanin" panose="00000400000000000000" pitchFamily="2" charset="-78"/>
              </a:rPr>
              <a:t>انجام معامله به روش مناقصه و تحویل  گرفتن کالا توسط خریدار پس از انجام امور تسویه قرارداد</a:t>
            </a:r>
            <a:endPar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endParaRPr>
          </a:p>
        </p:txBody>
      </p:sp>
      <p:sp>
        <p:nvSpPr>
          <p:cNvPr id="39" name="Rectangle 139"/>
          <p:cNvSpPr>
            <a:spLocks noChangeArrowheads="1"/>
          </p:cNvSpPr>
          <p:nvPr/>
        </p:nvSpPr>
        <p:spPr bwMode="auto">
          <a:xfrm>
            <a:off x="2895600" y="1021842"/>
            <a:ext cx="7326167" cy="307975"/>
          </a:xfrm>
          <a:prstGeom prst="rect">
            <a:avLst/>
          </a:prstGeom>
          <a:blipFill dpi="0" rotWithShape="1">
            <a:blip r:embed="rId2"/>
            <a:srcRect/>
            <a:tile tx="0" ty="0" sx="100000" sy="100000" flip="none" algn="tl"/>
          </a:blipFill>
          <a:ln w="19050">
            <a:solidFill>
              <a:srgbClr val="000000"/>
            </a:solidFill>
            <a:prstDash val="sysDash"/>
            <a:miter lim="800000"/>
            <a:headEnd/>
            <a:tailEnd/>
          </a:ln>
        </p:spPr>
        <p:txBody>
          <a:bodyPr vert="horz" wrap="square" lIns="91440" tIns="45720" rIns="91440" bIns="45720" numCol="1" anchor="ctr" anchorCtr="0" compatLnSpc="1">
            <a:prstTxWarp prst="textNoShape">
              <a:avLst/>
            </a:prstTxWarp>
          </a:bodyPr>
          <a:lstStyle/>
          <a:p>
            <a:pPr lvl="0" algn="ctr" rtl="1" eaLnBrk="0" hangingPunct="0">
              <a:defRPr/>
            </a:pPr>
            <a:r>
              <a:rPr kumimoji="0" lang="fa-IR" altLang="fa-IR"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مراحلی </a:t>
            </a:r>
            <a:r>
              <a:rPr lang="fa-IR" altLang="fa-IR" sz="1600" b="1" dirty="0">
                <a:solidFill>
                  <a:prstClr val="black"/>
                </a:solidFill>
                <a:ea typeface="Calibri" panose="020F0502020204030204" pitchFamily="34" charset="0"/>
                <a:cs typeface="B Titr" panose="00000700000000000000" pitchFamily="2" charset="-78"/>
              </a:rPr>
              <a:t>که متقاضی خرید کالا (مناقصه‌گذار) جهت </a:t>
            </a:r>
            <a:r>
              <a:rPr kumimoji="0" lang="fa-IR" altLang="fa-IR"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برگزاری مناقصه باید طی نماید</a:t>
            </a:r>
            <a:r>
              <a:rPr kumimoji="0" lang="fa-IR" altLang="fa-IR" sz="1600" b="1"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a:t>
            </a:r>
            <a:endParaRPr kumimoji="0" lang="fa-IR" altLang="fa-IR"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0" name="Rounded Rectangle 43"/>
          <p:cNvSpPr>
            <a:spLocks noChangeArrowheads="1"/>
          </p:cNvSpPr>
          <p:nvPr/>
        </p:nvSpPr>
        <p:spPr bwMode="auto">
          <a:xfrm>
            <a:off x="9310858" y="5679994"/>
            <a:ext cx="907588" cy="440327"/>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هفتم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Rectangle 70"/>
          <p:cNvSpPr>
            <a:spLocks noChangeArrowheads="1"/>
          </p:cNvSpPr>
          <p:nvPr/>
        </p:nvSpPr>
        <p:spPr bwMode="auto">
          <a:xfrm>
            <a:off x="2892279" y="4805560"/>
            <a:ext cx="6277798" cy="53869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lgn="r" rtl="1" eaLnBrk="0" hangingPunct="0">
              <a:defRPr/>
            </a:pPr>
            <a:r>
              <a:rPr lang="fa-IR" altLang="fa-IR" sz="1400" b="1" dirty="0">
                <a:solidFill>
                  <a:prstClr val="black"/>
                </a:solidFill>
                <a:ea typeface="Calibri" panose="020F0502020204030204" pitchFamily="34" charset="0"/>
                <a:cs typeface="B Nazanin" panose="00000400000000000000" pitchFamily="2" charset="-78"/>
              </a:rPr>
              <a:t>ثبت سفارش خرید کالا از طریق کارگزار در تابلوی معاملات مناقصه</a:t>
            </a:r>
            <a:endParaRPr kumimoji="0" lang="fa-IR" altLang="fa-IR"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10405134"/>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فرآیند پذیرش </a:t>
            </a:r>
            <a:r>
              <a:rPr lang="fa-IR" dirty="0">
                <a:solidFill>
                  <a:srgbClr val="FF0000"/>
                </a:solidFill>
              </a:rPr>
              <a:t>مشتری</a:t>
            </a:r>
            <a:r>
              <a:rPr lang="fa-IR" dirty="0"/>
              <a:t> برای معامله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1" name="Rectangle 21"/>
          <p:cNvSpPr>
            <a:spLocks noChangeArrowheads="1"/>
          </p:cNvSpPr>
          <p:nvPr/>
        </p:nvSpPr>
        <p:spPr bwMode="auto">
          <a:xfrm>
            <a:off x="5105985" y="1346242"/>
            <a:ext cx="5944336"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1- تماس مشتری با کارگزار دارای مجوز فعالیت در بازار مورد نظر و اخذ فرم ها و لیست مدارک؛</a:t>
            </a:r>
            <a:endParaRPr kumimoji="0" lang="fa-IR" altLang="fa-IR"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Rectangle 74"/>
          <p:cNvSpPr>
            <a:spLocks noChangeArrowheads="1"/>
          </p:cNvSpPr>
          <p:nvPr/>
        </p:nvSpPr>
        <p:spPr bwMode="auto">
          <a:xfrm>
            <a:off x="5105985" y="1871601"/>
            <a:ext cx="5944336"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2- تکمیل فرم‌های مربوطه (بصورت فایل و امضا نشده) و ارائه تصویر مدارک مورد نیاز توسط مشتری؛</a:t>
            </a:r>
            <a:endParaRPr kumimoji="0" lang="fa-IR" altLang="fa-IR" sz="4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9" name="Rectangle 78"/>
          <p:cNvSpPr>
            <a:spLocks noChangeArrowheads="1"/>
          </p:cNvSpPr>
          <p:nvPr/>
        </p:nvSpPr>
        <p:spPr bwMode="auto">
          <a:xfrm>
            <a:off x="5105400" y="2431364"/>
            <a:ext cx="5941484"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3- بررسی مدارک و مطابقت دادن فرم</a:t>
            </a: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a:t>
            </a:r>
            <a:r>
              <a:rPr kumimoji="0" lang="ar-SA"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ها </a:t>
            </a: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توسط کارگزار؛</a:t>
            </a:r>
            <a:endPar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endParaRPr>
          </a:p>
        </p:txBody>
      </p:sp>
      <p:sp>
        <p:nvSpPr>
          <p:cNvPr id="9" name="Rectangle 8"/>
          <p:cNvSpPr/>
          <p:nvPr/>
        </p:nvSpPr>
        <p:spPr>
          <a:xfrm>
            <a:off x="5105400" y="858020"/>
            <a:ext cx="5933170" cy="338554"/>
          </a:xfrm>
          <a:prstGeom prst="rect">
            <a:avLst/>
          </a:prstGeom>
          <a:solidFill>
            <a:schemeClr val="bg1"/>
          </a:solidFill>
          <a:ln>
            <a:solidFill>
              <a:schemeClr val="tx1"/>
            </a:solidFill>
          </a:ln>
        </p:spPr>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srgbClr val="FF0000"/>
                </a:solidFill>
                <a:effectLst/>
                <a:uLnTx/>
                <a:uFillTx/>
                <a:latin typeface="Arial" panose="020B0604020202020204" pitchFamily="34" charset="0"/>
                <a:ea typeface="+mn-ea"/>
                <a:cs typeface="B Titr" panose="00000700000000000000" pitchFamily="2" charset="-78"/>
              </a:rPr>
              <a:t>فرآیند اجرایی صدور کد برای مشتریان ایرانی</a:t>
            </a:r>
          </a:p>
        </p:txBody>
      </p:sp>
      <p:sp>
        <p:nvSpPr>
          <p:cNvPr id="35" name="Rectangle 78"/>
          <p:cNvSpPr>
            <a:spLocks noChangeArrowheads="1"/>
          </p:cNvSpPr>
          <p:nvPr/>
        </p:nvSpPr>
        <p:spPr bwMode="auto">
          <a:xfrm>
            <a:off x="5097086" y="2991127"/>
            <a:ext cx="5941484"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4- ارسال درخواست کد در سامانه مشتریان و بارگذاری فایل مدارک مشتری توسط کارگزار</a:t>
            </a: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a:t>
            </a:r>
            <a:endPar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endParaRPr>
          </a:p>
        </p:txBody>
      </p:sp>
      <p:sp>
        <p:nvSpPr>
          <p:cNvPr id="38" name="Rectangle 78"/>
          <p:cNvSpPr>
            <a:spLocks noChangeArrowheads="1"/>
          </p:cNvSpPr>
          <p:nvPr/>
        </p:nvSpPr>
        <p:spPr bwMode="auto">
          <a:xfrm>
            <a:off x="5097085" y="3550890"/>
            <a:ext cx="5941484"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5- بررسی مدارک و محتوای سامانه توسط بورس</a:t>
            </a: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a:t>
            </a:r>
            <a:endPar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endParaRPr>
          </a:p>
        </p:txBody>
      </p:sp>
      <p:sp>
        <p:nvSpPr>
          <p:cNvPr id="41" name="Rectangle 78"/>
          <p:cNvSpPr>
            <a:spLocks noChangeArrowheads="1"/>
          </p:cNvSpPr>
          <p:nvPr/>
        </p:nvSpPr>
        <p:spPr bwMode="auto">
          <a:xfrm>
            <a:off x="5097084" y="4103688"/>
            <a:ext cx="5941484"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6- تائید اولیه درخواست و تولید فرم درخواست کد تائید شده توسط بورس؛</a:t>
            </a:r>
            <a:endPar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endParaRPr>
          </a:p>
        </p:txBody>
      </p:sp>
      <p:sp>
        <p:nvSpPr>
          <p:cNvPr id="43" name="Rectangle 78"/>
          <p:cNvSpPr>
            <a:spLocks noChangeArrowheads="1"/>
          </p:cNvSpPr>
          <p:nvPr/>
        </p:nvSpPr>
        <p:spPr bwMode="auto">
          <a:xfrm>
            <a:off x="5097083" y="4683361"/>
            <a:ext cx="5941484"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7- اخذ فرم درخواست کد تائید شده و ارسال آن به مشتری جهت مهر و امضاء تمامی صفحات</a:t>
            </a: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a:t>
            </a:r>
            <a:endPar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endParaRPr>
          </a:p>
        </p:txBody>
      </p:sp>
      <p:sp>
        <p:nvSpPr>
          <p:cNvPr id="44" name="Rectangle 78"/>
          <p:cNvSpPr>
            <a:spLocks noChangeArrowheads="1"/>
          </p:cNvSpPr>
          <p:nvPr/>
        </p:nvSpPr>
        <p:spPr bwMode="auto">
          <a:xfrm>
            <a:off x="5097083" y="5236159"/>
            <a:ext cx="5941484"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8- بارگذاری فرم درخواست کد تائید شده با مهر و امضای اصل (رنگی) در سامانه و ارسال فیزیکی؛</a:t>
            </a:r>
            <a:endPar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endParaRPr>
          </a:p>
        </p:txBody>
      </p:sp>
      <p:sp>
        <p:nvSpPr>
          <p:cNvPr id="45" name="Rectangle 78"/>
          <p:cNvSpPr>
            <a:spLocks noChangeArrowheads="1"/>
          </p:cNvSpPr>
          <p:nvPr/>
        </p:nvSpPr>
        <p:spPr bwMode="auto">
          <a:xfrm>
            <a:off x="5097082" y="5815832"/>
            <a:ext cx="5941484"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ar-SA"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9- صدور کد معاملاتی بازار فیزیکی</a:t>
            </a: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a:t>
            </a:r>
            <a:endPar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endParaRPr>
          </a:p>
        </p:txBody>
      </p:sp>
      <p:sp>
        <p:nvSpPr>
          <p:cNvPr id="17" name="Rectangle 16"/>
          <p:cNvSpPr/>
          <p:nvPr/>
        </p:nvSpPr>
        <p:spPr>
          <a:xfrm>
            <a:off x="1039091" y="807288"/>
            <a:ext cx="3428263" cy="430887"/>
          </a:xfrm>
          <a:prstGeom prst="rect">
            <a:avLst/>
          </a:prstGeom>
          <a:solidFill>
            <a:srgbClr val="CCFFCC"/>
          </a:solidFill>
          <a:ln w="3175">
            <a:solidFill>
              <a:schemeClr val="tx1"/>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1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لینک دسترسی به اطلاعات مربوط به فرآیند اجرایی صدور کد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https://www.ime.co.ir/TradingCode.html</a:t>
            </a:r>
            <a:endParaRPr kumimoji="0" lang="fa-IR"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6" name="Rectangle 55"/>
          <p:cNvSpPr/>
          <p:nvPr/>
        </p:nvSpPr>
        <p:spPr>
          <a:xfrm>
            <a:off x="1039091" y="2286000"/>
            <a:ext cx="3400552" cy="538609"/>
          </a:xfrm>
          <a:prstGeom prst="rect">
            <a:avLst/>
          </a:prstGeom>
          <a:solidFill>
            <a:srgbClr val="CCFFCC"/>
          </a:solidFill>
          <a:ln>
            <a:solidFill>
              <a:schemeClr val="tx1"/>
            </a:solidFill>
          </a:ln>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1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لینک دسترسی به سامانه سجام:</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hlinkClick r:id="rId3"/>
              </a:rPr>
              <a:t> </a:t>
            </a:r>
            <a:r>
              <a:rPr kumimoji="0" lang="en-US"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https://www.sejam.ir/</a:t>
            </a:r>
            <a:endParaRPr kumimoji="0" lang="fa-IR"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57" name="Rectangle 56"/>
          <p:cNvSpPr/>
          <p:nvPr/>
        </p:nvSpPr>
        <p:spPr>
          <a:xfrm>
            <a:off x="1039092" y="1450800"/>
            <a:ext cx="3400552" cy="538609"/>
          </a:xfrm>
          <a:prstGeom prst="rect">
            <a:avLst/>
          </a:prstGeom>
          <a:solidFill>
            <a:srgbClr val="CCFFCC"/>
          </a:solidFill>
          <a:ln>
            <a:solidFill>
              <a:schemeClr val="tx1"/>
            </a:solidFill>
          </a:ln>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1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لینک دسترسی به لیست کارگزاران دارای مجوز:</a:t>
            </a: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a:t>
            </a:r>
            <a:r>
              <a:rPr kumimoji="0" lang="en-US"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4"/>
              </a:rPr>
              <a:t>http://www.ime.co.ir/Licenses.html</a:t>
            </a:r>
            <a:endParaRPr kumimoji="0" lang="fa-IR" sz="11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880076075"/>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bg>
      <p:bgPr>
        <a:pattFill prst="wdUp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10668000" cy="694267"/>
          </a:xfrm>
        </p:spPr>
        <p:txBody>
          <a:bodyPr>
            <a:normAutofit/>
          </a:bodyPr>
          <a:lstStyle/>
          <a:p>
            <a:r>
              <a:rPr lang="fa-IR" dirty="0"/>
              <a:t>فرآیند پذیرش </a:t>
            </a:r>
            <a:r>
              <a:rPr lang="fa-IR" dirty="0">
                <a:solidFill>
                  <a:srgbClr val="FF0000"/>
                </a:solidFill>
              </a:rPr>
              <a:t>مشتری</a:t>
            </a:r>
            <a:r>
              <a:rPr lang="fa-IR" dirty="0"/>
              <a:t> برای معامله در بازار فیزیکی</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Rectangle 7"/>
          <p:cNvSpPr/>
          <p:nvPr/>
        </p:nvSpPr>
        <p:spPr>
          <a:xfrm>
            <a:off x="8534399" y="4267200"/>
            <a:ext cx="2895600" cy="7620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برای هر بار خرید یا عرضه کالا نیازی به اخذ کد معاملاتی مجدد نیست</a:t>
            </a:r>
          </a:p>
        </p:txBody>
      </p:sp>
      <p:sp>
        <p:nvSpPr>
          <p:cNvPr id="3" name="Rectangle 2"/>
          <p:cNvSpPr/>
          <p:nvPr/>
        </p:nvSpPr>
        <p:spPr>
          <a:xfrm>
            <a:off x="1255551" y="4265103"/>
            <a:ext cx="6437853" cy="2286000"/>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2000" b="0" i="0" u="none" strike="noStrike" kern="1200" cap="none" spc="0" normalizeH="0" baseline="0" noProof="0" dirty="0">
                <a:ln>
                  <a:noFill/>
                </a:ln>
                <a:solidFill>
                  <a:srgbClr val="FF0000"/>
                </a:solidFill>
                <a:effectLst/>
                <a:uLnTx/>
                <a:uFillTx/>
                <a:latin typeface="Calibri" panose="020F0502020204030204"/>
                <a:ea typeface="+mn-ea"/>
                <a:cs typeface="B Titr" panose="00000700000000000000" pitchFamily="2" charset="-78"/>
              </a:rPr>
              <a:t>جهت اطلاع:</a:t>
            </a:r>
          </a:p>
          <a:p>
            <a:pPr marL="171450" marR="0" lvl="0" indent="-171450" algn="just" defTabSz="914400" rtl="1"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در حال حاضر تأیید کد شرکت‌های مناطق آزاد فارغ از نوع فعالیت منوط به تأیید کمیته مشتریان می‌باشد.</a:t>
            </a: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a:p>
            <a:pPr marL="171450" marR="0" lvl="0" indent="-171450" algn="just" defTabSz="914400" rtl="1"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همچنین شرکت‌های تولیدی که مصرف‌کننده محصولات پتروشیمی هستند، تأییدیه از شورای عالی مناطق آزاد جهت صدور کد معاملاتی به آن‌ها مورد نیاز است.</a:t>
            </a:r>
          </a:p>
          <a:p>
            <a:pPr marL="0" marR="0" lvl="0" indent="0" algn="just" defTabSz="914400" rtl="1" eaLnBrk="1" fontAlgn="base" latinLnBrk="0" hangingPunct="1">
              <a:lnSpc>
                <a:spcPct val="100000"/>
              </a:lnSpc>
              <a:spcBef>
                <a:spcPct val="0"/>
              </a:spcBef>
              <a:spcAft>
                <a:spcPct val="0"/>
              </a:spcAft>
              <a:buClrTx/>
              <a:buSzTx/>
              <a:buFontTx/>
              <a:buNone/>
              <a:tabLst/>
              <a:defRPr/>
            </a:pPr>
            <a:endPar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srgbClr val="FF0000"/>
                </a:solidFill>
                <a:effectLst/>
                <a:uLnTx/>
                <a:uFillTx/>
                <a:latin typeface="Calibri" panose="020F0502020204030204"/>
                <a:ea typeface="+mn-ea"/>
                <a:cs typeface="B Titr" panose="00000700000000000000" pitchFamily="2" charset="-78"/>
              </a:rPr>
              <a:t>«موارد فوق از مصوبات کمیته مشتریان بوده و می‌تواند تغییر کند»</a:t>
            </a:r>
          </a:p>
        </p:txBody>
      </p:sp>
      <p:pic>
        <p:nvPicPr>
          <p:cNvPr id="11" name="Picture 10"/>
          <p:cNvPicPr>
            <a:picLocks noChangeAspect="1"/>
          </p:cNvPicPr>
          <p:nvPr/>
        </p:nvPicPr>
        <p:blipFill>
          <a:blip r:embed="rId3"/>
          <a:stretch>
            <a:fillRect/>
          </a:stretch>
        </p:blipFill>
        <p:spPr>
          <a:xfrm>
            <a:off x="1247162" y="809160"/>
            <a:ext cx="10182837" cy="3104051"/>
          </a:xfrm>
          <a:prstGeom prst="rect">
            <a:avLst/>
          </a:prstGeom>
        </p:spPr>
      </p:pic>
      <p:sp>
        <p:nvSpPr>
          <p:cNvPr id="27" name="Down Arrow 26"/>
          <p:cNvSpPr/>
          <p:nvPr/>
        </p:nvSpPr>
        <p:spPr>
          <a:xfrm>
            <a:off x="11049000" y="3913211"/>
            <a:ext cx="486696" cy="353989"/>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205995684"/>
      </p:ext>
    </p:extLst>
  </p:cSld>
  <p:clrMapOvr>
    <a:overrideClrMapping bg1="lt1" tx1="dk1" bg2="lt2" tx2="dk2" accent1="accent1" accent2="accent2" accent3="accent3" accent4="accent4" accent5="accent5" accent6="accent6" hlink="hlink" folHlink="folHlink"/>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6114" y="-6134"/>
            <a:ext cx="10515600" cy="694267"/>
          </a:xfrm>
        </p:spPr>
        <p:txBody>
          <a:bodyPr>
            <a:normAutofit/>
          </a:bodyPr>
          <a:lstStyle/>
          <a:p>
            <a:r>
              <a:rPr lang="fa-IR" dirty="0"/>
              <a:t>فرآیند پذیرش </a:t>
            </a:r>
            <a:r>
              <a:rPr lang="fa-IR" sz="3600" dirty="0">
                <a:solidFill>
                  <a:srgbClr val="FF0000"/>
                </a:solidFill>
              </a:rPr>
              <a:t>مشتری</a:t>
            </a:r>
            <a:r>
              <a:rPr lang="fa-IR" dirty="0"/>
              <a:t> برای معامله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1" name="Rectangle 21"/>
          <p:cNvSpPr>
            <a:spLocks noChangeArrowheads="1"/>
          </p:cNvSpPr>
          <p:nvPr/>
        </p:nvSpPr>
        <p:spPr bwMode="auto">
          <a:xfrm>
            <a:off x="2044334" y="1164194"/>
            <a:ext cx="9457305" cy="1602547"/>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1- اصل فرم درخواست کد حقیقی ایرانی؛</a:t>
            </a:r>
          </a:p>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2- کپی برابر اصل شده کارت ملی و شناسنامه (صفحه توضیحات در صورت لزوم)؛</a:t>
            </a:r>
          </a:p>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3- ثبت نام در سامانه امور مالیاتی به عنوان مودی مالیاتی؛</a:t>
            </a:r>
          </a:p>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4- سایر موارد در صورت نیاز به تشخیص کمیته.</a:t>
            </a:r>
            <a:endParaRPr kumimoji="0" lang="fa-IR" altLang="fa-IR"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Rectangle 8"/>
          <p:cNvSpPr/>
          <p:nvPr/>
        </p:nvSpPr>
        <p:spPr>
          <a:xfrm>
            <a:off x="2044334" y="780591"/>
            <a:ext cx="9444241" cy="338554"/>
          </a:xfrm>
          <a:prstGeom prst="rect">
            <a:avLst/>
          </a:prstGeom>
          <a:solidFill>
            <a:schemeClr val="bg1"/>
          </a:solidFill>
          <a:ln>
            <a:solidFill>
              <a:schemeClr val="tx1"/>
            </a:solidFill>
          </a:ln>
        </p:spPr>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rPr>
              <a:t>مدارک مورد نیاز برای صدور کد معاملاتی </a:t>
            </a:r>
            <a:r>
              <a:rPr kumimoji="0" lang="fa-IR" sz="1600" b="0" i="0" u="none" strike="noStrike" kern="1200" cap="none" spc="0" normalizeH="0" baseline="0" noProof="0" dirty="0">
                <a:ln>
                  <a:noFill/>
                </a:ln>
                <a:solidFill>
                  <a:srgbClr val="FF0000"/>
                </a:solidFill>
                <a:effectLst/>
                <a:uLnTx/>
                <a:uFillTx/>
                <a:latin typeface="Arial" panose="020B0604020202020204" pitchFamily="34" charset="0"/>
                <a:ea typeface="+mn-ea"/>
                <a:cs typeface="B Titr" panose="00000700000000000000" pitchFamily="2" charset="-78"/>
              </a:rPr>
              <a:t>مشتریان حقیقی ایرانی</a:t>
            </a:r>
          </a:p>
        </p:txBody>
      </p:sp>
      <p:sp>
        <p:nvSpPr>
          <p:cNvPr id="23" name="Rectangle 21"/>
          <p:cNvSpPr>
            <a:spLocks noChangeArrowheads="1"/>
          </p:cNvSpPr>
          <p:nvPr/>
        </p:nvSpPr>
        <p:spPr bwMode="auto">
          <a:xfrm>
            <a:off x="2044334" y="3299134"/>
            <a:ext cx="9470371" cy="2430004"/>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1- اصل فرم درخواست کد حقوقی ایرانی؛</a:t>
            </a:r>
          </a:p>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2- کپی برابر اصل شده کارت ملی و شناسنامه مدیر عامل و تمام اعضاء هیات مدیره (صفحه توضیحات در صورت لزوم)؛</a:t>
            </a:r>
          </a:p>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3- اساسنامه؛</a:t>
            </a:r>
          </a:p>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4- روزنامه رسمی تاسیس و آخرین تغییرات اعضاء هیات مدیره و سایر روزنامه های رسمی مهم (تغییر نام و ...)؛</a:t>
            </a:r>
          </a:p>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5- صورت های مالی حسابرسی شده آخرین دوره ( در صورت عدم شمول برای حسابرسی، اظهارنامه مالیاتی)؛</a:t>
            </a:r>
          </a:p>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6- پروانه بهره برداری و سایر مجوزهای فعالیت معتبر؛</a:t>
            </a:r>
          </a:p>
          <a:p>
            <a:pPr marL="0" marR="0" lvl="0" indent="0" algn="justLow" defTabSz="914400" rtl="1" eaLnBrk="0" fontAlgn="base" latinLnBrk="0" hangingPunct="0">
              <a:lnSpc>
                <a:spcPct val="15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7- سایر موارد در صورت نیاز به تشخیص کمیته؛</a:t>
            </a:r>
            <a:endParaRPr kumimoji="0" lang="fa-IR" altLang="fa-IR"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4" name="Rectangle 23"/>
          <p:cNvSpPr/>
          <p:nvPr/>
        </p:nvSpPr>
        <p:spPr>
          <a:xfrm>
            <a:off x="2044334" y="2881633"/>
            <a:ext cx="9476608" cy="338554"/>
          </a:xfrm>
          <a:prstGeom prst="rect">
            <a:avLst/>
          </a:prstGeom>
          <a:solidFill>
            <a:schemeClr val="bg1"/>
          </a:solidFill>
          <a:ln>
            <a:solidFill>
              <a:schemeClr val="tx1"/>
            </a:solidFill>
          </a:ln>
        </p:spPr>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rPr>
              <a:t>مدارک مورد نیاز برای صدور کد معاملاتی </a:t>
            </a:r>
            <a:r>
              <a:rPr kumimoji="0" lang="fa-IR" sz="1600" b="0" i="0" u="none" strike="noStrike" kern="1200" cap="none" spc="0" normalizeH="0" baseline="0" noProof="0" dirty="0">
                <a:ln>
                  <a:noFill/>
                </a:ln>
                <a:solidFill>
                  <a:srgbClr val="FF0000"/>
                </a:solidFill>
                <a:effectLst/>
                <a:uLnTx/>
                <a:uFillTx/>
                <a:latin typeface="Arial" panose="020B0604020202020204" pitchFamily="34" charset="0"/>
                <a:ea typeface="+mn-ea"/>
                <a:cs typeface="B Titr" panose="00000700000000000000" pitchFamily="2" charset="-78"/>
              </a:rPr>
              <a:t>مشتریان حقوقی ایرانی</a:t>
            </a:r>
          </a:p>
        </p:txBody>
      </p:sp>
      <p:sp>
        <p:nvSpPr>
          <p:cNvPr id="29" name="Rectangle 28"/>
          <p:cNvSpPr/>
          <p:nvPr/>
        </p:nvSpPr>
        <p:spPr>
          <a:xfrm>
            <a:off x="4495800" y="5863122"/>
            <a:ext cx="5181791" cy="584775"/>
          </a:xfrm>
          <a:prstGeom prst="rect">
            <a:avLst/>
          </a:prstGeom>
          <a:solidFill>
            <a:srgbClr val="CCFFCC"/>
          </a:solidFill>
          <a:ln w="3175">
            <a:solidFill>
              <a:schemeClr val="tx1"/>
            </a:solidFill>
          </a:ln>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rPr>
              <a:t>لینک دسترسی به مدارک مورد نیازجهت درخواست کد:</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2"/>
              </a:rPr>
              <a:t>https://www.ime.co.ir/CustomerAcceptance.html</a:t>
            </a:r>
            <a:endParaRPr kumimoji="0" lang="fa-IR"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0640371"/>
      </p:ext>
    </p:extLst>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1811000" cy="694267"/>
          </a:xfrm>
        </p:spPr>
        <p:txBody>
          <a:bodyPr>
            <a:noAutofit/>
          </a:bodyPr>
          <a:lstStyle/>
          <a:p>
            <a:r>
              <a:rPr lang="fa-IR" sz="2800" spc="50" dirty="0">
                <a:ln w="11430"/>
              </a:rPr>
              <a:t>معرفی نماینده قانونی برای انجام امورات مربوط به مناقصه از طرف مناقصه‌گذار یا خریدار کالا</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0" name="Rectangle 9"/>
          <p:cNvSpPr/>
          <p:nvPr/>
        </p:nvSpPr>
        <p:spPr>
          <a:xfrm>
            <a:off x="6623197" y="1145688"/>
            <a:ext cx="5045731" cy="4832092"/>
          </a:xfrm>
          <a:prstGeom prst="rect">
            <a:avLst/>
          </a:prstGeom>
          <a:ln w="3175"/>
        </p:spPr>
        <p:style>
          <a:lnRef idx="2">
            <a:schemeClr val="accent5"/>
          </a:lnRef>
          <a:fillRef idx="1">
            <a:schemeClr val="lt1"/>
          </a:fillRef>
          <a:effectRef idx="0">
            <a:schemeClr val="accent5"/>
          </a:effectRef>
          <a:fontRef idx="minor">
            <a:schemeClr val="dk1"/>
          </a:fontRef>
        </p:style>
        <p:txBody>
          <a:bodyPr wrap="square">
            <a:spAutoFit/>
          </a:bodyPr>
          <a:lstStyle/>
          <a:p>
            <a:pPr lvl="0" algn="r" rtl="1">
              <a:defRPr/>
            </a:pPr>
            <a:r>
              <a:rPr lang="fa-IR" sz="2400" b="1" dirty="0">
                <a:solidFill>
                  <a:prstClr val="black"/>
                </a:solidFill>
                <a:cs typeface="B Nazanin" panose="00000400000000000000" pitchFamily="2" charset="-78"/>
              </a:rPr>
              <a:t>حدود اختیار نماینده/نمایندگان معرفی شده:</a:t>
            </a:r>
          </a:p>
          <a:p>
            <a:pPr lvl="0" algn="r" rtl="1">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1- معرفی یا تغییر حساب بانکی </a:t>
            </a:r>
            <a:r>
              <a:rPr lang="fa-IR" sz="2000" dirty="0">
                <a:solidFill>
                  <a:prstClr val="black"/>
                </a:solidFill>
                <a:latin typeface="B Mitra" panose="00000400000000000000" pitchFamily="2" charset="-78"/>
                <a:ea typeface="Calibri" panose="020F0502020204030204" pitchFamily="34" charset="0"/>
                <a:cs typeface="B Mitra" panose="00000400000000000000" pitchFamily="2" charset="-78"/>
              </a:rPr>
              <a:t>(معرفی حساب بانکی در بانک‌های مورد تأیید اتاق پایاپای بورس کالا)</a:t>
            </a:r>
          </a:p>
          <a:p>
            <a:pPr lvl="0" algn="r" rtl="1">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2- ارایه فرم سفارش خرید یا فروش</a:t>
            </a:r>
          </a:p>
          <a:p>
            <a:pPr lvl="0" algn="r" rtl="1">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3- معرفی نشانی مقصد تحویل کالا و پیمانکار حمل</a:t>
            </a:r>
          </a:p>
          <a:p>
            <a:pPr lvl="0" algn="r" rtl="1">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4- انجام کلیه امور تسویه</a:t>
            </a:r>
          </a:p>
          <a:p>
            <a:pPr lvl="0" algn="r" rtl="1">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5- انجام امور مربوط به تودیع تضامین</a:t>
            </a:r>
          </a:p>
          <a:p>
            <a:pPr lvl="0" algn="r" rtl="1">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6-  دریافت و تحویل اسناد و مدارک و اطلاعات</a:t>
            </a:r>
            <a:endParaRPr lang="fa-IR" sz="2200" dirty="0">
              <a:solidFill>
                <a:prstClr val="black"/>
              </a:solidFill>
              <a:latin typeface="Times New Roman" panose="02020603050405020304" pitchFamily="18" charset="0"/>
              <a:ea typeface="Calibri" panose="020F0502020204030204" pitchFamily="34" charset="0"/>
              <a:cs typeface="B Mitra" panose="00000400000000000000" pitchFamily="2" charset="-78"/>
            </a:endParaRPr>
          </a:p>
          <a:p>
            <a:pPr lvl="0" algn="r" rtl="1">
              <a:defRPr/>
            </a:pPr>
            <a:r>
              <a:rPr lang="fa-IR" sz="2200" dirty="0">
                <a:solidFill>
                  <a:prstClr val="black"/>
                </a:solidFill>
                <a:latin typeface="Times New Roman" panose="02020603050405020304" pitchFamily="18" charset="0"/>
                <a:ea typeface="Calibri" panose="020F0502020204030204" pitchFamily="34" charset="0"/>
                <a:cs typeface="B Mitra" panose="00000400000000000000" pitchFamily="2" charset="-78"/>
              </a:rPr>
              <a:t>7- </a:t>
            </a: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انجام کلیه تشریفات طرح اعتراضات</a:t>
            </a:r>
          </a:p>
          <a:p>
            <a:pPr lvl="0" algn="r" rtl="1">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8- بخشش جرایم</a:t>
            </a:r>
            <a:endParaRPr lang="fa-IR" sz="2200" dirty="0">
              <a:solidFill>
                <a:prstClr val="black"/>
              </a:solidFill>
              <a:latin typeface="Times New Roman" panose="02020603050405020304" pitchFamily="18" charset="0"/>
              <a:ea typeface="Calibri" panose="020F0502020204030204" pitchFamily="34" charset="0"/>
              <a:cs typeface="B Mitra" panose="00000400000000000000" pitchFamily="2" charset="-78"/>
            </a:endParaRPr>
          </a:p>
          <a:p>
            <a:pPr lvl="0" algn="r" rtl="1">
              <a:defRPr/>
            </a:pPr>
            <a:r>
              <a:rPr lang="fa-IR" sz="2200" dirty="0">
                <a:solidFill>
                  <a:prstClr val="black"/>
                </a:solidFill>
                <a:latin typeface="Times New Roman" panose="02020603050405020304" pitchFamily="18" charset="0"/>
                <a:ea typeface="Calibri" panose="020F0502020204030204" pitchFamily="34" charset="0"/>
                <a:cs typeface="B Mitra" panose="00000400000000000000" pitchFamily="2" charset="-78"/>
              </a:rPr>
              <a:t>9- </a:t>
            </a: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انجام مکاتبات عادی</a:t>
            </a:r>
          </a:p>
          <a:p>
            <a:pPr lvl="0" algn="r" rtl="1">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10- تأیید تحویل گرفتن فیزیکی کالا</a:t>
            </a:r>
          </a:p>
          <a:p>
            <a:pPr lvl="0" algn="r" rtl="1">
              <a:defRPr/>
            </a:pPr>
            <a:r>
              <a:rPr lang="fa-IR" sz="2200" dirty="0">
                <a:solidFill>
                  <a:prstClr val="black"/>
                </a:solidFill>
                <a:latin typeface="Cambria" panose="02040503050406030204" pitchFamily="18" charset="0"/>
                <a:ea typeface="Calibri" panose="020F0502020204030204" pitchFamily="34" charset="0"/>
                <a:cs typeface="B Mitra" panose="00000400000000000000" pitchFamily="2" charset="-78"/>
              </a:rPr>
              <a:t>11- عودت مبلغ اشتباه یا اضافه واریزی</a:t>
            </a: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 </a:t>
            </a:r>
          </a:p>
          <a:p>
            <a:pPr lvl="0" algn="r" rtl="1">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12- سپردن هرگونه تضمین حسن ایفای تعهدات بورسی</a:t>
            </a:r>
          </a:p>
        </p:txBody>
      </p:sp>
      <p:sp>
        <p:nvSpPr>
          <p:cNvPr id="11" name="Right Arrow 10"/>
          <p:cNvSpPr/>
          <p:nvPr/>
        </p:nvSpPr>
        <p:spPr>
          <a:xfrm>
            <a:off x="5529415" y="3505200"/>
            <a:ext cx="1103910" cy="48240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pic>
        <p:nvPicPr>
          <p:cNvPr id="12" name="Picture 11"/>
          <p:cNvPicPr>
            <a:picLocks noChangeAspect="1"/>
          </p:cNvPicPr>
          <p:nvPr/>
        </p:nvPicPr>
        <p:blipFill>
          <a:blip r:embed="rId2"/>
          <a:stretch>
            <a:fillRect/>
          </a:stretch>
        </p:blipFill>
        <p:spPr>
          <a:xfrm>
            <a:off x="990600" y="914400"/>
            <a:ext cx="4525390" cy="5584742"/>
          </a:xfrm>
          <a:prstGeom prst="rect">
            <a:avLst/>
          </a:prstGeom>
          <a:ln w="28575">
            <a:solidFill>
              <a:schemeClr val="tx1"/>
            </a:solidFill>
          </a:ln>
        </p:spPr>
      </p:pic>
      <p:sp>
        <p:nvSpPr>
          <p:cNvPr id="15" name="TextBox 14"/>
          <p:cNvSpPr txBox="1"/>
          <p:nvPr/>
        </p:nvSpPr>
        <p:spPr>
          <a:xfrm>
            <a:off x="1052946" y="3188400"/>
            <a:ext cx="4464000" cy="1116000"/>
          </a:xfrm>
          <a:prstGeom prst="rect">
            <a:avLst/>
          </a:prstGeom>
          <a:noFill/>
          <a:ln w="28575">
            <a:solidFill>
              <a:srgbClr val="FF0000"/>
            </a:solidFill>
          </a:ln>
        </p:spPr>
        <p:txBody>
          <a:bodyPr wrap="square" rtlCol="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22175066"/>
      </p:ext>
    </p:extLst>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cs typeface="B Titr" pitchFamily="2" charset="-78"/>
              </a:rPr>
              <a:t>فرایند ارسال و انتشار اطلاعیه مناقصه در بازار فیزیکی</a:t>
            </a:r>
            <a:endParaRPr lang="fa-IR"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2" name="Freeform 11"/>
          <p:cNvSpPr/>
          <p:nvPr/>
        </p:nvSpPr>
        <p:spPr>
          <a:xfrm>
            <a:off x="7491568" y="896215"/>
            <a:ext cx="2033432" cy="1716478"/>
          </a:xfrm>
          <a:custGeom>
            <a:avLst/>
            <a:gdLst>
              <a:gd name="connsiteX0" fmla="*/ 0 w 1589610"/>
              <a:gd name="connsiteY0" fmla="*/ 158961 h 1904996"/>
              <a:gd name="connsiteX1" fmla="*/ 158961 w 1589610"/>
              <a:gd name="connsiteY1" fmla="*/ 0 h 1904996"/>
              <a:gd name="connsiteX2" fmla="*/ 1430649 w 1589610"/>
              <a:gd name="connsiteY2" fmla="*/ 0 h 1904996"/>
              <a:gd name="connsiteX3" fmla="*/ 1589610 w 1589610"/>
              <a:gd name="connsiteY3" fmla="*/ 158961 h 1904996"/>
              <a:gd name="connsiteX4" fmla="*/ 1589610 w 1589610"/>
              <a:gd name="connsiteY4" fmla="*/ 1746035 h 1904996"/>
              <a:gd name="connsiteX5" fmla="*/ 1430649 w 1589610"/>
              <a:gd name="connsiteY5" fmla="*/ 1904996 h 1904996"/>
              <a:gd name="connsiteX6" fmla="*/ 158961 w 1589610"/>
              <a:gd name="connsiteY6" fmla="*/ 1904996 h 1904996"/>
              <a:gd name="connsiteX7" fmla="*/ 0 w 1589610"/>
              <a:gd name="connsiteY7" fmla="*/ 1746035 h 1904996"/>
              <a:gd name="connsiteX8" fmla="*/ 0 w 1589610"/>
              <a:gd name="connsiteY8" fmla="*/ 158961 h 190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9610" h="1904996">
                <a:moveTo>
                  <a:pt x="0" y="158961"/>
                </a:moveTo>
                <a:cubicBezTo>
                  <a:pt x="0" y="71169"/>
                  <a:pt x="71169" y="0"/>
                  <a:pt x="158961" y="0"/>
                </a:cubicBezTo>
                <a:lnTo>
                  <a:pt x="1430649" y="0"/>
                </a:lnTo>
                <a:cubicBezTo>
                  <a:pt x="1518441" y="0"/>
                  <a:pt x="1589610" y="71169"/>
                  <a:pt x="1589610" y="158961"/>
                </a:cubicBezTo>
                <a:lnTo>
                  <a:pt x="1589610" y="1746035"/>
                </a:lnTo>
                <a:cubicBezTo>
                  <a:pt x="1589610" y="1833827"/>
                  <a:pt x="1518441" y="1904996"/>
                  <a:pt x="1430649" y="1904996"/>
                </a:cubicBezTo>
                <a:lnTo>
                  <a:pt x="158961" y="1904996"/>
                </a:lnTo>
                <a:cubicBezTo>
                  <a:pt x="71169" y="1904996"/>
                  <a:pt x="0" y="1833827"/>
                  <a:pt x="0" y="1746035"/>
                </a:cubicBezTo>
                <a:lnTo>
                  <a:pt x="0" y="158961"/>
                </a:lnTo>
                <a:close/>
              </a:path>
            </a:pathLst>
          </a:custGeom>
          <a:solidFill>
            <a:srgbClr val="FFC000">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64" tIns="575878" rIns="167664" bIns="167664" numCol="1" spcCol="1270" anchor="t" anchorCtr="0">
            <a:noAutofit/>
          </a:bodyPr>
          <a:lstStyle/>
          <a:p>
            <a:pPr marL="0" lvl="1" algn="ctr" defTabSz="622300" rtl="1">
              <a:lnSpc>
                <a:spcPct val="90000"/>
              </a:lnSpc>
              <a:spcAft>
                <a:spcPct val="15000"/>
              </a:spcAft>
              <a:defRPr/>
            </a:pPr>
            <a:r>
              <a:rPr kumimoji="0" lang="fa-IR" sz="14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B Nazanin" pitchFamily="2" charset="-78"/>
              </a:rPr>
              <a:t>بررسی و تأیید فرم اطلاعیه مناقصه و ارسال آن به </a:t>
            </a:r>
            <a:r>
              <a:rPr lang="fa-IR" altLang="fa-IR" sz="1400" b="1" dirty="0">
                <a:solidFill>
                  <a:prstClr val="black"/>
                </a:solidFill>
                <a:ea typeface="Calibri" panose="020F0502020204030204" pitchFamily="34" charset="0"/>
                <a:cs typeface="B Nazanin" panose="00000400000000000000" pitchFamily="2" charset="-78"/>
              </a:rPr>
              <a:t>همراه سایر مدارک به بورس </a:t>
            </a:r>
            <a:r>
              <a:rPr lang="fa-IR" sz="1400" b="1" dirty="0">
                <a:solidFill>
                  <a:prstClr val="black">
                    <a:hueOff val="0"/>
                    <a:satOff val="0"/>
                    <a:lumOff val="0"/>
                    <a:alphaOff val="0"/>
                  </a:prstClr>
                </a:solidFill>
                <a:cs typeface="B Nazanin" pitchFamily="2" charset="-78"/>
              </a:rPr>
              <a:t>حداکثر تا ساعت 12 ظهر سه روز کاری قبل از روز برگزاری مناقصه </a:t>
            </a:r>
            <a:endParaRPr kumimoji="0" lang="en-US" sz="14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B Nazanin" pitchFamily="2" charset="-78"/>
            </a:endParaRPr>
          </a:p>
        </p:txBody>
      </p:sp>
      <p:sp>
        <p:nvSpPr>
          <p:cNvPr id="14" name="Freeform 13"/>
          <p:cNvSpPr/>
          <p:nvPr/>
        </p:nvSpPr>
        <p:spPr>
          <a:xfrm>
            <a:off x="7837236" y="878014"/>
            <a:ext cx="1687764" cy="475385"/>
          </a:xfrm>
          <a:custGeom>
            <a:avLst/>
            <a:gdLst>
              <a:gd name="connsiteX0" fmla="*/ 0 w 1412987"/>
              <a:gd name="connsiteY0" fmla="*/ 56190 h 561898"/>
              <a:gd name="connsiteX1" fmla="*/ 56190 w 1412987"/>
              <a:gd name="connsiteY1" fmla="*/ 0 h 561898"/>
              <a:gd name="connsiteX2" fmla="*/ 1356797 w 1412987"/>
              <a:gd name="connsiteY2" fmla="*/ 0 h 561898"/>
              <a:gd name="connsiteX3" fmla="*/ 1412987 w 1412987"/>
              <a:gd name="connsiteY3" fmla="*/ 56190 h 561898"/>
              <a:gd name="connsiteX4" fmla="*/ 1412987 w 1412987"/>
              <a:gd name="connsiteY4" fmla="*/ 505708 h 561898"/>
              <a:gd name="connsiteX5" fmla="*/ 1356797 w 1412987"/>
              <a:gd name="connsiteY5" fmla="*/ 561898 h 561898"/>
              <a:gd name="connsiteX6" fmla="*/ 56190 w 1412987"/>
              <a:gd name="connsiteY6" fmla="*/ 561898 h 561898"/>
              <a:gd name="connsiteX7" fmla="*/ 0 w 1412987"/>
              <a:gd name="connsiteY7" fmla="*/ 505708 h 561898"/>
              <a:gd name="connsiteX8" fmla="*/ 0 w 1412987"/>
              <a:gd name="connsiteY8" fmla="*/ 56190 h 56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2987" h="561898">
                <a:moveTo>
                  <a:pt x="0" y="56190"/>
                </a:moveTo>
                <a:cubicBezTo>
                  <a:pt x="0" y="25157"/>
                  <a:pt x="25157" y="0"/>
                  <a:pt x="56190" y="0"/>
                </a:cubicBezTo>
                <a:lnTo>
                  <a:pt x="1356797" y="0"/>
                </a:lnTo>
                <a:cubicBezTo>
                  <a:pt x="1387830" y="0"/>
                  <a:pt x="1412987" y="25157"/>
                  <a:pt x="1412987" y="56190"/>
                </a:cubicBezTo>
                <a:lnTo>
                  <a:pt x="1412987" y="505708"/>
                </a:lnTo>
                <a:cubicBezTo>
                  <a:pt x="1412987" y="536741"/>
                  <a:pt x="1387830" y="561898"/>
                  <a:pt x="1356797" y="561898"/>
                </a:cubicBezTo>
                <a:lnTo>
                  <a:pt x="56190" y="561898"/>
                </a:lnTo>
                <a:cubicBezTo>
                  <a:pt x="25157" y="561898"/>
                  <a:pt x="0" y="536741"/>
                  <a:pt x="0" y="505708"/>
                </a:cubicBezTo>
                <a:lnTo>
                  <a:pt x="0" y="56190"/>
                </a:lnTo>
                <a:close/>
              </a:path>
            </a:pathLst>
          </a:cu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2177" tIns="46937" rIns="62177" bIns="46937" numCol="1" spcCol="1270" anchor="ctr" anchorCtr="0">
            <a:noAutofit/>
          </a:bodyPr>
          <a:lstStyle/>
          <a:p>
            <a:pPr algn="ctr" defTabSz="1066800">
              <a:lnSpc>
                <a:spcPct val="90000"/>
              </a:lnSpc>
              <a:spcAft>
                <a:spcPct val="35000"/>
              </a:spcAft>
            </a:pPr>
            <a:r>
              <a:rPr lang="fa-IR" sz="2400" b="1" dirty="0">
                <a:solidFill>
                  <a:prstClr val="white"/>
                </a:solidFill>
                <a:latin typeface="Calibri" panose="020F0502020204030204"/>
                <a:cs typeface="B Nazanin" pitchFamily="2" charset="-78"/>
              </a:rPr>
              <a:t>کارگزار خریدار</a:t>
            </a:r>
            <a:endParaRPr lang="en-US" sz="2400" b="1" dirty="0">
              <a:solidFill>
                <a:prstClr val="white"/>
              </a:solidFill>
              <a:latin typeface="Calibri" panose="020F0502020204030204"/>
              <a:cs typeface="B Nazanin" pitchFamily="2" charset="-78"/>
            </a:endParaRPr>
          </a:p>
        </p:txBody>
      </p:sp>
      <p:sp>
        <p:nvSpPr>
          <p:cNvPr id="15" name="Freeform 14"/>
          <p:cNvSpPr/>
          <p:nvPr/>
        </p:nvSpPr>
        <p:spPr>
          <a:xfrm>
            <a:off x="5666263" y="920522"/>
            <a:ext cx="1549184" cy="1670278"/>
          </a:xfrm>
          <a:custGeom>
            <a:avLst/>
            <a:gdLst>
              <a:gd name="connsiteX0" fmla="*/ 0 w 1589610"/>
              <a:gd name="connsiteY0" fmla="*/ 158961 h 1904996"/>
              <a:gd name="connsiteX1" fmla="*/ 158961 w 1589610"/>
              <a:gd name="connsiteY1" fmla="*/ 0 h 1904996"/>
              <a:gd name="connsiteX2" fmla="*/ 1430649 w 1589610"/>
              <a:gd name="connsiteY2" fmla="*/ 0 h 1904996"/>
              <a:gd name="connsiteX3" fmla="*/ 1589610 w 1589610"/>
              <a:gd name="connsiteY3" fmla="*/ 158961 h 1904996"/>
              <a:gd name="connsiteX4" fmla="*/ 1589610 w 1589610"/>
              <a:gd name="connsiteY4" fmla="*/ 1746035 h 1904996"/>
              <a:gd name="connsiteX5" fmla="*/ 1430649 w 1589610"/>
              <a:gd name="connsiteY5" fmla="*/ 1904996 h 1904996"/>
              <a:gd name="connsiteX6" fmla="*/ 158961 w 1589610"/>
              <a:gd name="connsiteY6" fmla="*/ 1904996 h 1904996"/>
              <a:gd name="connsiteX7" fmla="*/ 0 w 1589610"/>
              <a:gd name="connsiteY7" fmla="*/ 1746035 h 1904996"/>
              <a:gd name="connsiteX8" fmla="*/ 0 w 1589610"/>
              <a:gd name="connsiteY8" fmla="*/ 158961 h 190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9610" h="1904996">
                <a:moveTo>
                  <a:pt x="0" y="158961"/>
                </a:moveTo>
                <a:cubicBezTo>
                  <a:pt x="0" y="71169"/>
                  <a:pt x="71169" y="0"/>
                  <a:pt x="158961" y="0"/>
                </a:cubicBezTo>
                <a:lnTo>
                  <a:pt x="1430649" y="0"/>
                </a:lnTo>
                <a:cubicBezTo>
                  <a:pt x="1518441" y="0"/>
                  <a:pt x="1589610" y="71169"/>
                  <a:pt x="1589610" y="158961"/>
                </a:cubicBezTo>
                <a:lnTo>
                  <a:pt x="1589610" y="1746035"/>
                </a:lnTo>
                <a:cubicBezTo>
                  <a:pt x="1589610" y="1833827"/>
                  <a:pt x="1518441" y="1904996"/>
                  <a:pt x="1430649" y="1904996"/>
                </a:cubicBezTo>
                <a:lnTo>
                  <a:pt x="158961" y="1904996"/>
                </a:lnTo>
                <a:cubicBezTo>
                  <a:pt x="71169" y="1904996"/>
                  <a:pt x="0" y="1833827"/>
                  <a:pt x="0" y="1746035"/>
                </a:cubicBezTo>
                <a:lnTo>
                  <a:pt x="0" y="158961"/>
                </a:lnTo>
                <a:close/>
              </a:path>
            </a:pathLst>
          </a:custGeom>
          <a:solidFill>
            <a:srgbClr val="FFC000">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64" tIns="167664" rIns="167664" bIns="575878" numCol="1" spcCol="1270" anchor="t" anchorCtr="0">
            <a:noAutofit/>
          </a:bodyPr>
          <a:lstStyle/>
          <a:p>
            <a:pPr marL="0" marR="0" lvl="1" algn="ctr" defTabSz="622300" rtl="1" eaLnBrk="1" fontAlgn="base" latinLnBrk="0" hangingPunct="1">
              <a:lnSpc>
                <a:spcPct val="90000"/>
              </a:lnSpc>
              <a:spcBef>
                <a:spcPct val="0"/>
              </a:spcBef>
              <a:spcAft>
                <a:spcPct val="15000"/>
              </a:spcAft>
              <a:buClrTx/>
              <a:buSzTx/>
              <a:tabLst/>
              <a:defRPr/>
            </a:pPr>
            <a:r>
              <a:rPr kumimoji="0" lang="fa-IR" sz="14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B Nazanin" pitchFamily="2" charset="-78"/>
              </a:rPr>
              <a:t>بررسی فرم اطلاعیه مناقصه و تایید اولیه آن</a:t>
            </a:r>
            <a:endParaRPr kumimoji="0" lang="en-US" sz="14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B Nazanin" pitchFamily="2" charset="-78"/>
            </a:endParaRPr>
          </a:p>
        </p:txBody>
      </p:sp>
      <p:sp>
        <p:nvSpPr>
          <p:cNvPr id="17" name="Freeform 16"/>
          <p:cNvSpPr/>
          <p:nvPr/>
        </p:nvSpPr>
        <p:spPr>
          <a:xfrm>
            <a:off x="5463153" y="2101649"/>
            <a:ext cx="1412987" cy="511044"/>
          </a:xfrm>
          <a:custGeom>
            <a:avLst/>
            <a:gdLst>
              <a:gd name="connsiteX0" fmla="*/ 0 w 1412987"/>
              <a:gd name="connsiteY0" fmla="*/ 56190 h 561898"/>
              <a:gd name="connsiteX1" fmla="*/ 56190 w 1412987"/>
              <a:gd name="connsiteY1" fmla="*/ 0 h 561898"/>
              <a:gd name="connsiteX2" fmla="*/ 1356797 w 1412987"/>
              <a:gd name="connsiteY2" fmla="*/ 0 h 561898"/>
              <a:gd name="connsiteX3" fmla="*/ 1412987 w 1412987"/>
              <a:gd name="connsiteY3" fmla="*/ 56190 h 561898"/>
              <a:gd name="connsiteX4" fmla="*/ 1412987 w 1412987"/>
              <a:gd name="connsiteY4" fmla="*/ 505708 h 561898"/>
              <a:gd name="connsiteX5" fmla="*/ 1356797 w 1412987"/>
              <a:gd name="connsiteY5" fmla="*/ 561898 h 561898"/>
              <a:gd name="connsiteX6" fmla="*/ 56190 w 1412987"/>
              <a:gd name="connsiteY6" fmla="*/ 561898 h 561898"/>
              <a:gd name="connsiteX7" fmla="*/ 0 w 1412987"/>
              <a:gd name="connsiteY7" fmla="*/ 505708 h 561898"/>
              <a:gd name="connsiteX8" fmla="*/ 0 w 1412987"/>
              <a:gd name="connsiteY8" fmla="*/ 56190 h 56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2987" h="561898">
                <a:moveTo>
                  <a:pt x="0" y="56190"/>
                </a:moveTo>
                <a:cubicBezTo>
                  <a:pt x="0" y="25157"/>
                  <a:pt x="25157" y="0"/>
                  <a:pt x="56190" y="0"/>
                </a:cubicBezTo>
                <a:lnTo>
                  <a:pt x="1356797" y="0"/>
                </a:lnTo>
                <a:cubicBezTo>
                  <a:pt x="1387830" y="0"/>
                  <a:pt x="1412987" y="25157"/>
                  <a:pt x="1412987" y="56190"/>
                </a:cubicBezTo>
                <a:lnTo>
                  <a:pt x="1412987" y="505708"/>
                </a:lnTo>
                <a:cubicBezTo>
                  <a:pt x="1412987" y="536741"/>
                  <a:pt x="1387830" y="561898"/>
                  <a:pt x="1356797" y="561898"/>
                </a:cubicBezTo>
                <a:lnTo>
                  <a:pt x="56190" y="561898"/>
                </a:lnTo>
                <a:cubicBezTo>
                  <a:pt x="25157" y="561898"/>
                  <a:pt x="0" y="536741"/>
                  <a:pt x="0" y="505708"/>
                </a:cubicBezTo>
                <a:lnTo>
                  <a:pt x="0" y="56190"/>
                </a:lnTo>
                <a:close/>
              </a:path>
            </a:pathLst>
          </a:cu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2177" tIns="46937" rIns="62177" bIns="46937" numCol="1" spcCol="1270" anchor="ctr" anchorCtr="0">
            <a:noAutofit/>
          </a:bodyPr>
          <a:lstStyle/>
          <a:p>
            <a:pPr marL="0" marR="0" lvl="0" indent="0" algn="ctr" defTabSz="1066800" rtl="0" eaLnBrk="1" fontAlgn="base" latinLnBrk="0" hangingPunct="1">
              <a:lnSpc>
                <a:spcPct val="90000"/>
              </a:lnSpc>
              <a:spcBef>
                <a:spcPct val="0"/>
              </a:spcBef>
              <a:spcAft>
                <a:spcPct val="35000"/>
              </a:spcAft>
              <a:buClrTx/>
              <a:buSzTx/>
              <a:buFontTx/>
              <a:buNone/>
              <a:tabLst/>
              <a:defRPr/>
            </a:pPr>
            <a:r>
              <a:rPr kumimoji="0" lang="fa-IR" sz="2400" b="1" i="0" u="none" strike="noStrike" kern="1200" cap="none" spc="0" normalizeH="0" baseline="0" noProof="0" dirty="0">
                <a:ln>
                  <a:noFill/>
                </a:ln>
                <a:solidFill>
                  <a:prstClr val="white"/>
                </a:solidFill>
                <a:effectLst/>
                <a:uLnTx/>
                <a:uFillTx/>
                <a:latin typeface="Calibri" panose="020F0502020204030204"/>
                <a:ea typeface="+mn-ea"/>
                <a:cs typeface="B Nazanin" pitchFamily="2" charset="-78"/>
              </a:rPr>
              <a:t>بورس کالا</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B Nazanin" pitchFamily="2" charset="-78"/>
            </a:endParaRPr>
          </a:p>
        </p:txBody>
      </p:sp>
      <p:sp>
        <p:nvSpPr>
          <p:cNvPr id="18" name="Freeform 17"/>
          <p:cNvSpPr/>
          <p:nvPr/>
        </p:nvSpPr>
        <p:spPr>
          <a:xfrm>
            <a:off x="3359379" y="928893"/>
            <a:ext cx="1807799" cy="1653955"/>
          </a:xfrm>
          <a:custGeom>
            <a:avLst/>
            <a:gdLst>
              <a:gd name="connsiteX0" fmla="*/ 0 w 1589610"/>
              <a:gd name="connsiteY0" fmla="*/ 158961 h 1904996"/>
              <a:gd name="connsiteX1" fmla="*/ 158961 w 1589610"/>
              <a:gd name="connsiteY1" fmla="*/ 0 h 1904996"/>
              <a:gd name="connsiteX2" fmla="*/ 1430649 w 1589610"/>
              <a:gd name="connsiteY2" fmla="*/ 0 h 1904996"/>
              <a:gd name="connsiteX3" fmla="*/ 1589610 w 1589610"/>
              <a:gd name="connsiteY3" fmla="*/ 158961 h 1904996"/>
              <a:gd name="connsiteX4" fmla="*/ 1589610 w 1589610"/>
              <a:gd name="connsiteY4" fmla="*/ 1746035 h 1904996"/>
              <a:gd name="connsiteX5" fmla="*/ 1430649 w 1589610"/>
              <a:gd name="connsiteY5" fmla="*/ 1904996 h 1904996"/>
              <a:gd name="connsiteX6" fmla="*/ 158961 w 1589610"/>
              <a:gd name="connsiteY6" fmla="*/ 1904996 h 1904996"/>
              <a:gd name="connsiteX7" fmla="*/ 0 w 1589610"/>
              <a:gd name="connsiteY7" fmla="*/ 1746035 h 1904996"/>
              <a:gd name="connsiteX8" fmla="*/ 0 w 1589610"/>
              <a:gd name="connsiteY8" fmla="*/ 158961 h 190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9610" h="1904996">
                <a:moveTo>
                  <a:pt x="0" y="158961"/>
                </a:moveTo>
                <a:cubicBezTo>
                  <a:pt x="0" y="71169"/>
                  <a:pt x="71169" y="0"/>
                  <a:pt x="158961" y="0"/>
                </a:cubicBezTo>
                <a:lnTo>
                  <a:pt x="1430649" y="0"/>
                </a:lnTo>
                <a:cubicBezTo>
                  <a:pt x="1518441" y="0"/>
                  <a:pt x="1589610" y="71169"/>
                  <a:pt x="1589610" y="158961"/>
                </a:cubicBezTo>
                <a:lnTo>
                  <a:pt x="1589610" y="1746035"/>
                </a:lnTo>
                <a:cubicBezTo>
                  <a:pt x="1589610" y="1833827"/>
                  <a:pt x="1518441" y="1904996"/>
                  <a:pt x="1430649" y="1904996"/>
                </a:cubicBezTo>
                <a:lnTo>
                  <a:pt x="158961" y="1904996"/>
                </a:lnTo>
                <a:cubicBezTo>
                  <a:pt x="71169" y="1904996"/>
                  <a:pt x="0" y="1833827"/>
                  <a:pt x="0" y="1746035"/>
                </a:cubicBezTo>
                <a:lnTo>
                  <a:pt x="0" y="158961"/>
                </a:lnTo>
                <a:close/>
              </a:path>
            </a:pathLst>
          </a:custGeom>
          <a:solidFill>
            <a:srgbClr val="FFC000">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64" tIns="575878" rIns="167664" bIns="167664" numCol="1" spcCol="1270" anchor="t" anchorCtr="0">
            <a:noAutofit/>
          </a:bodyPr>
          <a:lstStyle/>
          <a:p>
            <a:pPr marL="0" marR="0" lvl="1" algn="ctr" defTabSz="622300" rtl="1" eaLnBrk="1" fontAlgn="base" latinLnBrk="0" hangingPunct="1">
              <a:lnSpc>
                <a:spcPct val="90000"/>
              </a:lnSpc>
              <a:spcBef>
                <a:spcPct val="0"/>
              </a:spcBef>
              <a:spcAft>
                <a:spcPct val="15000"/>
              </a:spcAft>
              <a:buClrTx/>
              <a:buSzTx/>
              <a:tabLst/>
              <a:defRPr/>
            </a:pPr>
            <a:r>
              <a:rPr kumimoji="0" lang="fa-IR" sz="14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B Nazanin" pitchFamily="2" charset="-78"/>
              </a:rPr>
              <a:t>بررسی تضامین (ضمانت‌نامه بانکی و...) تودیع شده توسط متقاضی برگزاری مناقصه</a:t>
            </a:r>
            <a:endParaRPr kumimoji="0" lang="en-US" sz="14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B Nazanin" pitchFamily="2" charset="-78"/>
            </a:endParaRPr>
          </a:p>
        </p:txBody>
      </p:sp>
      <p:sp>
        <p:nvSpPr>
          <p:cNvPr id="20" name="Freeform 19"/>
          <p:cNvSpPr/>
          <p:nvPr/>
        </p:nvSpPr>
        <p:spPr>
          <a:xfrm>
            <a:off x="3199841" y="928893"/>
            <a:ext cx="1412987" cy="475386"/>
          </a:xfrm>
          <a:custGeom>
            <a:avLst/>
            <a:gdLst>
              <a:gd name="connsiteX0" fmla="*/ 0 w 1412987"/>
              <a:gd name="connsiteY0" fmla="*/ 56190 h 561898"/>
              <a:gd name="connsiteX1" fmla="*/ 56190 w 1412987"/>
              <a:gd name="connsiteY1" fmla="*/ 0 h 561898"/>
              <a:gd name="connsiteX2" fmla="*/ 1356797 w 1412987"/>
              <a:gd name="connsiteY2" fmla="*/ 0 h 561898"/>
              <a:gd name="connsiteX3" fmla="*/ 1412987 w 1412987"/>
              <a:gd name="connsiteY3" fmla="*/ 56190 h 561898"/>
              <a:gd name="connsiteX4" fmla="*/ 1412987 w 1412987"/>
              <a:gd name="connsiteY4" fmla="*/ 505708 h 561898"/>
              <a:gd name="connsiteX5" fmla="*/ 1356797 w 1412987"/>
              <a:gd name="connsiteY5" fmla="*/ 561898 h 561898"/>
              <a:gd name="connsiteX6" fmla="*/ 56190 w 1412987"/>
              <a:gd name="connsiteY6" fmla="*/ 561898 h 561898"/>
              <a:gd name="connsiteX7" fmla="*/ 0 w 1412987"/>
              <a:gd name="connsiteY7" fmla="*/ 505708 h 561898"/>
              <a:gd name="connsiteX8" fmla="*/ 0 w 1412987"/>
              <a:gd name="connsiteY8" fmla="*/ 56190 h 56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2987" h="561898">
                <a:moveTo>
                  <a:pt x="0" y="56190"/>
                </a:moveTo>
                <a:cubicBezTo>
                  <a:pt x="0" y="25157"/>
                  <a:pt x="25157" y="0"/>
                  <a:pt x="56190" y="0"/>
                </a:cubicBezTo>
                <a:lnTo>
                  <a:pt x="1356797" y="0"/>
                </a:lnTo>
                <a:cubicBezTo>
                  <a:pt x="1387830" y="0"/>
                  <a:pt x="1412987" y="25157"/>
                  <a:pt x="1412987" y="56190"/>
                </a:cubicBezTo>
                <a:lnTo>
                  <a:pt x="1412987" y="505708"/>
                </a:lnTo>
                <a:cubicBezTo>
                  <a:pt x="1412987" y="536741"/>
                  <a:pt x="1387830" y="561898"/>
                  <a:pt x="1356797" y="561898"/>
                </a:cubicBezTo>
                <a:lnTo>
                  <a:pt x="56190" y="561898"/>
                </a:lnTo>
                <a:cubicBezTo>
                  <a:pt x="25157" y="561898"/>
                  <a:pt x="0" y="536741"/>
                  <a:pt x="0" y="505708"/>
                </a:cubicBezTo>
                <a:lnTo>
                  <a:pt x="0" y="56190"/>
                </a:lnTo>
                <a:close/>
              </a:path>
            </a:pathLst>
          </a:cu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2177" tIns="46937" rIns="62177" bIns="46937" numCol="1" spcCol="1270" anchor="ctr" anchorCtr="0">
            <a:noAutofit/>
          </a:bodyPr>
          <a:lstStyle/>
          <a:p>
            <a:pPr marL="0" marR="0" lvl="0" indent="0" algn="ctr" defTabSz="1066800" rtl="0" eaLnBrk="1" fontAlgn="base" latinLnBrk="0" hangingPunct="1">
              <a:lnSpc>
                <a:spcPct val="90000"/>
              </a:lnSpc>
              <a:spcBef>
                <a:spcPct val="0"/>
              </a:spcBef>
              <a:spcAft>
                <a:spcPct val="35000"/>
              </a:spcAft>
              <a:buClrTx/>
              <a:buSzTx/>
              <a:buFontTx/>
              <a:buNone/>
              <a:tabLst/>
              <a:defRPr/>
            </a:pPr>
            <a:r>
              <a:rPr kumimoji="0" lang="fa-IR" sz="2400" b="1" i="0" u="none" strike="noStrike" kern="1200" cap="none" spc="0" normalizeH="0" baseline="0" noProof="0" dirty="0">
                <a:ln>
                  <a:noFill/>
                </a:ln>
                <a:solidFill>
                  <a:prstClr val="white"/>
                </a:solidFill>
                <a:effectLst/>
                <a:uLnTx/>
                <a:uFillTx/>
                <a:latin typeface="Calibri" panose="020F0502020204030204"/>
                <a:ea typeface="+mn-ea"/>
                <a:cs typeface="B Nazanin" pitchFamily="2" charset="-78"/>
              </a:rPr>
              <a:t>اتاق پایاپای</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B Nazanin" pitchFamily="2" charset="-78"/>
            </a:endParaRPr>
          </a:p>
        </p:txBody>
      </p:sp>
      <p:sp>
        <p:nvSpPr>
          <p:cNvPr id="21" name="Freeform 20"/>
          <p:cNvSpPr/>
          <p:nvPr/>
        </p:nvSpPr>
        <p:spPr>
          <a:xfrm>
            <a:off x="767741" y="928893"/>
            <a:ext cx="2111105" cy="1653955"/>
          </a:xfrm>
          <a:custGeom>
            <a:avLst/>
            <a:gdLst>
              <a:gd name="connsiteX0" fmla="*/ 0 w 1589610"/>
              <a:gd name="connsiteY0" fmla="*/ 158961 h 1904996"/>
              <a:gd name="connsiteX1" fmla="*/ 158961 w 1589610"/>
              <a:gd name="connsiteY1" fmla="*/ 0 h 1904996"/>
              <a:gd name="connsiteX2" fmla="*/ 1430649 w 1589610"/>
              <a:gd name="connsiteY2" fmla="*/ 0 h 1904996"/>
              <a:gd name="connsiteX3" fmla="*/ 1589610 w 1589610"/>
              <a:gd name="connsiteY3" fmla="*/ 158961 h 1904996"/>
              <a:gd name="connsiteX4" fmla="*/ 1589610 w 1589610"/>
              <a:gd name="connsiteY4" fmla="*/ 1746035 h 1904996"/>
              <a:gd name="connsiteX5" fmla="*/ 1430649 w 1589610"/>
              <a:gd name="connsiteY5" fmla="*/ 1904996 h 1904996"/>
              <a:gd name="connsiteX6" fmla="*/ 158961 w 1589610"/>
              <a:gd name="connsiteY6" fmla="*/ 1904996 h 1904996"/>
              <a:gd name="connsiteX7" fmla="*/ 0 w 1589610"/>
              <a:gd name="connsiteY7" fmla="*/ 1746035 h 1904996"/>
              <a:gd name="connsiteX8" fmla="*/ 0 w 1589610"/>
              <a:gd name="connsiteY8" fmla="*/ 158961 h 190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9610" h="1904996">
                <a:moveTo>
                  <a:pt x="0" y="158961"/>
                </a:moveTo>
                <a:cubicBezTo>
                  <a:pt x="0" y="71169"/>
                  <a:pt x="71169" y="0"/>
                  <a:pt x="158961" y="0"/>
                </a:cubicBezTo>
                <a:lnTo>
                  <a:pt x="1430649" y="0"/>
                </a:lnTo>
                <a:cubicBezTo>
                  <a:pt x="1518441" y="0"/>
                  <a:pt x="1589610" y="71169"/>
                  <a:pt x="1589610" y="158961"/>
                </a:cubicBezTo>
                <a:lnTo>
                  <a:pt x="1589610" y="1746035"/>
                </a:lnTo>
                <a:cubicBezTo>
                  <a:pt x="1589610" y="1833827"/>
                  <a:pt x="1518441" y="1904996"/>
                  <a:pt x="1430649" y="1904996"/>
                </a:cubicBezTo>
                <a:lnTo>
                  <a:pt x="158961" y="1904996"/>
                </a:lnTo>
                <a:cubicBezTo>
                  <a:pt x="71169" y="1904996"/>
                  <a:pt x="0" y="1833827"/>
                  <a:pt x="0" y="1746035"/>
                </a:cubicBezTo>
                <a:lnTo>
                  <a:pt x="0" y="158961"/>
                </a:lnTo>
                <a:close/>
              </a:path>
            </a:pathLst>
          </a:custGeom>
          <a:blipFill>
            <a:blip r:embed="rId2"/>
            <a:tile tx="0" ty="0" sx="100000" sy="100000" flip="none" algn="tl"/>
          </a:blip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64" tIns="167664" rIns="167664" bIns="575878" numCol="1" spcCol="1270" anchor="t" anchorCtr="0">
            <a:noAutofit/>
          </a:bodyPr>
          <a:lstStyle/>
          <a:p>
            <a:pPr marL="0" lvl="1" algn="ctr" defTabSz="622300" rtl="1">
              <a:lnSpc>
                <a:spcPct val="90000"/>
              </a:lnSpc>
              <a:spcAft>
                <a:spcPct val="15000"/>
              </a:spcAft>
              <a:defRPr/>
            </a:pPr>
            <a:r>
              <a:rPr kumimoji="0" lang="fa-IR"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cs typeface="B Titr" panose="00000700000000000000" pitchFamily="2" charset="-78"/>
              </a:rPr>
              <a:t>انتشار اطلاعیه مناقصه در سایت بورس </a:t>
            </a:r>
            <a:r>
              <a:rPr lang="fa-IR" b="1" dirty="0">
                <a:solidFill>
                  <a:prstClr val="black">
                    <a:hueOff val="0"/>
                    <a:satOff val="0"/>
                    <a:lumOff val="0"/>
                    <a:alphaOff val="0"/>
                  </a:prstClr>
                </a:solidFill>
                <a:cs typeface="B Titr" panose="00000700000000000000" pitchFamily="2" charset="-78"/>
              </a:rPr>
              <a:t>کالا تا ساعت 18 سه روز کاری قبل از روز برگزاری مناقصه</a:t>
            </a:r>
            <a:endParaRPr kumimoji="0" lang="en-US"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cs typeface="B Titr" panose="00000700000000000000" pitchFamily="2" charset="-78"/>
            </a:endParaRPr>
          </a:p>
        </p:txBody>
      </p:sp>
      <p:sp>
        <p:nvSpPr>
          <p:cNvPr id="22" name="Freeform 21"/>
          <p:cNvSpPr/>
          <p:nvPr/>
        </p:nvSpPr>
        <p:spPr>
          <a:xfrm>
            <a:off x="663966" y="2308941"/>
            <a:ext cx="1159327" cy="543281"/>
          </a:xfrm>
          <a:custGeom>
            <a:avLst/>
            <a:gdLst>
              <a:gd name="connsiteX0" fmla="*/ 0 w 1412987"/>
              <a:gd name="connsiteY0" fmla="*/ 56190 h 561898"/>
              <a:gd name="connsiteX1" fmla="*/ 56190 w 1412987"/>
              <a:gd name="connsiteY1" fmla="*/ 0 h 561898"/>
              <a:gd name="connsiteX2" fmla="*/ 1356797 w 1412987"/>
              <a:gd name="connsiteY2" fmla="*/ 0 h 561898"/>
              <a:gd name="connsiteX3" fmla="*/ 1412987 w 1412987"/>
              <a:gd name="connsiteY3" fmla="*/ 56190 h 561898"/>
              <a:gd name="connsiteX4" fmla="*/ 1412987 w 1412987"/>
              <a:gd name="connsiteY4" fmla="*/ 505708 h 561898"/>
              <a:gd name="connsiteX5" fmla="*/ 1356797 w 1412987"/>
              <a:gd name="connsiteY5" fmla="*/ 561898 h 561898"/>
              <a:gd name="connsiteX6" fmla="*/ 56190 w 1412987"/>
              <a:gd name="connsiteY6" fmla="*/ 561898 h 561898"/>
              <a:gd name="connsiteX7" fmla="*/ 0 w 1412987"/>
              <a:gd name="connsiteY7" fmla="*/ 505708 h 561898"/>
              <a:gd name="connsiteX8" fmla="*/ 0 w 1412987"/>
              <a:gd name="connsiteY8" fmla="*/ 56190 h 56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2987" h="561898">
                <a:moveTo>
                  <a:pt x="0" y="56190"/>
                </a:moveTo>
                <a:cubicBezTo>
                  <a:pt x="0" y="25157"/>
                  <a:pt x="25157" y="0"/>
                  <a:pt x="56190" y="0"/>
                </a:cubicBezTo>
                <a:lnTo>
                  <a:pt x="1356797" y="0"/>
                </a:lnTo>
                <a:cubicBezTo>
                  <a:pt x="1387830" y="0"/>
                  <a:pt x="1412987" y="25157"/>
                  <a:pt x="1412987" y="56190"/>
                </a:cubicBezTo>
                <a:lnTo>
                  <a:pt x="1412987" y="505708"/>
                </a:lnTo>
                <a:cubicBezTo>
                  <a:pt x="1412987" y="536741"/>
                  <a:pt x="1387830" y="561898"/>
                  <a:pt x="1356797" y="561898"/>
                </a:cubicBezTo>
                <a:lnTo>
                  <a:pt x="56190" y="561898"/>
                </a:lnTo>
                <a:cubicBezTo>
                  <a:pt x="25157" y="561898"/>
                  <a:pt x="0" y="536741"/>
                  <a:pt x="0" y="505708"/>
                </a:cubicBezTo>
                <a:lnTo>
                  <a:pt x="0" y="56190"/>
                </a:lnTo>
                <a:close/>
              </a:path>
            </a:pathLst>
          </a:cu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2177" tIns="46937" rIns="62177" bIns="46937" numCol="1" spcCol="1270" anchor="ctr" anchorCtr="0">
            <a:noAutofit/>
          </a:bodyPr>
          <a:lstStyle/>
          <a:p>
            <a:pPr marL="0" marR="0" lvl="0" indent="0" algn="ctr" defTabSz="1066800" rtl="0" eaLnBrk="1" fontAlgn="base" latinLnBrk="0" hangingPunct="1">
              <a:lnSpc>
                <a:spcPct val="90000"/>
              </a:lnSpc>
              <a:spcBef>
                <a:spcPct val="0"/>
              </a:spcBef>
              <a:spcAft>
                <a:spcPct val="35000"/>
              </a:spcAft>
              <a:buClrTx/>
              <a:buSzTx/>
              <a:buFontTx/>
              <a:buNone/>
              <a:tabLst/>
              <a:defRPr/>
            </a:pPr>
            <a:r>
              <a:rPr kumimoji="0" lang="fa-IR" sz="2400" b="1" i="0" u="none" strike="noStrike" kern="1200" cap="none" spc="0" normalizeH="0" baseline="0" noProof="0" dirty="0">
                <a:ln>
                  <a:noFill/>
                </a:ln>
                <a:solidFill>
                  <a:prstClr val="white"/>
                </a:solidFill>
                <a:effectLst/>
                <a:uLnTx/>
                <a:uFillTx/>
                <a:latin typeface="Calibri" panose="020F0502020204030204"/>
                <a:ea typeface="+mn-ea"/>
                <a:cs typeface="B Nazanin" pitchFamily="2" charset="-78"/>
              </a:rPr>
              <a:t>وب سایت</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B Nazanin" pitchFamily="2" charset="-78"/>
            </a:endParaRPr>
          </a:p>
        </p:txBody>
      </p:sp>
      <p:grpSp>
        <p:nvGrpSpPr>
          <p:cNvPr id="25" name="Group 24"/>
          <p:cNvGrpSpPr/>
          <p:nvPr/>
        </p:nvGrpSpPr>
        <p:grpSpPr>
          <a:xfrm>
            <a:off x="9757731" y="933858"/>
            <a:ext cx="1893519" cy="1678835"/>
            <a:chOff x="9847938" y="593223"/>
            <a:chExt cx="1893519" cy="1930166"/>
          </a:xfrm>
        </p:grpSpPr>
        <p:sp>
          <p:nvSpPr>
            <p:cNvPr id="9" name="Freeform 8"/>
            <p:cNvSpPr/>
            <p:nvPr/>
          </p:nvSpPr>
          <p:spPr>
            <a:xfrm>
              <a:off x="9955332" y="593223"/>
              <a:ext cx="1786125" cy="1904996"/>
            </a:xfrm>
            <a:custGeom>
              <a:avLst/>
              <a:gdLst>
                <a:gd name="connsiteX0" fmla="*/ 0 w 1589610"/>
                <a:gd name="connsiteY0" fmla="*/ 158961 h 1904996"/>
                <a:gd name="connsiteX1" fmla="*/ 158961 w 1589610"/>
                <a:gd name="connsiteY1" fmla="*/ 0 h 1904996"/>
                <a:gd name="connsiteX2" fmla="*/ 1430649 w 1589610"/>
                <a:gd name="connsiteY2" fmla="*/ 0 h 1904996"/>
                <a:gd name="connsiteX3" fmla="*/ 1589610 w 1589610"/>
                <a:gd name="connsiteY3" fmla="*/ 158961 h 1904996"/>
                <a:gd name="connsiteX4" fmla="*/ 1589610 w 1589610"/>
                <a:gd name="connsiteY4" fmla="*/ 1746035 h 1904996"/>
                <a:gd name="connsiteX5" fmla="*/ 1430649 w 1589610"/>
                <a:gd name="connsiteY5" fmla="*/ 1904996 h 1904996"/>
                <a:gd name="connsiteX6" fmla="*/ 158961 w 1589610"/>
                <a:gd name="connsiteY6" fmla="*/ 1904996 h 1904996"/>
                <a:gd name="connsiteX7" fmla="*/ 0 w 1589610"/>
                <a:gd name="connsiteY7" fmla="*/ 1746035 h 1904996"/>
                <a:gd name="connsiteX8" fmla="*/ 0 w 1589610"/>
                <a:gd name="connsiteY8" fmla="*/ 158961 h 1904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89610" h="1904996">
                  <a:moveTo>
                    <a:pt x="0" y="158961"/>
                  </a:moveTo>
                  <a:cubicBezTo>
                    <a:pt x="0" y="71169"/>
                    <a:pt x="71169" y="0"/>
                    <a:pt x="158961" y="0"/>
                  </a:cubicBezTo>
                  <a:lnTo>
                    <a:pt x="1430649" y="0"/>
                  </a:lnTo>
                  <a:cubicBezTo>
                    <a:pt x="1518441" y="0"/>
                    <a:pt x="1589610" y="71169"/>
                    <a:pt x="1589610" y="158961"/>
                  </a:cubicBezTo>
                  <a:lnTo>
                    <a:pt x="1589610" y="1746035"/>
                  </a:lnTo>
                  <a:cubicBezTo>
                    <a:pt x="1589610" y="1833827"/>
                    <a:pt x="1518441" y="1904996"/>
                    <a:pt x="1430649" y="1904996"/>
                  </a:cubicBezTo>
                  <a:lnTo>
                    <a:pt x="158961" y="1904996"/>
                  </a:lnTo>
                  <a:cubicBezTo>
                    <a:pt x="71169" y="1904996"/>
                    <a:pt x="0" y="1833827"/>
                    <a:pt x="0" y="1746035"/>
                  </a:cubicBezTo>
                  <a:lnTo>
                    <a:pt x="0" y="158961"/>
                  </a:lnTo>
                  <a:close/>
                </a:path>
              </a:pathLst>
            </a:custGeom>
            <a:solidFill>
              <a:srgbClr val="FFC000">
                <a:alpha val="90000"/>
              </a:srgb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7664" tIns="167664" rIns="167664" bIns="575878" numCol="1" spcCol="1270" anchor="t" anchorCtr="0">
              <a:noAutofit/>
            </a:bodyPr>
            <a:lstStyle/>
            <a:p>
              <a:pPr marL="0" marR="0" lvl="1" algn="ctr" defTabSz="622300" rtl="1" eaLnBrk="1" fontAlgn="base" latinLnBrk="0" hangingPunct="1">
                <a:lnSpc>
                  <a:spcPct val="90000"/>
                </a:lnSpc>
                <a:spcBef>
                  <a:spcPct val="0"/>
                </a:spcBef>
                <a:spcAft>
                  <a:spcPct val="15000"/>
                </a:spcAft>
                <a:buClrTx/>
                <a:buSzTx/>
                <a:tabLst/>
                <a:defRPr/>
              </a:pPr>
              <a:r>
                <a:rPr kumimoji="0" lang="fa-IR" sz="14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B Nazanin" pitchFamily="2" charset="-78"/>
                </a:rPr>
                <a:t>ارسال فرم درخواست خرید کالا/ اطلاعیه مناقصه به کارگزاری به همراه سایر مستندات مورد نیاز</a:t>
              </a:r>
              <a:endParaRPr kumimoji="0" lang="en-US" sz="1400" b="1" i="0" u="none" strike="noStrike" kern="1200" cap="none" spc="0" normalizeH="0" baseline="0" noProof="0" dirty="0">
                <a:ln>
                  <a:noFill/>
                </a:ln>
                <a:solidFill>
                  <a:prstClr val="black">
                    <a:hueOff val="0"/>
                    <a:satOff val="0"/>
                    <a:lumOff val="0"/>
                    <a:alphaOff val="0"/>
                  </a:prstClr>
                </a:solidFill>
                <a:effectLst/>
                <a:uLnTx/>
                <a:uFillTx/>
                <a:latin typeface="Calibri" panose="020F0502020204030204"/>
                <a:ea typeface="+mn-ea"/>
                <a:cs typeface="B Nazanin" pitchFamily="2" charset="-78"/>
              </a:endParaRPr>
            </a:p>
          </p:txBody>
        </p:sp>
        <p:sp>
          <p:nvSpPr>
            <p:cNvPr id="11" name="Freeform 10"/>
            <p:cNvSpPr/>
            <p:nvPr/>
          </p:nvSpPr>
          <p:spPr>
            <a:xfrm>
              <a:off x="9847938" y="1961491"/>
              <a:ext cx="1412987" cy="561898"/>
            </a:xfrm>
            <a:custGeom>
              <a:avLst/>
              <a:gdLst>
                <a:gd name="connsiteX0" fmla="*/ 0 w 1412987"/>
                <a:gd name="connsiteY0" fmla="*/ 56190 h 561898"/>
                <a:gd name="connsiteX1" fmla="*/ 56190 w 1412987"/>
                <a:gd name="connsiteY1" fmla="*/ 0 h 561898"/>
                <a:gd name="connsiteX2" fmla="*/ 1356797 w 1412987"/>
                <a:gd name="connsiteY2" fmla="*/ 0 h 561898"/>
                <a:gd name="connsiteX3" fmla="*/ 1412987 w 1412987"/>
                <a:gd name="connsiteY3" fmla="*/ 56190 h 561898"/>
                <a:gd name="connsiteX4" fmla="*/ 1412987 w 1412987"/>
                <a:gd name="connsiteY4" fmla="*/ 505708 h 561898"/>
                <a:gd name="connsiteX5" fmla="*/ 1356797 w 1412987"/>
                <a:gd name="connsiteY5" fmla="*/ 561898 h 561898"/>
                <a:gd name="connsiteX6" fmla="*/ 56190 w 1412987"/>
                <a:gd name="connsiteY6" fmla="*/ 561898 h 561898"/>
                <a:gd name="connsiteX7" fmla="*/ 0 w 1412987"/>
                <a:gd name="connsiteY7" fmla="*/ 505708 h 561898"/>
                <a:gd name="connsiteX8" fmla="*/ 0 w 1412987"/>
                <a:gd name="connsiteY8" fmla="*/ 56190 h 561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2987" h="561898">
                  <a:moveTo>
                    <a:pt x="0" y="56190"/>
                  </a:moveTo>
                  <a:cubicBezTo>
                    <a:pt x="0" y="25157"/>
                    <a:pt x="25157" y="0"/>
                    <a:pt x="56190" y="0"/>
                  </a:cubicBezTo>
                  <a:lnTo>
                    <a:pt x="1356797" y="0"/>
                  </a:lnTo>
                  <a:cubicBezTo>
                    <a:pt x="1387830" y="0"/>
                    <a:pt x="1412987" y="25157"/>
                    <a:pt x="1412987" y="56190"/>
                  </a:cubicBezTo>
                  <a:lnTo>
                    <a:pt x="1412987" y="505708"/>
                  </a:lnTo>
                  <a:cubicBezTo>
                    <a:pt x="1412987" y="536741"/>
                    <a:pt x="1387830" y="561898"/>
                    <a:pt x="1356797" y="561898"/>
                  </a:cubicBezTo>
                  <a:lnTo>
                    <a:pt x="56190" y="561898"/>
                  </a:lnTo>
                  <a:cubicBezTo>
                    <a:pt x="25157" y="561898"/>
                    <a:pt x="0" y="536741"/>
                    <a:pt x="0" y="505708"/>
                  </a:cubicBezTo>
                  <a:lnTo>
                    <a:pt x="0" y="56190"/>
                  </a:lnTo>
                  <a:close/>
                </a:path>
              </a:pathLst>
            </a:custGeom>
            <a:solidFill>
              <a:schemeClr val="accent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2177" tIns="46937" rIns="62177" bIns="46937" numCol="1" spcCol="1270" anchor="ctr" anchorCtr="0">
              <a:noAutofit/>
            </a:bodyPr>
            <a:lstStyle/>
            <a:p>
              <a:pPr marL="0" marR="0" lvl="0" indent="0" algn="ctr" defTabSz="1066800" rtl="0" eaLnBrk="1" fontAlgn="base" latinLnBrk="0" hangingPunct="1">
                <a:lnSpc>
                  <a:spcPct val="90000"/>
                </a:lnSpc>
                <a:spcBef>
                  <a:spcPct val="0"/>
                </a:spcBef>
                <a:spcAft>
                  <a:spcPct val="35000"/>
                </a:spcAft>
                <a:buClrTx/>
                <a:buSzTx/>
                <a:buFontTx/>
                <a:buNone/>
                <a:tabLst/>
                <a:defRPr/>
              </a:pPr>
              <a:r>
                <a:rPr kumimoji="0" lang="fa-IR" sz="2400" b="1" i="0" u="none" strike="noStrike" kern="1200" cap="none" spc="0" normalizeH="0" baseline="0" noProof="0" dirty="0">
                  <a:ln>
                    <a:noFill/>
                  </a:ln>
                  <a:solidFill>
                    <a:prstClr val="white"/>
                  </a:solidFill>
                  <a:effectLst/>
                  <a:uLnTx/>
                  <a:uFillTx/>
                  <a:latin typeface="Calibri" panose="020F0502020204030204"/>
                  <a:ea typeface="+mn-ea"/>
                  <a:cs typeface="B Nazanin" pitchFamily="2" charset="-78"/>
                </a:rPr>
                <a:t>مناقصه‌گذار</a:t>
              </a:r>
              <a:endParaRPr kumimoji="0" lang="en-US" sz="2400" b="1" i="0" u="none" strike="noStrike" kern="1200" cap="none" spc="0" normalizeH="0" baseline="0" noProof="0" dirty="0">
                <a:ln>
                  <a:noFill/>
                </a:ln>
                <a:solidFill>
                  <a:prstClr val="white"/>
                </a:solidFill>
                <a:effectLst/>
                <a:uLnTx/>
                <a:uFillTx/>
                <a:latin typeface="Calibri" panose="020F0502020204030204"/>
                <a:ea typeface="+mn-ea"/>
                <a:cs typeface="B Nazanin" pitchFamily="2" charset="-78"/>
              </a:endParaRPr>
            </a:p>
          </p:txBody>
        </p:sp>
      </p:grpSp>
      <p:sp>
        <p:nvSpPr>
          <p:cNvPr id="28" name="Shape 27"/>
          <p:cNvSpPr/>
          <p:nvPr/>
        </p:nvSpPr>
        <p:spPr>
          <a:xfrm rot="5930890">
            <a:off x="10475433" y="1988978"/>
            <a:ext cx="1562095" cy="1705896"/>
          </a:xfrm>
          <a:prstGeom prst="leftCircularArrow">
            <a:avLst>
              <a:gd name="adj1" fmla="val 4187"/>
              <a:gd name="adj2" fmla="val 528141"/>
              <a:gd name="adj3" fmla="val 12791741"/>
              <a:gd name="adj4" fmla="val 19512579"/>
              <a:gd name="adj5" fmla="val 4884"/>
            </a:avLst>
          </a:prstGeom>
          <a:solidFill>
            <a:srgbClr val="B7381A"/>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7" name="Left Arrow 6"/>
          <p:cNvSpPr/>
          <p:nvPr/>
        </p:nvSpPr>
        <p:spPr>
          <a:xfrm>
            <a:off x="9525000" y="1676399"/>
            <a:ext cx="340125" cy="315841"/>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endParaRPr lang="fa-IR"/>
          </a:p>
        </p:txBody>
      </p:sp>
      <p:sp>
        <p:nvSpPr>
          <p:cNvPr id="31" name="Left Arrow 30"/>
          <p:cNvSpPr/>
          <p:nvPr/>
        </p:nvSpPr>
        <p:spPr>
          <a:xfrm>
            <a:off x="7216822" y="1673605"/>
            <a:ext cx="274746" cy="315841"/>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endParaRPr lang="fa-IR"/>
          </a:p>
        </p:txBody>
      </p:sp>
      <p:sp>
        <p:nvSpPr>
          <p:cNvPr id="32" name="Left Arrow 31"/>
          <p:cNvSpPr/>
          <p:nvPr/>
        </p:nvSpPr>
        <p:spPr>
          <a:xfrm>
            <a:off x="5155716" y="1667996"/>
            <a:ext cx="510547" cy="315841"/>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endParaRPr lang="fa-IR"/>
          </a:p>
        </p:txBody>
      </p:sp>
      <p:sp>
        <p:nvSpPr>
          <p:cNvPr id="33" name="Left Arrow 32"/>
          <p:cNvSpPr/>
          <p:nvPr/>
        </p:nvSpPr>
        <p:spPr>
          <a:xfrm>
            <a:off x="2830392" y="1667995"/>
            <a:ext cx="510547" cy="315841"/>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algn="ctr"/>
            <a:endParaRPr lang="fa-IR"/>
          </a:p>
        </p:txBody>
      </p:sp>
      <p:sp>
        <p:nvSpPr>
          <p:cNvPr id="8" name="Rectangular Callout 7"/>
          <p:cNvSpPr/>
          <p:nvPr/>
        </p:nvSpPr>
        <p:spPr>
          <a:xfrm rot="10800000">
            <a:off x="571033" y="3031581"/>
            <a:ext cx="4777357" cy="1720683"/>
          </a:xfrm>
          <a:prstGeom prst="wedgeRectCallout">
            <a:avLst>
              <a:gd name="adj1" fmla="val -22865"/>
              <a:gd name="adj2" fmla="val 71857"/>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35" name="Rectangle 2"/>
          <p:cNvSpPr txBox="1">
            <a:spLocks/>
          </p:cNvSpPr>
          <p:nvPr/>
        </p:nvSpPr>
        <p:spPr>
          <a:xfrm>
            <a:off x="652982" y="3073976"/>
            <a:ext cx="4612962" cy="1628989"/>
          </a:xfrm>
          <a:prstGeom prst="rect">
            <a:avLst/>
          </a:prstGeom>
          <a:solidFill>
            <a:schemeClr val="bg1"/>
          </a:solidFill>
          <a:ln>
            <a:solidFill>
              <a:schemeClr val="accent5"/>
            </a:solidFill>
          </a:ln>
        </p:spPr>
        <p:txBody>
          <a:bodyPr vert="horz" lIns="91440" tIns="45720" rIns="91440" bIns="45720" rtlCol="0">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b="0" kern="1200" baseline="0">
                <a:solidFill>
                  <a:schemeClr val="tx1"/>
                </a:solidFill>
                <a:latin typeface="+mn-lt"/>
                <a:ea typeface="+mn-ea"/>
                <a:cs typeface="B Nazanin" panose="00000400000000000000" pitchFamily="2" charset="-78"/>
              </a:defRPr>
            </a:lvl1pPr>
            <a:lvl2pPr marL="685800" indent="-228600" algn="r" defTabSz="914400" rtl="1"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B Nazanin" panose="00000400000000000000" pitchFamily="2" charset="-78"/>
              </a:defRPr>
            </a:lvl2pPr>
            <a:lvl3pPr marL="1143000" indent="-228600" algn="r" defTabSz="914400" rtl="1"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B Nazanin" panose="00000400000000000000" pitchFamily="2" charset="-78"/>
              </a:defRPr>
            </a:lvl3pPr>
            <a:lvl4pPr marL="1600200" indent="-228600" algn="r" defTabSz="914400" rtl="1"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B Nazanin" panose="00000400000000000000" pitchFamily="2" charset="-78"/>
              </a:defRPr>
            </a:lvl4pPr>
            <a:lvl5pPr marL="2057400" indent="-228600" algn="r" defTabSz="914400" rtl="1"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B Nazanin" panose="000004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5" indent="0" algn="just" defTabSz="1025525" fontAlgn="auto">
              <a:lnSpc>
                <a:spcPct val="100000"/>
              </a:lnSpc>
              <a:spcAft>
                <a:spcPts val="0"/>
              </a:spcAft>
              <a:buClr>
                <a:schemeClr val="tx2">
                  <a:lumMod val="60000"/>
                  <a:lumOff val="40000"/>
                </a:schemeClr>
              </a:buClr>
              <a:buNone/>
              <a:tabLst>
                <a:tab pos="1260475" algn="l"/>
              </a:tabLst>
            </a:pPr>
            <a:r>
              <a:rPr lang="fa-IR" sz="2000" dirty="0"/>
              <a:t>	</a:t>
            </a:r>
            <a:r>
              <a:rPr lang="fa-IR" sz="1600" dirty="0"/>
              <a:t>متقاضی برگزاری مناقصه لازم است </a:t>
            </a:r>
            <a:r>
              <a:rPr lang="fa-IR" sz="1600" u="sng" dirty="0"/>
              <a:t>حداقل 10 درصد ارزش مناقصه </a:t>
            </a:r>
            <a:r>
              <a:rPr lang="fa-IR" sz="1600" dirty="0"/>
              <a:t>را براساس قیمت پایه به عنوان تضمین در حساب وکالتی تودیع نماید. </a:t>
            </a:r>
          </a:p>
          <a:p>
            <a:pPr marL="111125" indent="0" algn="just" defTabSz="1025525" fontAlgn="auto">
              <a:lnSpc>
                <a:spcPct val="100000"/>
              </a:lnSpc>
              <a:spcAft>
                <a:spcPts val="0"/>
              </a:spcAft>
              <a:buClr>
                <a:schemeClr val="tx2">
                  <a:lumMod val="60000"/>
                  <a:lumOff val="40000"/>
                </a:schemeClr>
              </a:buClr>
              <a:buNone/>
              <a:tabLst>
                <a:tab pos="1260475" algn="l"/>
              </a:tabLst>
            </a:pPr>
            <a:r>
              <a:rPr lang="fa-IR" sz="1800" b="1" dirty="0"/>
              <a:t>توجه: </a:t>
            </a:r>
            <a:r>
              <a:rPr lang="fa-IR" sz="1600" dirty="0"/>
              <a:t>به منظور مدیریت ریسک نکول تعهدات مناقصه‌گذار، اتاق پایاپای براساس پیش‌بینی خود از افزایش قیمت کالا در مناقصه می‌تواند </a:t>
            </a:r>
            <a:r>
              <a:rPr lang="fa-IR" sz="1600" u="sng" dirty="0"/>
              <a:t>نرخ  تضمین را به بیش از10 درصد افزایش دهد.</a:t>
            </a:r>
          </a:p>
        </p:txBody>
      </p:sp>
      <p:pic>
        <p:nvPicPr>
          <p:cNvPr id="10" name="Picture 9"/>
          <p:cNvPicPr>
            <a:picLocks noChangeAspect="1"/>
          </p:cNvPicPr>
          <p:nvPr/>
        </p:nvPicPr>
        <p:blipFill>
          <a:blip r:embed="rId3"/>
          <a:stretch>
            <a:fillRect/>
          </a:stretch>
        </p:blipFill>
        <p:spPr>
          <a:xfrm>
            <a:off x="5884205" y="2838948"/>
            <a:ext cx="5698182" cy="3665165"/>
          </a:xfrm>
          <a:prstGeom prst="rect">
            <a:avLst/>
          </a:prstGeom>
        </p:spPr>
      </p:pic>
    </p:spTree>
    <p:extLst>
      <p:ext uri="{BB962C8B-B14F-4D97-AF65-F5344CB8AC3E}">
        <p14:creationId xmlns:p14="http://schemas.microsoft.com/office/powerpoint/2010/main" val="3381499999"/>
      </p:ext>
    </p:extLst>
  </p:cSld>
  <p:clrMapOvr>
    <a:masterClrMapping/>
  </p:clrMapOvr>
  <p:transition spd="slow">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مشخصات مندرج در فرم اطلاعیه مناقصه</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16</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10" name="Table 9"/>
          <p:cNvGraphicFramePr>
            <a:graphicFrameLocks noGrp="1"/>
          </p:cNvGraphicFramePr>
          <p:nvPr>
            <p:extLst>
              <p:ext uri="{D42A27DB-BD31-4B8C-83A1-F6EECF244321}">
                <p14:modId xmlns:p14="http://schemas.microsoft.com/office/powerpoint/2010/main" val="3677373648"/>
              </p:ext>
            </p:extLst>
          </p:nvPr>
        </p:nvGraphicFramePr>
        <p:xfrm>
          <a:off x="752996" y="1335886"/>
          <a:ext cx="10874432" cy="4470391"/>
        </p:xfrm>
        <a:graphic>
          <a:graphicData uri="http://schemas.openxmlformats.org/drawingml/2006/table">
            <a:tbl>
              <a:tblPr rtl="1" firstRow="1" firstCol="1" bandRow="1">
                <a:tableStyleId>{74C1A8A3-306A-4EB7-A6B1-4F7E0EB9C5D6}</a:tableStyleId>
              </a:tblPr>
              <a:tblGrid>
                <a:gridCol w="2261517">
                  <a:extLst>
                    <a:ext uri="{9D8B030D-6E8A-4147-A177-3AD203B41FA5}">
                      <a16:colId xmlns:a16="http://schemas.microsoft.com/office/drawing/2014/main" xmlns="" val="1690331263"/>
                    </a:ext>
                  </a:extLst>
                </a:gridCol>
                <a:gridCol w="6590151">
                  <a:extLst>
                    <a:ext uri="{9D8B030D-6E8A-4147-A177-3AD203B41FA5}">
                      <a16:colId xmlns:a16="http://schemas.microsoft.com/office/drawing/2014/main" xmlns="" val="4083697622"/>
                    </a:ext>
                  </a:extLst>
                </a:gridCol>
                <a:gridCol w="2022764">
                  <a:extLst>
                    <a:ext uri="{9D8B030D-6E8A-4147-A177-3AD203B41FA5}">
                      <a16:colId xmlns:a16="http://schemas.microsoft.com/office/drawing/2014/main" xmlns="" val="1042714648"/>
                    </a:ext>
                  </a:extLst>
                </a:gridCol>
              </a:tblGrid>
              <a:tr h="330991">
                <a:tc>
                  <a:txBody>
                    <a:bodyPr/>
                    <a:lstStyle/>
                    <a:p>
                      <a:pPr algn="ctr" rtl="1">
                        <a:lnSpc>
                          <a:spcPct val="115000"/>
                        </a:lnSpc>
                        <a:spcAft>
                          <a:spcPts val="0"/>
                        </a:spcAft>
                      </a:pPr>
                      <a:r>
                        <a:rPr lang="ar-SA" sz="1800" dirty="0">
                          <a:solidFill>
                            <a:schemeClr val="tx1"/>
                          </a:solidFill>
                          <a:effectLst/>
                          <a:cs typeface="B Titr" panose="00000700000000000000" pitchFamily="2" charset="-78"/>
                        </a:rPr>
                        <a:t>مشخصات اطلاعیه</a:t>
                      </a:r>
                      <a:endParaRPr lang="en-US" sz="18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38786" marR="38786" marT="0" marB="0" anchor="ctr"/>
                </a:tc>
                <a:tc>
                  <a:txBody>
                    <a:bodyPr/>
                    <a:lstStyle/>
                    <a:p>
                      <a:pPr algn="ctr" rtl="1">
                        <a:lnSpc>
                          <a:spcPct val="115000"/>
                        </a:lnSpc>
                        <a:spcAft>
                          <a:spcPts val="0"/>
                        </a:spcAft>
                      </a:pPr>
                      <a:r>
                        <a:rPr lang="ar-SA" sz="1800" dirty="0">
                          <a:solidFill>
                            <a:schemeClr val="tx1"/>
                          </a:solidFill>
                          <a:effectLst/>
                          <a:cs typeface="B Titr" panose="00000700000000000000" pitchFamily="2" charset="-78"/>
                        </a:rPr>
                        <a:t>توضیحات</a:t>
                      </a:r>
                      <a:endParaRPr lang="en-US" sz="18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38786" marR="38786" marT="0" marB="0" anchor="ctr"/>
                </a:tc>
                <a:tc>
                  <a:txBody>
                    <a:bodyPr/>
                    <a:lstStyle/>
                    <a:p>
                      <a:pPr algn="ctr" rtl="1">
                        <a:lnSpc>
                          <a:spcPct val="115000"/>
                        </a:lnSpc>
                        <a:spcAft>
                          <a:spcPts val="0"/>
                        </a:spcAft>
                      </a:pPr>
                      <a:r>
                        <a:rPr lang="ar-SA" sz="1800" dirty="0">
                          <a:solidFill>
                            <a:schemeClr val="tx1"/>
                          </a:solidFill>
                          <a:effectLst/>
                          <a:cs typeface="B Titr" panose="00000700000000000000" pitchFamily="2" charset="-78"/>
                        </a:rPr>
                        <a:t>مثال موردی </a:t>
                      </a:r>
                      <a:endParaRPr lang="en-US" sz="18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38786" marR="38786" marT="0" marB="0" anchor="ctr"/>
                </a:tc>
                <a:extLst>
                  <a:ext uri="{0D108BD9-81ED-4DB2-BD59-A6C34878D82A}">
                    <a16:rowId xmlns:a16="http://schemas.microsoft.com/office/drawing/2014/main" xmlns="" val="568695762"/>
                  </a:ext>
                </a:extLst>
              </a:tr>
              <a:tr h="356845">
                <a:tc>
                  <a:txBody>
                    <a:bodyPr/>
                    <a:lstStyle/>
                    <a:p>
                      <a:pPr marL="0" algn="ctr" defTabSz="914400" rtl="1" eaLnBrk="1" latinLnBrk="0" hangingPunct="1">
                        <a:lnSpc>
                          <a:spcPct val="115000"/>
                        </a:lnSpc>
                        <a:spcAft>
                          <a:spcPts val="0"/>
                        </a:spcAft>
                      </a:pPr>
                      <a:r>
                        <a:rPr lang="fa-IR" sz="2000" b="1" kern="1200" dirty="0">
                          <a:solidFill>
                            <a:schemeClr val="dk1"/>
                          </a:solidFill>
                          <a:effectLst/>
                          <a:latin typeface="+mn-lt"/>
                          <a:ea typeface="+mn-ea"/>
                          <a:cs typeface="B Nazanin" panose="00000400000000000000" pitchFamily="2" charset="-78"/>
                        </a:rPr>
                        <a:t>کد مناقصه</a:t>
                      </a:r>
                      <a:endParaRPr lang="ar-SA" sz="20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algn="just" rtl="1">
                        <a:lnSpc>
                          <a:spcPct val="115000"/>
                        </a:lnSpc>
                        <a:spcAft>
                          <a:spcPts val="0"/>
                        </a:spcAft>
                      </a:pPr>
                      <a:r>
                        <a:rPr lang="fa-IR" sz="1800" kern="1200" dirty="0">
                          <a:solidFill>
                            <a:schemeClr val="dk1"/>
                          </a:solidFill>
                          <a:effectLst/>
                          <a:latin typeface="+mn-lt"/>
                          <a:ea typeface="+mn-ea"/>
                          <a:cs typeface="B Nazanin" panose="00000400000000000000" pitchFamily="2" charset="-78"/>
                        </a:rPr>
                        <a:t>کد منحصربه‌فردی است که در سامانه معاملاتی برای هر مناقصه در نظر گرفته می‌شود.</a:t>
                      </a:r>
                      <a:endParaRPr lang="en-US" sz="1800" kern="1200" dirty="0">
                        <a:solidFill>
                          <a:schemeClr val="dk1"/>
                        </a:solidFill>
                        <a:effectLst/>
                        <a:latin typeface="+mn-lt"/>
                        <a:ea typeface="+mn-ea"/>
                        <a:cs typeface="B Nazanin" panose="00000400000000000000" pitchFamily="2" charset="-78"/>
                      </a:endParaRPr>
                    </a:p>
                  </a:txBody>
                  <a:tcPr marL="68580" marR="68580" marT="0" marB="0">
                    <a:solidFill>
                      <a:schemeClr val="accent1">
                        <a:lumMod val="20000"/>
                        <a:lumOff val="80000"/>
                      </a:schemeClr>
                    </a:solidFill>
                  </a:tcPr>
                </a:tc>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3215</a:t>
                      </a:r>
                      <a:endParaRPr lang="en-US"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rgbClr val="CCFFCC"/>
                    </a:solidFill>
                  </a:tcPr>
                </a:tc>
                <a:extLst>
                  <a:ext uri="{0D108BD9-81ED-4DB2-BD59-A6C34878D82A}">
                    <a16:rowId xmlns:a16="http://schemas.microsoft.com/office/drawing/2014/main" xmlns="" val="651874602"/>
                  </a:ext>
                </a:extLst>
              </a:tr>
              <a:tr h="356845">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fa-IR" sz="2000" b="1" kern="1200" dirty="0">
                          <a:solidFill>
                            <a:schemeClr val="dk1"/>
                          </a:solidFill>
                          <a:effectLst/>
                          <a:latin typeface="+mn-lt"/>
                          <a:ea typeface="+mn-ea"/>
                          <a:cs typeface="B Nazanin" panose="00000400000000000000" pitchFamily="2" charset="-78"/>
                        </a:rPr>
                        <a:t>تاریخ برگزاری مناقصه</a:t>
                      </a:r>
                    </a:p>
                  </a:txBody>
                  <a:tcPr marL="68580" marR="68580" marT="0" marB="0" anchor="ct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1800" dirty="0">
                          <a:effectLst/>
                          <a:cs typeface="B Nazanin" panose="00000400000000000000" pitchFamily="2" charset="-78"/>
                        </a:rPr>
                        <a:t>تاریخ برگزاری </a:t>
                      </a:r>
                      <a:r>
                        <a:rPr lang="fa-IR" sz="1800" dirty="0">
                          <a:effectLst/>
                          <a:cs typeface="B Nazanin" panose="00000400000000000000" pitchFamily="2" charset="-78"/>
                        </a:rPr>
                        <a:t>مناقصه</a:t>
                      </a:r>
                      <a:r>
                        <a:rPr lang="ar-SA" sz="1800" dirty="0">
                          <a:effectLst/>
                          <a:cs typeface="B Nazanin" panose="00000400000000000000" pitchFamily="2" charset="-78"/>
                        </a:rPr>
                        <a:t> در بورس کالای ایران است.</a:t>
                      </a:r>
                      <a:endParaRPr lang="en-US" sz="1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13</a:t>
                      </a:r>
                      <a:r>
                        <a:rPr lang="en-US" sz="140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a:t>
                      </a: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11/30</a:t>
                      </a:r>
                      <a:endParaRPr lang="en-US"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rgbClr val="CCFFCC"/>
                    </a:solidFill>
                  </a:tcPr>
                </a:tc>
                <a:extLst>
                  <a:ext uri="{0D108BD9-81ED-4DB2-BD59-A6C34878D82A}">
                    <a16:rowId xmlns:a16="http://schemas.microsoft.com/office/drawing/2014/main" xmlns="" val="8721689"/>
                  </a:ext>
                </a:extLst>
              </a:tr>
              <a:tr h="356845">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ar-SA" sz="2000" b="1" kern="1200" dirty="0">
                          <a:solidFill>
                            <a:schemeClr val="dk1"/>
                          </a:solidFill>
                          <a:effectLst/>
                          <a:latin typeface="+mn-lt"/>
                          <a:ea typeface="+mn-ea"/>
                          <a:cs typeface="B Nazanin" panose="00000400000000000000" pitchFamily="2" charset="-78"/>
                        </a:rPr>
                        <a:t>نام متقاضی</a:t>
                      </a:r>
                    </a:p>
                  </a:txBody>
                  <a:tcPr marL="68580" marR="68580" marT="0" marB="0" anchor="ctr"/>
                </a:tc>
                <a:tc>
                  <a:txBody>
                    <a:bodyPr/>
                    <a:lstStyle/>
                    <a:p>
                      <a:pPr algn="just" rtl="1">
                        <a:lnSpc>
                          <a:spcPct val="115000"/>
                        </a:lnSpc>
                        <a:spcAft>
                          <a:spcPts val="0"/>
                        </a:spcAft>
                      </a:pPr>
                      <a:r>
                        <a:rPr lang="fa-IR" sz="1800" kern="1200" dirty="0">
                          <a:solidFill>
                            <a:schemeClr val="dk1"/>
                          </a:solidFill>
                          <a:effectLst/>
                          <a:latin typeface="+mn-lt"/>
                          <a:ea typeface="+mn-ea"/>
                          <a:cs typeface="B Nazanin" panose="00000400000000000000" pitchFamily="2" charset="-78"/>
                        </a:rPr>
                        <a:t>اسم</a:t>
                      </a:r>
                      <a:r>
                        <a:rPr lang="fa-IR" sz="1800" kern="1200" baseline="0" dirty="0">
                          <a:solidFill>
                            <a:schemeClr val="dk1"/>
                          </a:solidFill>
                          <a:effectLst/>
                          <a:latin typeface="+mn-lt"/>
                          <a:ea typeface="+mn-ea"/>
                          <a:cs typeface="B Nazanin" panose="00000400000000000000" pitchFamily="2" charset="-78"/>
                        </a:rPr>
                        <a:t> شخص مناقصه‌گذار است.</a:t>
                      </a:r>
                      <a:endParaRPr lang="en-US" sz="1800" kern="1200" dirty="0">
                        <a:solidFill>
                          <a:schemeClr val="dk1"/>
                        </a:solidFill>
                        <a:effectLst/>
                        <a:latin typeface="+mn-lt"/>
                        <a:ea typeface="+mn-ea"/>
                        <a:cs typeface="B Nazanin" panose="00000400000000000000" pitchFamily="2" charset="-78"/>
                      </a:endParaRPr>
                    </a:p>
                  </a:txBody>
                  <a:tcPr marL="68580" marR="68580" marT="0" marB="0">
                    <a:solidFill>
                      <a:schemeClr val="accent1">
                        <a:lumMod val="20000"/>
                        <a:lumOff val="80000"/>
                      </a:schemeClr>
                    </a:solidFill>
                  </a:tcPr>
                </a:tc>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شرکت‌</a:t>
                      </a:r>
                      <a:r>
                        <a:rPr lang="fa-IR" sz="1800" kern="1200" baseline="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 توزیع برق</a:t>
                      </a:r>
                      <a:endParaRPr lang="en-US"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rgbClr val="CCFFCC"/>
                    </a:solidFill>
                  </a:tcPr>
                </a:tc>
                <a:extLst>
                  <a:ext uri="{0D108BD9-81ED-4DB2-BD59-A6C34878D82A}">
                    <a16:rowId xmlns:a16="http://schemas.microsoft.com/office/drawing/2014/main" xmlns="" val="2101633602"/>
                  </a:ext>
                </a:extLst>
              </a:tr>
              <a:tr h="356845">
                <a:tc>
                  <a:txBody>
                    <a:bodyPr/>
                    <a:lstStyle/>
                    <a:p>
                      <a:pPr algn="ctr" rtl="1">
                        <a:lnSpc>
                          <a:spcPct val="115000"/>
                        </a:lnSpc>
                        <a:spcAft>
                          <a:spcPts val="0"/>
                        </a:spcAft>
                      </a:pPr>
                      <a:r>
                        <a:rPr lang="fa-IR" sz="2000" b="1" kern="1200" dirty="0">
                          <a:solidFill>
                            <a:schemeClr val="dk1"/>
                          </a:solidFill>
                          <a:effectLst/>
                          <a:latin typeface="+mn-lt"/>
                          <a:ea typeface="+mn-ea"/>
                          <a:cs typeface="B Nazanin" panose="00000400000000000000" pitchFamily="2" charset="-78"/>
                        </a:rPr>
                        <a:t>نام کالا </a:t>
                      </a:r>
                      <a:r>
                        <a:rPr lang="fa-IR" sz="1400" b="1" kern="1200" dirty="0">
                          <a:solidFill>
                            <a:schemeClr val="dk1"/>
                          </a:solidFill>
                          <a:effectLst/>
                          <a:latin typeface="+mn-lt"/>
                          <a:ea typeface="+mn-ea"/>
                          <a:cs typeface="B Nazanin" panose="00000400000000000000" pitchFamily="2" charset="-78"/>
                        </a:rPr>
                        <a:t>(مورد تقاضا)</a:t>
                      </a:r>
                    </a:p>
                  </a:txBody>
                  <a:tcPr marL="38786" marR="38786" marT="0" marB="0" anchor="ct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1800" dirty="0">
                          <a:effectLst/>
                          <a:cs typeface="B Nazanin" panose="00000400000000000000" pitchFamily="2" charset="-78"/>
                        </a:rPr>
                        <a:t>اسم کالای </a:t>
                      </a:r>
                      <a:r>
                        <a:rPr lang="fa-IR" sz="1800" dirty="0">
                          <a:effectLst/>
                          <a:cs typeface="B Nazanin" panose="00000400000000000000" pitchFamily="2" charset="-78"/>
                        </a:rPr>
                        <a:t>مورد تقاضا</a:t>
                      </a:r>
                      <a:r>
                        <a:rPr lang="ar-SA" sz="1800" dirty="0">
                          <a:effectLst/>
                          <a:cs typeface="B Nazanin" panose="00000400000000000000" pitchFamily="2" charset="-78"/>
                        </a:rPr>
                        <a:t> است</a:t>
                      </a:r>
                      <a:r>
                        <a:rPr lang="fa-IR" sz="1800" dirty="0">
                          <a:effectLst/>
                          <a:cs typeface="B Nazanin" panose="00000400000000000000" pitchFamily="2" charset="-78"/>
                        </a:rPr>
                        <a:t>.</a:t>
                      </a:r>
                      <a:endParaRPr lang="en-US" sz="1800" dirty="0">
                        <a:effectLst/>
                        <a:latin typeface="Calibri" panose="020F0502020204030204" pitchFamily="34" charset="0"/>
                        <a:ea typeface="Calibri" panose="020F0502020204030204" pitchFamily="34" charset="0"/>
                        <a:cs typeface="B Nazanin" panose="00000400000000000000" pitchFamily="2" charset="-78"/>
                      </a:endParaRPr>
                    </a:p>
                  </a:txBody>
                  <a:tcPr marL="38786" marR="38786" marT="0" marB="0" anchor="ctr"/>
                </a:tc>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کنتور برق</a:t>
                      </a:r>
                      <a:endParaRPr lang="en-US"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endParaRPr>
                    </a:p>
                  </a:txBody>
                  <a:tcPr marL="38786" marR="38786" marT="0" marB="0" anchor="ctr">
                    <a:solidFill>
                      <a:srgbClr val="CCFFCC"/>
                    </a:solidFill>
                  </a:tcPr>
                </a:tc>
                <a:extLst>
                  <a:ext uri="{0D108BD9-81ED-4DB2-BD59-A6C34878D82A}">
                    <a16:rowId xmlns:a16="http://schemas.microsoft.com/office/drawing/2014/main" xmlns="" val="2001362038"/>
                  </a:ext>
                </a:extLst>
              </a:tr>
              <a:tr h="642320">
                <a:tc>
                  <a:txBody>
                    <a:bodyPr/>
                    <a:lstStyle/>
                    <a:p>
                      <a:pPr algn="ctr" rtl="1">
                        <a:lnSpc>
                          <a:spcPct val="115000"/>
                        </a:lnSpc>
                        <a:spcAft>
                          <a:spcPts val="0"/>
                        </a:spcAft>
                      </a:pPr>
                      <a:r>
                        <a:rPr lang="ar-SA" sz="2000" b="1" kern="1200" dirty="0">
                          <a:solidFill>
                            <a:schemeClr val="dk1"/>
                          </a:solidFill>
                          <a:effectLst/>
                          <a:latin typeface="+mn-lt"/>
                          <a:ea typeface="+mn-ea"/>
                          <a:cs typeface="B Nazanin" panose="00000400000000000000" pitchFamily="2" charset="-78"/>
                        </a:rPr>
                        <a:t>مشخصات کالا </a:t>
                      </a:r>
                    </a:p>
                  </a:txBody>
                  <a:tcPr marL="38786" marR="38786" marT="0" marB="0" anchor="ctr"/>
                </a:tc>
                <a:tc>
                  <a:txBody>
                    <a:bodyPr/>
                    <a:lstStyle/>
                    <a:p>
                      <a:pPr algn="just" rtl="1">
                        <a:lnSpc>
                          <a:spcPct val="115000"/>
                        </a:lnSpc>
                        <a:spcAft>
                          <a:spcPts val="0"/>
                        </a:spcAft>
                      </a:pPr>
                      <a:r>
                        <a:rPr lang="fa-IR" sz="1800" dirty="0">
                          <a:effectLst/>
                          <a:latin typeface="Calibri" panose="020F0502020204030204" pitchFamily="34" charset="0"/>
                          <a:ea typeface="Calibri" panose="020F0502020204030204" pitchFamily="34" charset="0"/>
                          <a:cs typeface="B Nazanin" panose="00000400000000000000" pitchFamily="2" charset="-78"/>
                        </a:rPr>
                        <a:t>ویژگی کیفی یا ساخت کالا (میزان ضخامت، ابعاد و اندازه .....) است.</a:t>
                      </a:r>
                    </a:p>
                  </a:txBody>
                  <a:tcPr marL="38786" marR="38786" marT="0" marB="0" anchor="ctr">
                    <a:solidFill>
                      <a:schemeClr val="accent1">
                        <a:lumMod val="20000"/>
                        <a:lumOff val="80000"/>
                      </a:schemeClr>
                    </a:solidFill>
                  </a:tcPr>
                </a:tc>
                <a:tc>
                  <a:txBody>
                    <a:bodyPr/>
                    <a:lstStyle/>
                    <a:p>
                      <a:pPr algn="ctr" rtl="1">
                        <a:lnSpc>
                          <a:spcPct val="115000"/>
                        </a:lnSpc>
                        <a:spcAft>
                          <a:spcPts val="0"/>
                        </a:spcAft>
                      </a:pP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کنتورهای دیجیتالی تک فاز</a:t>
                      </a:r>
                      <a:endParaRPr lang="fa-IR" sz="1800" kern="12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38786" marR="38786" marT="0" marB="0" anchor="ctr">
                    <a:solidFill>
                      <a:srgbClr val="CCFFCC"/>
                    </a:solidFill>
                  </a:tcPr>
                </a:tc>
                <a:extLst>
                  <a:ext uri="{0D108BD9-81ED-4DB2-BD59-A6C34878D82A}">
                    <a16:rowId xmlns:a16="http://schemas.microsoft.com/office/drawing/2014/main" xmlns="" val="3175971934"/>
                  </a:ext>
                </a:extLst>
              </a:tr>
              <a:tr h="356845">
                <a:tc>
                  <a:txBody>
                    <a:bodyPr/>
                    <a:lstStyle/>
                    <a:p>
                      <a:pPr marL="0" algn="ctr" defTabSz="914400" rtl="1" eaLnBrk="1" latinLnBrk="0" hangingPunct="1">
                        <a:lnSpc>
                          <a:spcPct val="115000"/>
                        </a:lnSpc>
                        <a:spcAft>
                          <a:spcPts val="0"/>
                        </a:spcAft>
                      </a:pPr>
                      <a:r>
                        <a:rPr lang="fa-IR" sz="2000" b="1" kern="1200" dirty="0">
                          <a:solidFill>
                            <a:schemeClr val="dk1"/>
                          </a:solidFill>
                          <a:effectLst/>
                          <a:latin typeface="+mn-lt"/>
                          <a:ea typeface="+mn-ea"/>
                          <a:cs typeface="B Nazanin" panose="00000400000000000000" pitchFamily="2" charset="-78"/>
                        </a:rPr>
                        <a:t>حجم تقاضا</a:t>
                      </a:r>
                      <a:r>
                        <a:rPr lang="fa-IR" sz="1400" b="1" kern="1200" dirty="0">
                          <a:solidFill>
                            <a:schemeClr val="dk1"/>
                          </a:solidFill>
                          <a:effectLst/>
                          <a:latin typeface="+mn-lt"/>
                          <a:ea typeface="+mn-ea"/>
                          <a:cs typeface="B Nazanin" panose="00000400000000000000" pitchFamily="2" charset="-78"/>
                        </a:rPr>
                        <a:t> (تعداد)</a:t>
                      </a:r>
                    </a:p>
                  </a:txBody>
                  <a:tcPr marL="38786" marR="38786" marT="0" marB="0" anchor="ctr"/>
                </a:tc>
                <a:tc>
                  <a:txBody>
                    <a:bodyPr/>
                    <a:lstStyle/>
                    <a:p>
                      <a:pPr algn="just" rtl="1">
                        <a:lnSpc>
                          <a:spcPct val="115000"/>
                        </a:lnSpc>
                        <a:spcAft>
                          <a:spcPts val="0"/>
                        </a:spcAft>
                      </a:pPr>
                      <a:r>
                        <a:rPr lang="fa-IR" sz="1800" kern="1200" dirty="0">
                          <a:solidFill>
                            <a:schemeClr val="dk1"/>
                          </a:solidFill>
                          <a:effectLst/>
                          <a:latin typeface="+mn-lt"/>
                          <a:ea typeface="+mn-ea"/>
                          <a:cs typeface="B Nazanin" panose="00000400000000000000" pitchFamily="2" charset="-78"/>
                        </a:rPr>
                        <a:t>حجم کالایی است که مناقصه‌گذار قصد دارد از</a:t>
                      </a:r>
                      <a:r>
                        <a:rPr lang="fa-IR" sz="1800" kern="1200" baseline="0" dirty="0">
                          <a:solidFill>
                            <a:schemeClr val="dk1"/>
                          </a:solidFill>
                          <a:effectLst/>
                          <a:latin typeface="+mn-lt"/>
                          <a:ea typeface="+mn-ea"/>
                          <a:cs typeface="B Nazanin" panose="00000400000000000000" pitchFamily="2" charset="-78"/>
                        </a:rPr>
                        <a:t> عرضه‌کنندگان خریداری </a:t>
                      </a:r>
                      <a:r>
                        <a:rPr lang="fa-IR" sz="1800" kern="1200" dirty="0">
                          <a:solidFill>
                            <a:schemeClr val="dk1"/>
                          </a:solidFill>
                          <a:effectLst/>
                          <a:latin typeface="+mn-lt"/>
                          <a:ea typeface="+mn-ea"/>
                          <a:cs typeface="B Nazanin" panose="00000400000000000000" pitchFamily="2" charset="-78"/>
                        </a:rPr>
                        <a:t>نماید.</a:t>
                      </a:r>
                    </a:p>
                  </a:txBody>
                  <a:tcPr marL="68580" marR="68580" marT="0" marB="0" anchor="ctr"/>
                </a:tc>
                <a:tc>
                  <a:txBody>
                    <a:bodyPr/>
                    <a:lstStyle/>
                    <a:p>
                      <a:pPr algn="ctr" rtl="1">
                        <a:lnSpc>
                          <a:spcPct val="115000"/>
                        </a:lnSpc>
                        <a:spcAft>
                          <a:spcPts val="0"/>
                        </a:spcAft>
                      </a:pPr>
                      <a:r>
                        <a:rPr lang="fa-IR" sz="1800" dirty="0">
                          <a:effectLst/>
                          <a:latin typeface="Calibri" panose="020F0502020204030204" pitchFamily="34" charset="0"/>
                          <a:ea typeface="Calibri" panose="020F0502020204030204" pitchFamily="34" charset="0"/>
                          <a:cs typeface="B Nazanin" panose="00000400000000000000" pitchFamily="2" charset="-78"/>
                        </a:rPr>
                        <a:t>1000</a:t>
                      </a:r>
                      <a:endParaRPr lang="en-US" sz="1800" dirty="0">
                        <a:effectLst/>
                        <a:latin typeface="Calibri" panose="020F0502020204030204" pitchFamily="34" charset="0"/>
                        <a:ea typeface="Calibri" panose="020F0502020204030204" pitchFamily="34" charset="0"/>
                        <a:cs typeface="B Nazanin" panose="00000400000000000000" pitchFamily="2" charset="-78"/>
                      </a:endParaRPr>
                    </a:p>
                  </a:txBody>
                  <a:tcPr marL="38786" marR="38786" marT="0" marB="0" anchor="ctr">
                    <a:solidFill>
                      <a:srgbClr val="CCFFCC"/>
                    </a:solidFill>
                  </a:tcPr>
                </a:tc>
                <a:extLst>
                  <a:ext uri="{0D108BD9-81ED-4DB2-BD59-A6C34878D82A}">
                    <a16:rowId xmlns:a16="http://schemas.microsoft.com/office/drawing/2014/main" xmlns="" val="4010283832"/>
                  </a:ext>
                </a:extLst>
              </a:tr>
              <a:tr h="642320">
                <a:tc>
                  <a:txBody>
                    <a:bodyPr/>
                    <a:lstStyle/>
                    <a:p>
                      <a:pPr algn="ctr" rtl="1">
                        <a:lnSpc>
                          <a:spcPct val="115000"/>
                        </a:lnSpc>
                        <a:spcAft>
                          <a:spcPts val="0"/>
                        </a:spcAft>
                      </a:pPr>
                      <a:r>
                        <a:rPr lang="fa-IR" sz="2000" b="1" kern="1200" dirty="0">
                          <a:solidFill>
                            <a:schemeClr val="dk1"/>
                          </a:solidFill>
                          <a:effectLst/>
                          <a:latin typeface="+mn-lt"/>
                          <a:ea typeface="+mn-ea"/>
                          <a:cs typeface="B Nazanin" panose="00000400000000000000" pitchFamily="2" charset="-78"/>
                        </a:rPr>
                        <a:t>قیمت پایه تقاضا </a:t>
                      </a:r>
                      <a:r>
                        <a:rPr lang="fa-IR" sz="1400" b="1" kern="1200" dirty="0">
                          <a:solidFill>
                            <a:schemeClr val="dk1"/>
                          </a:solidFill>
                          <a:effectLst/>
                          <a:latin typeface="+mn-lt"/>
                          <a:ea typeface="+mn-ea"/>
                          <a:cs typeface="B Nazanin" panose="00000400000000000000" pitchFamily="2" charset="-78"/>
                        </a:rPr>
                        <a:t>(ریال)</a:t>
                      </a:r>
                    </a:p>
                  </a:txBody>
                  <a:tcPr marL="38786" marR="38786" marT="0" marB="0" anchor="ctr"/>
                </a:tc>
                <a:tc>
                  <a:txBody>
                    <a:bodyPr/>
                    <a:lstStyle/>
                    <a:p>
                      <a:pPr algn="just" rtl="1">
                        <a:lnSpc>
                          <a:spcPct val="115000"/>
                        </a:lnSpc>
                        <a:spcAft>
                          <a:spcPts val="0"/>
                        </a:spcAft>
                      </a:pPr>
                      <a:r>
                        <a:rPr lang="fa-IR" sz="1800" kern="1200" dirty="0">
                          <a:solidFill>
                            <a:schemeClr val="dk1"/>
                          </a:solidFill>
                          <a:effectLst/>
                          <a:latin typeface="+mn-lt"/>
                          <a:ea typeface="+mn-ea"/>
                          <a:cs typeface="B Nazanin" panose="00000400000000000000" pitchFamily="2" charset="-78"/>
                        </a:rPr>
                        <a:t>قیمت مشخصی است که کارگزار خریدار در درخواست خود برای خرید هر کالا اعلام می‏نماید و پس از تایید بورس در اطلاعیه مناقصه قید می‏گردد.</a:t>
                      </a:r>
                    </a:p>
                  </a:txBody>
                  <a:tcPr marL="68580" marR="68580" marT="0" marB="0" anchor="ctr">
                    <a:solidFill>
                      <a:schemeClr val="accent1">
                        <a:lumMod val="20000"/>
                        <a:lumOff val="80000"/>
                      </a:schemeClr>
                    </a:solidFill>
                  </a:tcPr>
                </a:tc>
                <a:tc>
                  <a:txBody>
                    <a:bodyPr/>
                    <a:lstStyle/>
                    <a:p>
                      <a:pPr algn="ctr" rtl="1">
                        <a:lnSpc>
                          <a:spcPct val="115000"/>
                        </a:lnSpc>
                        <a:spcAft>
                          <a:spcPts val="0"/>
                        </a:spcAft>
                      </a:pPr>
                      <a:r>
                        <a:rPr lang="fa-IR" sz="1800" dirty="0">
                          <a:effectLst/>
                          <a:latin typeface="Calibri" panose="020F0502020204030204" pitchFamily="34" charset="0"/>
                          <a:ea typeface="Calibri" panose="020F0502020204030204" pitchFamily="34" charset="0"/>
                          <a:cs typeface="B Nazanin" panose="00000400000000000000" pitchFamily="2" charset="-78"/>
                        </a:rPr>
                        <a:t>3.000.000</a:t>
                      </a:r>
                      <a:endParaRPr lang="en-US" sz="1800" dirty="0">
                        <a:effectLst/>
                        <a:latin typeface="Calibri" panose="020F0502020204030204" pitchFamily="34" charset="0"/>
                        <a:ea typeface="Calibri" panose="020F0502020204030204" pitchFamily="34" charset="0"/>
                        <a:cs typeface="B Nazanin" panose="00000400000000000000" pitchFamily="2" charset="-78"/>
                      </a:endParaRPr>
                    </a:p>
                  </a:txBody>
                  <a:tcPr marL="38786" marR="38786" marT="0" marB="0" anchor="ctr">
                    <a:solidFill>
                      <a:srgbClr val="CCFFCC"/>
                    </a:solidFill>
                  </a:tcPr>
                </a:tc>
                <a:extLst>
                  <a:ext uri="{0D108BD9-81ED-4DB2-BD59-A6C34878D82A}">
                    <a16:rowId xmlns:a16="http://schemas.microsoft.com/office/drawing/2014/main" xmlns="" val="2217008622"/>
                  </a:ext>
                </a:extLst>
              </a:tr>
              <a:tr h="356845">
                <a:tc>
                  <a:txBody>
                    <a:bodyPr/>
                    <a:lstStyle/>
                    <a:p>
                      <a:pPr algn="ctr" rtl="1">
                        <a:lnSpc>
                          <a:spcPct val="115000"/>
                        </a:lnSpc>
                        <a:spcAft>
                          <a:spcPts val="0"/>
                        </a:spcAft>
                      </a:pPr>
                      <a:r>
                        <a:rPr lang="fa-IR" sz="2000" b="1" kern="1200" dirty="0">
                          <a:solidFill>
                            <a:schemeClr val="dk1"/>
                          </a:solidFill>
                          <a:effectLst/>
                          <a:latin typeface="+mn-lt"/>
                          <a:ea typeface="+mn-ea"/>
                          <a:cs typeface="B Nazanin" panose="00000400000000000000" pitchFamily="2" charset="-78"/>
                        </a:rPr>
                        <a:t>نوع معامله / قرارداد</a:t>
                      </a:r>
                    </a:p>
                  </a:txBody>
                  <a:tcPr marL="38786" marR="38786" marT="0" marB="0" anchor="ct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fa-IR" sz="1800" kern="1200" dirty="0">
                          <a:solidFill>
                            <a:schemeClr val="dk1"/>
                          </a:solidFill>
                          <a:effectLst/>
                          <a:latin typeface="+mn-lt"/>
                          <a:ea typeface="+mn-ea"/>
                          <a:cs typeface="B Nazanin" panose="00000400000000000000" pitchFamily="2" charset="-78"/>
                        </a:rPr>
                        <a:t>همان قراردادهای نقدی، سلف، نسیه و کشف پریمیوم است.</a:t>
                      </a:r>
                      <a:endParaRPr lang="en-US" sz="1800" kern="1200" dirty="0">
                        <a:solidFill>
                          <a:schemeClr val="dk1"/>
                        </a:solidFill>
                        <a:effectLst/>
                        <a:latin typeface="+mn-lt"/>
                        <a:ea typeface="+mn-ea"/>
                        <a:cs typeface="B Nazanin" panose="00000400000000000000" pitchFamily="2" charset="-78"/>
                      </a:endParaRPr>
                    </a:p>
                  </a:txBody>
                  <a:tcPr marL="68580" marR="68580" marT="0" marB="0" anchor="ctr">
                    <a:solidFill>
                      <a:schemeClr val="bg1"/>
                    </a:solidFill>
                  </a:tcPr>
                </a:tc>
                <a:tc>
                  <a:txBody>
                    <a:bodyPr/>
                    <a:lstStyle/>
                    <a:p>
                      <a:pPr algn="ctr" rtl="1">
                        <a:lnSpc>
                          <a:spcPct val="115000"/>
                        </a:lnSpc>
                        <a:spcAft>
                          <a:spcPts val="0"/>
                        </a:spcAft>
                      </a:pP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نقدی</a:t>
                      </a:r>
                      <a:endParaRPr lang="en-US"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endParaRPr>
                    </a:p>
                  </a:txBody>
                  <a:tcPr marL="38786" marR="38786" marT="0" marB="0" anchor="ctr">
                    <a:solidFill>
                      <a:srgbClr val="CCFFCC"/>
                    </a:solidFill>
                  </a:tcPr>
                </a:tc>
                <a:extLst>
                  <a:ext uri="{0D108BD9-81ED-4DB2-BD59-A6C34878D82A}">
                    <a16:rowId xmlns:a16="http://schemas.microsoft.com/office/drawing/2014/main" xmlns="" val="1166126814"/>
                  </a:ext>
                </a:extLst>
              </a:tr>
              <a:tr h="356845">
                <a:tc>
                  <a:txBody>
                    <a:bodyPr/>
                    <a:lstStyle/>
                    <a:p>
                      <a:pPr algn="ctr" rtl="1">
                        <a:lnSpc>
                          <a:spcPct val="115000"/>
                        </a:lnSpc>
                        <a:spcAft>
                          <a:spcPts val="0"/>
                        </a:spcAft>
                      </a:pPr>
                      <a:r>
                        <a:rPr lang="fa-IR" sz="2000" b="1" kern="1200" dirty="0">
                          <a:solidFill>
                            <a:schemeClr val="dk1"/>
                          </a:solidFill>
                          <a:effectLst/>
                          <a:latin typeface="+mn-lt"/>
                          <a:ea typeface="+mn-ea"/>
                          <a:cs typeface="B Nazanin" panose="00000400000000000000" pitchFamily="2" charset="-78"/>
                        </a:rPr>
                        <a:t>روش تسویه </a:t>
                      </a:r>
                      <a:endParaRPr lang="en-US" sz="2000" b="1" kern="1200" dirty="0">
                        <a:solidFill>
                          <a:schemeClr val="dk1"/>
                        </a:solidFill>
                        <a:effectLst/>
                        <a:latin typeface="+mn-lt"/>
                        <a:ea typeface="+mn-ea"/>
                        <a:cs typeface="B Nazanin" panose="00000400000000000000" pitchFamily="2" charset="-78"/>
                      </a:endParaRPr>
                    </a:p>
                  </a:txBody>
                  <a:tcPr marL="38786" marR="38786" marT="0" marB="0" anchor="ct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1800" kern="1200" dirty="0">
                          <a:solidFill>
                            <a:schemeClr val="dk1"/>
                          </a:solidFill>
                          <a:effectLst/>
                          <a:latin typeface="+mn-lt"/>
                          <a:ea typeface="+mn-ea"/>
                          <a:cs typeface="B Nazanin" panose="00000400000000000000" pitchFamily="2" charset="-78"/>
                        </a:rPr>
                        <a:t>روش‌های تسویه </a:t>
                      </a:r>
                      <a:r>
                        <a:rPr lang="fa-IR" sz="1800" kern="1200" dirty="0">
                          <a:solidFill>
                            <a:schemeClr val="dk1"/>
                          </a:solidFill>
                          <a:effectLst/>
                          <a:latin typeface="+mn-lt"/>
                          <a:ea typeface="+mn-ea"/>
                          <a:cs typeface="B Nazanin" panose="00000400000000000000" pitchFamily="2" charset="-78"/>
                        </a:rPr>
                        <a:t>می‌تواند </a:t>
                      </a:r>
                      <a:r>
                        <a:rPr lang="ar-SA" sz="1800" kern="1200" dirty="0">
                          <a:solidFill>
                            <a:schemeClr val="dk1"/>
                          </a:solidFill>
                          <a:effectLst/>
                          <a:latin typeface="+mn-lt"/>
                          <a:ea typeface="+mn-ea"/>
                          <a:cs typeface="B Nazanin" panose="00000400000000000000" pitchFamily="2" charset="-78"/>
                        </a:rPr>
                        <a:t>به صورت نقدی یا اعتباری ‌باشد</a:t>
                      </a:r>
                      <a:r>
                        <a:rPr lang="fa-IR" sz="1800" kern="1200" dirty="0">
                          <a:solidFill>
                            <a:schemeClr val="dk1"/>
                          </a:solidFill>
                          <a:effectLst/>
                          <a:latin typeface="+mn-lt"/>
                          <a:ea typeface="+mn-ea"/>
                          <a:cs typeface="B Nazanin" panose="00000400000000000000" pitchFamily="2" charset="-78"/>
                        </a:rPr>
                        <a:t>.</a:t>
                      </a:r>
                      <a:endParaRPr lang="en-US" sz="1800" kern="1200" dirty="0">
                        <a:solidFill>
                          <a:schemeClr val="dk1"/>
                        </a:solidFill>
                        <a:effectLst/>
                        <a:latin typeface="+mn-lt"/>
                        <a:ea typeface="+mn-ea"/>
                        <a:cs typeface="B Nazanin" panose="00000400000000000000" pitchFamily="2" charset="-78"/>
                      </a:endParaRPr>
                    </a:p>
                  </a:txBody>
                  <a:tcPr marL="38786" marR="38786" marT="0" marB="0" anchor="ctr">
                    <a:solidFill>
                      <a:schemeClr val="accent1">
                        <a:lumMod val="20000"/>
                        <a:lumOff val="80000"/>
                      </a:schemeClr>
                    </a:solidFill>
                  </a:tcPr>
                </a:tc>
                <a:tc>
                  <a:txBody>
                    <a:bodyPr/>
                    <a:lstStyle/>
                    <a:p>
                      <a:pPr algn="ctr" rtl="1">
                        <a:lnSpc>
                          <a:spcPct val="115000"/>
                        </a:lnSpc>
                        <a:spcAft>
                          <a:spcPts val="0"/>
                        </a:spcAft>
                      </a:pP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نقدی</a:t>
                      </a:r>
                      <a:endParaRPr lang="en-US"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endParaRPr>
                    </a:p>
                  </a:txBody>
                  <a:tcPr marL="38786" marR="38786" marT="0" marB="0" anchor="ctr">
                    <a:solidFill>
                      <a:srgbClr val="CCFFCC"/>
                    </a:solidFill>
                  </a:tcPr>
                </a:tc>
                <a:extLst>
                  <a:ext uri="{0D108BD9-81ED-4DB2-BD59-A6C34878D82A}">
                    <a16:rowId xmlns:a16="http://schemas.microsoft.com/office/drawing/2014/main" xmlns="" val="1622715767"/>
                  </a:ext>
                </a:extLst>
              </a:tr>
              <a:tr h="356845">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ar-SA" sz="2000" b="1" kern="1200" dirty="0">
                          <a:solidFill>
                            <a:schemeClr val="dk1"/>
                          </a:solidFill>
                          <a:effectLst/>
                          <a:latin typeface="+mn-lt"/>
                          <a:ea typeface="+mn-ea"/>
                          <a:cs typeface="B Nazanin" panose="00000400000000000000" pitchFamily="2" charset="-78"/>
                        </a:rPr>
                        <a:t>نوع ارز یا واحد پولی</a:t>
                      </a:r>
                      <a:endParaRPr lang="en-US" sz="20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algn="just" rtl="1">
                        <a:lnSpc>
                          <a:spcPct val="115000"/>
                        </a:lnSpc>
                        <a:spcAft>
                          <a:spcPts val="0"/>
                        </a:spcAft>
                      </a:pPr>
                      <a:r>
                        <a:rPr lang="fa-IR" sz="1800" kern="1200" dirty="0">
                          <a:solidFill>
                            <a:schemeClr val="dk1"/>
                          </a:solidFill>
                          <a:effectLst/>
                          <a:latin typeface="+mn-lt"/>
                          <a:ea typeface="+mn-ea"/>
                          <a:cs typeface="B Nazanin" panose="00000400000000000000" pitchFamily="2" charset="-78"/>
                        </a:rPr>
                        <a:t>واحد پولی در نظر گرفته شده برای محاسبه ارزش معامله است. </a:t>
                      </a:r>
                    </a:p>
                  </a:txBody>
                  <a:tcPr marL="68580" marR="68580" marT="0" marB="0" anchor="ctr">
                    <a:solidFill>
                      <a:schemeClr val="bg1"/>
                    </a:solidFill>
                  </a:tcPr>
                </a:tc>
                <a:tc>
                  <a:txBody>
                    <a:bodyPr/>
                    <a:lstStyle/>
                    <a:p>
                      <a:pPr algn="ctr" rtl="1">
                        <a:lnSpc>
                          <a:spcPct val="115000"/>
                        </a:lnSpc>
                        <a:spcAft>
                          <a:spcPts val="0"/>
                        </a:spcAft>
                      </a:pPr>
                      <a:r>
                        <a:rPr lang="fa-IR" sz="1800" kern="1200" dirty="0">
                          <a:solidFill>
                            <a:schemeClr val="dk1"/>
                          </a:solidFill>
                          <a:effectLst/>
                          <a:latin typeface="+mn-lt"/>
                          <a:ea typeface="+mn-ea"/>
                          <a:cs typeface="B Nazanin" panose="00000400000000000000" pitchFamily="2" charset="-78"/>
                        </a:rPr>
                        <a:t>ریال</a:t>
                      </a:r>
                      <a:endParaRPr lang="en-US" sz="1800" kern="1200" dirty="0">
                        <a:solidFill>
                          <a:schemeClr val="dk1"/>
                        </a:solidFill>
                        <a:effectLst/>
                        <a:latin typeface="+mn-lt"/>
                        <a:ea typeface="+mn-ea"/>
                        <a:cs typeface="B Nazanin" panose="00000400000000000000" pitchFamily="2" charset="-78"/>
                      </a:endParaRPr>
                    </a:p>
                  </a:txBody>
                  <a:tcPr marL="68580" marR="68580" marT="0" marB="0" anchor="ctr">
                    <a:solidFill>
                      <a:srgbClr val="CCFFCC"/>
                    </a:solidFill>
                  </a:tcPr>
                </a:tc>
                <a:extLst>
                  <a:ext uri="{0D108BD9-81ED-4DB2-BD59-A6C34878D82A}">
                    <a16:rowId xmlns:a16="http://schemas.microsoft.com/office/drawing/2014/main" xmlns="" val="526955180"/>
                  </a:ext>
                </a:extLst>
              </a:tr>
            </a:tbl>
          </a:graphicData>
        </a:graphic>
      </p:graphicFrame>
      <p:sp>
        <p:nvSpPr>
          <p:cNvPr id="6" name="Explosion 1 5"/>
          <p:cNvSpPr/>
          <p:nvPr/>
        </p:nvSpPr>
        <p:spPr>
          <a:xfrm rot="16382682">
            <a:off x="89158" y="37670"/>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3" name="Rectangle 2"/>
          <p:cNvSpPr/>
          <p:nvPr/>
        </p:nvSpPr>
        <p:spPr>
          <a:xfrm>
            <a:off x="752996" y="824116"/>
            <a:ext cx="10874432" cy="369332"/>
          </a:xfrm>
          <a:prstGeom prst="rect">
            <a:avLst/>
          </a:prstGeom>
          <a:solidFill>
            <a:schemeClr val="accent3">
              <a:lumMod val="20000"/>
              <a:lumOff val="80000"/>
            </a:schemeClr>
          </a:solidFill>
        </p:spPr>
        <p:txBody>
          <a:bodyPr wrap="square">
            <a:spAutoFit/>
          </a:bodyPr>
          <a:lstStyle/>
          <a:p>
            <a:pPr algn="just" defTabSz="1025525" rtl="1">
              <a:tabLst>
                <a:tab pos="1260475" algn="l"/>
              </a:tabLst>
            </a:pPr>
            <a:r>
              <a:rPr lang="fa-IR" dirty="0">
                <a:solidFill>
                  <a:prstClr val="black"/>
                </a:solidFill>
                <a:latin typeface="Calibri" panose="020F0502020204030204" pitchFamily="34" charset="0"/>
                <a:ea typeface="Calibri" panose="020F0502020204030204" pitchFamily="34" charset="0"/>
                <a:cs typeface="B Nazanin" panose="00000400000000000000" pitchFamily="2" charset="-78"/>
              </a:rPr>
              <a:t>* </a:t>
            </a:r>
            <a:r>
              <a:rPr lang="fa-IR" b="1" dirty="0">
                <a:solidFill>
                  <a:srgbClr val="0070C0"/>
                </a:solidFill>
                <a:cs typeface="B Nazanin" pitchFamily="2" charset="-78"/>
              </a:rPr>
              <a:t>اطلاعیه مناقصه: </a:t>
            </a:r>
            <a:r>
              <a:rPr lang="fa-IR" dirty="0">
                <a:cs typeface="B Nazanin" pitchFamily="2" charset="-78"/>
              </a:rPr>
              <a:t>اطلاعیه­ای که در آن اعلام آمادگی متقاضی برای خرید کالا در معاملات مناقصه و طبق فرمت مشخص، توسط بورس منتشر می­­گردد.</a:t>
            </a:r>
          </a:p>
        </p:txBody>
      </p:sp>
    </p:spTree>
    <p:extLst>
      <p:ext uri="{BB962C8B-B14F-4D97-AF65-F5344CB8AC3E}">
        <p14:creationId xmlns:p14="http://schemas.microsoft.com/office/powerpoint/2010/main" val="1379539242"/>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مشخصات مندرج در فرم اطلاعیه مناقصه</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10" name="Table 9"/>
          <p:cNvGraphicFramePr>
            <a:graphicFrameLocks noGrp="1"/>
          </p:cNvGraphicFramePr>
          <p:nvPr>
            <p:extLst>
              <p:ext uri="{D42A27DB-BD31-4B8C-83A1-F6EECF244321}">
                <p14:modId xmlns:p14="http://schemas.microsoft.com/office/powerpoint/2010/main" val="2218629191"/>
              </p:ext>
            </p:extLst>
          </p:nvPr>
        </p:nvGraphicFramePr>
        <p:xfrm>
          <a:off x="457200" y="762597"/>
          <a:ext cx="10957560" cy="5433440"/>
        </p:xfrm>
        <a:graphic>
          <a:graphicData uri="http://schemas.openxmlformats.org/drawingml/2006/table">
            <a:tbl>
              <a:tblPr rtl="1" firstRow="1" firstCol="1" bandRow="1">
                <a:tableStyleId>{74C1A8A3-306A-4EB7-A6B1-4F7E0EB9C5D6}</a:tableStyleId>
              </a:tblPr>
              <a:tblGrid>
                <a:gridCol w="1681942">
                  <a:extLst>
                    <a:ext uri="{9D8B030D-6E8A-4147-A177-3AD203B41FA5}">
                      <a16:colId xmlns:a16="http://schemas.microsoft.com/office/drawing/2014/main" xmlns="" val="1690331263"/>
                    </a:ext>
                  </a:extLst>
                </a:gridCol>
                <a:gridCol w="6622472">
                  <a:extLst>
                    <a:ext uri="{9D8B030D-6E8A-4147-A177-3AD203B41FA5}">
                      <a16:colId xmlns:a16="http://schemas.microsoft.com/office/drawing/2014/main" xmlns="" val="4083697622"/>
                    </a:ext>
                  </a:extLst>
                </a:gridCol>
                <a:gridCol w="2653146">
                  <a:extLst>
                    <a:ext uri="{9D8B030D-6E8A-4147-A177-3AD203B41FA5}">
                      <a16:colId xmlns:a16="http://schemas.microsoft.com/office/drawing/2014/main" xmlns="" val="1042714648"/>
                    </a:ext>
                  </a:extLst>
                </a:gridCol>
              </a:tblGrid>
              <a:tr h="73162">
                <a:tc>
                  <a:txBody>
                    <a:bodyPr/>
                    <a:lstStyle/>
                    <a:p>
                      <a:pPr algn="ctr" rtl="1">
                        <a:lnSpc>
                          <a:spcPct val="115000"/>
                        </a:lnSpc>
                        <a:spcAft>
                          <a:spcPts val="0"/>
                        </a:spcAft>
                      </a:pPr>
                      <a:r>
                        <a:rPr lang="ar-SA" sz="1800" dirty="0">
                          <a:solidFill>
                            <a:schemeClr val="tx1"/>
                          </a:solidFill>
                          <a:effectLst/>
                          <a:cs typeface="B Titr" panose="00000700000000000000" pitchFamily="2" charset="-78"/>
                        </a:rPr>
                        <a:t>مشخصات اطلاعیه</a:t>
                      </a:r>
                      <a:endParaRPr lang="en-US" sz="18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38786" marR="38786" marT="0" marB="0" anchor="ctr"/>
                </a:tc>
                <a:tc>
                  <a:txBody>
                    <a:bodyPr/>
                    <a:lstStyle/>
                    <a:p>
                      <a:pPr algn="ctr" rtl="1">
                        <a:lnSpc>
                          <a:spcPct val="115000"/>
                        </a:lnSpc>
                        <a:spcAft>
                          <a:spcPts val="0"/>
                        </a:spcAft>
                      </a:pPr>
                      <a:r>
                        <a:rPr lang="ar-SA" sz="1800" dirty="0">
                          <a:solidFill>
                            <a:schemeClr val="tx1"/>
                          </a:solidFill>
                          <a:effectLst/>
                          <a:cs typeface="B Titr" panose="00000700000000000000" pitchFamily="2" charset="-78"/>
                        </a:rPr>
                        <a:t>توضیحات</a:t>
                      </a:r>
                      <a:endParaRPr lang="en-US" sz="18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38786" marR="38786" marT="0" marB="0" anchor="ctr"/>
                </a:tc>
                <a:tc>
                  <a:txBody>
                    <a:bodyPr/>
                    <a:lstStyle/>
                    <a:p>
                      <a:pPr algn="ctr" rtl="1">
                        <a:lnSpc>
                          <a:spcPct val="115000"/>
                        </a:lnSpc>
                        <a:spcAft>
                          <a:spcPts val="0"/>
                        </a:spcAft>
                      </a:pPr>
                      <a:r>
                        <a:rPr lang="ar-SA" sz="1800" dirty="0">
                          <a:solidFill>
                            <a:schemeClr val="tx1"/>
                          </a:solidFill>
                          <a:effectLst/>
                          <a:cs typeface="B Titr" panose="00000700000000000000" pitchFamily="2" charset="-78"/>
                        </a:rPr>
                        <a:t>مثال موردی </a:t>
                      </a:r>
                      <a:endParaRPr lang="en-US" sz="1800" dirty="0">
                        <a:solidFill>
                          <a:schemeClr val="tx1"/>
                        </a:solidFill>
                        <a:effectLst/>
                        <a:latin typeface="Calibri" panose="020F0502020204030204" pitchFamily="34" charset="0"/>
                        <a:ea typeface="Calibri" panose="020F0502020204030204" pitchFamily="34" charset="0"/>
                        <a:cs typeface="B Titr" panose="00000700000000000000" pitchFamily="2" charset="-78"/>
                      </a:endParaRPr>
                    </a:p>
                  </a:txBody>
                  <a:tcPr marL="38786" marR="38786" marT="0" marB="0" anchor="ctr"/>
                </a:tc>
                <a:extLst>
                  <a:ext uri="{0D108BD9-81ED-4DB2-BD59-A6C34878D82A}">
                    <a16:rowId xmlns:a16="http://schemas.microsoft.com/office/drawing/2014/main" xmlns="" val="568695762"/>
                  </a:ext>
                </a:extLst>
              </a:tr>
              <a:tr h="182905">
                <a:tc>
                  <a:txBody>
                    <a:bodyPr/>
                    <a:lstStyle/>
                    <a:p>
                      <a:pPr marL="0" algn="ctr" defTabSz="914400" rtl="1" eaLnBrk="1" latinLnBrk="0" hangingPunct="1">
                        <a:lnSpc>
                          <a:spcPct val="115000"/>
                        </a:lnSpc>
                        <a:spcAft>
                          <a:spcPts val="0"/>
                        </a:spcAft>
                      </a:pPr>
                      <a:r>
                        <a:rPr lang="fa-IR" sz="2000" b="1" kern="1200" dirty="0">
                          <a:solidFill>
                            <a:schemeClr val="dk1"/>
                          </a:solidFill>
                          <a:effectLst/>
                          <a:latin typeface="+mn-lt"/>
                          <a:ea typeface="+mn-ea"/>
                          <a:cs typeface="B Nazanin" panose="00000400000000000000" pitchFamily="2" charset="-78"/>
                        </a:rPr>
                        <a:t>نوع بسته‌بندی</a:t>
                      </a:r>
                    </a:p>
                  </a:txBody>
                  <a:tcPr marL="68580" marR="68580" marT="0" marB="0" anchor="ctr"/>
                </a:tc>
                <a:tc>
                  <a:txBody>
                    <a:bodyPr/>
                    <a:lstStyle/>
                    <a:p>
                      <a:pPr algn="just" rtl="1">
                        <a:lnSpc>
                          <a:spcPct val="115000"/>
                        </a:lnSpc>
                        <a:spcAft>
                          <a:spcPts val="0"/>
                        </a:spcAft>
                      </a:pPr>
                      <a:r>
                        <a:rPr lang="fa-IR" sz="1800" kern="1200" dirty="0">
                          <a:solidFill>
                            <a:schemeClr val="dk1"/>
                          </a:solidFill>
                          <a:effectLst/>
                          <a:latin typeface="+mn-lt"/>
                          <a:ea typeface="+mn-ea"/>
                          <a:cs typeface="B Nazanin" panose="00000400000000000000" pitchFamily="2" charset="-78"/>
                        </a:rPr>
                        <a:t>نوع بسته‌بندی با توجه به</a:t>
                      </a:r>
                      <a:r>
                        <a:rPr lang="fa-IR" sz="1800" kern="1200" baseline="0" dirty="0">
                          <a:solidFill>
                            <a:schemeClr val="dk1"/>
                          </a:solidFill>
                          <a:effectLst/>
                          <a:latin typeface="+mn-lt"/>
                          <a:ea typeface="+mn-ea"/>
                          <a:cs typeface="B Nazanin" panose="00000400000000000000" pitchFamily="2" charset="-78"/>
                        </a:rPr>
                        <a:t> ساختار کالا</a:t>
                      </a:r>
                      <a:r>
                        <a:rPr lang="fa-IR" sz="1800" kern="1200" dirty="0">
                          <a:solidFill>
                            <a:schemeClr val="dk1"/>
                          </a:solidFill>
                          <a:effectLst/>
                          <a:latin typeface="+mn-lt"/>
                          <a:ea typeface="+mn-ea"/>
                          <a:cs typeface="B Nazanin" panose="00000400000000000000" pitchFamily="2" charset="-78"/>
                        </a:rPr>
                        <a:t> می‌تواند فله، کیسه، پالت چوبی، رول، شیت، بندیل، جامبوگ و... در هنگام تحویل است.</a:t>
                      </a:r>
                    </a:p>
                  </a:txBody>
                  <a:tcPr marL="68580" marR="68580" marT="0" marB="0" anchor="ctr">
                    <a:solidFill>
                      <a:schemeClr val="accent1">
                        <a:lumMod val="20000"/>
                        <a:lumOff val="80000"/>
                      </a:schemeClr>
                    </a:solidFill>
                  </a:tcPr>
                </a:tc>
                <a:tc>
                  <a:txBody>
                    <a:bodyPr/>
                    <a:lstStyle/>
                    <a:p>
                      <a:pPr algn="ctr" rtl="1">
                        <a:lnSpc>
                          <a:spcPct val="115000"/>
                        </a:lnSpc>
                        <a:spcAft>
                          <a:spcPts val="0"/>
                        </a:spcAft>
                      </a:pPr>
                      <a:r>
                        <a:rPr lang="fa-IR" sz="1800" kern="1200" dirty="0">
                          <a:solidFill>
                            <a:schemeClr val="dk1"/>
                          </a:solidFill>
                          <a:effectLst/>
                          <a:latin typeface="+mn-lt"/>
                          <a:ea typeface="+mn-ea"/>
                          <a:cs typeface="B Nazanin" panose="00000400000000000000" pitchFamily="2" charset="-78"/>
                        </a:rPr>
                        <a:t>کارتن</a:t>
                      </a:r>
                      <a:endParaRPr lang="en-US" sz="1800" kern="1200" dirty="0">
                        <a:solidFill>
                          <a:schemeClr val="dk1"/>
                        </a:solidFill>
                        <a:effectLst/>
                        <a:latin typeface="+mn-lt"/>
                        <a:ea typeface="+mn-ea"/>
                        <a:cs typeface="B Nazanin" panose="00000400000000000000" pitchFamily="2" charset="-78"/>
                      </a:endParaRPr>
                    </a:p>
                  </a:txBody>
                  <a:tcPr marL="68580" marR="68580" marT="0" marB="0" anchor="ctr">
                    <a:solidFill>
                      <a:srgbClr val="CCFFCC"/>
                    </a:solidFill>
                  </a:tcPr>
                </a:tc>
                <a:extLst>
                  <a:ext uri="{0D108BD9-81ED-4DB2-BD59-A6C34878D82A}">
                    <a16:rowId xmlns:a16="http://schemas.microsoft.com/office/drawing/2014/main" xmlns="" val="2815198765"/>
                  </a:ext>
                </a:extLst>
              </a:tr>
              <a:tr h="182905">
                <a:tc>
                  <a:txBody>
                    <a:bodyPr/>
                    <a:lstStyle/>
                    <a:p>
                      <a:pPr marL="0" algn="ctr" defTabSz="914400" rtl="1" eaLnBrk="1" latinLnBrk="0" hangingPunct="1">
                        <a:lnSpc>
                          <a:spcPct val="115000"/>
                        </a:lnSpc>
                        <a:spcAft>
                          <a:spcPts val="0"/>
                        </a:spcAft>
                      </a:pPr>
                      <a:r>
                        <a:rPr kumimoji="0" lang="fa-IR" sz="2000" b="0" i="0" u="none" strike="noStrike" kern="1200" cap="none" spc="0" normalizeH="0" baseline="0" dirty="0">
                          <a:ln>
                            <a:noFill/>
                          </a:ln>
                          <a:solidFill>
                            <a:prstClr val="black"/>
                          </a:solidFill>
                          <a:effectLst/>
                          <a:uLnTx/>
                          <a:uFillTx/>
                          <a:latin typeface="+mn-lt"/>
                          <a:ea typeface="+mn-ea"/>
                          <a:cs typeface="B Nazanin" panose="00000400000000000000" pitchFamily="2" charset="-78"/>
                        </a:rPr>
                        <a:t>زمان‌ تحویل</a:t>
                      </a:r>
                    </a:p>
                  </a:txBody>
                  <a:tcPr marL="68580" marR="68580" marT="0" marB="0" anchor="ct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1800" kern="1200" dirty="0">
                          <a:solidFill>
                            <a:schemeClr val="dk1"/>
                          </a:solidFill>
                          <a:effectLst/>
                          <a:latin typeface="+mn-lt"/>
                          <a:ea typeface="+mn-ea"/>
                          <a:cs typeface="B Nazanin" panose="00000400000000000000" pitchFamily="2" charset="-78"/>
                        </a:rPr>
                        <a:t>زمانی است که در آن کالای موضوع قرارداد طبق زمان‌های تعیین شده در اطلاعیه عرضه از سوی فروشنده به خریدار تحویل داده می‌شود.</a:t>
                      </a:r>
                      <a:endParaRPr lang="en-US" sz="1800" kern="1200" dirty="0">
                        <a:solidFill>
                          <a:schemeClr val="dk1"/>
                        </a:solidFill>
                        <a:effectLst/>
                        <a:latin typeface="+mn-lt"/>
                        <a:ea typeface="+mn-ea"/>
                        <a:cs typeface="B Nazanin" panose="00000400000000000000" pitchFamily="2" charset="-78"/>
                      </a:endParaRPr>
                    </a:p>
                  </a:txBody>
                  <a:tcPr marL="68580" marR="68580" marT="0" marB="0" anchor="ctr">
                    <a:solidFill>
                      <a:schemeClr val="bg1"/>
                    </a:solidFill>
                  </a:tcPr>
                </a:tc>
                <a:tc>
                  <a:txBody>
                    <a:bodyPr/>
                    <a:lstStyle/>
                    <a:p>
                      <a:pPr algn="ctr" rtl="0">
                        <a:lnSpc>
                          <a:spcPct val="115000"/>
                        </a:lnSpc>
                        <a:spcAft>
                          <a:spcPts val="0"/>
                        </a:spcAft>
                      </a:pPr>
                      <a:r>
                        <a:rPr lang="fa-IR" sz="1800" kern="1200" dirty="0">
                          <a:solidFill>
                            <a:schemeClr val="dk1"/>
                          </a:solidFill>
                          <a:effectLst/>
                          <a:latin typeface="+mn-lt"/>
                          <a:ea typeface="+mn-ea"/>
                          <a:cs typeface="B Nazanin" panose="00000400000000000000" pitchFamily="2" charset="-78"/>
                        </a:rPr>
                        <a:t>13</a:t>
                      </a:r>
                      <a:r>
                        <a:rPr lang="en-US" sz="140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a:t>
                      </a:r>
                      <a:r>
                        <a:rPr lang="en-US" sz="180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a:t>
                      </a:r>
                      <a:r>
                        <a:rPr lang="fa-IR" sz="1800" kern="1200" dirty="0">
                          <a:solidFill>
                            <a:schemeClr val="dk1"/>
                          </a:solidFill>
                          <a:effectLst/>
                          <a:latin typeface="+mn-lt"/>
                          <a:ea typeface="+mn-ea"/>
                          <a:cs typeface="B Nazanin" panose="00000400000000000000" pitchFamily="2" charset="-78"/>
                        </a:rPr>
                        <a:t>12/04</a:t>
                      </a:r>
                      <a:endParaRPr lang="en-US" sz="1800" kern="1200" dirty="0">
                        <a:solidFill>
                          <a:schemeClr val="dk1"/>
                        </a:solidFill>
                        <a:effectLst/>
                        <a:latin typeface="+mn-lt"/>
                        <a:ea typeface="+mn-ea"/>
                        <a:cs typeface="B Nazanin" panose="00000400000000000000" pitchFamily="2" charset="-78"/>
                      </a:endParaRPr>
                    </a:p>
                  </a:txBody>
                  <a:tcPr marL="68580" marR="68580" marT="0" marB="0" anchor="ctr">
                    <a:solidFill>
                      <a:srgbClr val="CCFFCC"/>
                    </a:solidFill>
                  </a:tcPr>
                </a:tc>
                <a:extLst>
                  <a:ext uri="{0D108BD9-81ED-4DB2-BD59-A6C34878D82A}">
                    <a16:rowId xmlns:a16="http://schemas.microsoft.com/office/drawing/2014/main" xmlns="" val="651874602"/>
                  </a:ext>
                </a:extLst>
              </a:tr>
              <a:tr h="182905">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fa-IR" sz="2000" b="0" i="0" u="none" strike="noStrike" kern="1200" cap="none" spc="0" normalizeH="0" baseline="0" dirty="0">
                          <a:ln>
                            <a:noFill/>
                          </a:ln>
                          <a:solidFill>
                            <a:prstClr val="black"/>
                          </a:solidFill>
                          <a:effectLst/>
                          <a:uLnTx/>
                          <a:uFillTx/>
                          <a:latin typeface="+mn-lt"/>
                          <a:ea typeface="+mn-ea"/>
                          <a:cs typeface="B Nazanin" panose="00000400000000000000" pitchFamily="2" charset="-78"/>
                        </a:rPr>
                        <a:t>مکان تحویل</a:t>
                      </a:r>
                    </a:p>
                  </a:txBody>
                  <a:tcPr marL="68580" marR="68580" marT="0" marB="0" anchor="ct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1800" kern="1200" dirty="0">
                          <a:solidFill>
                            <a:schemeClr val="dk1"/>
                          </a:solidFill>
                          <a:effectLst/>
                          <a:latin typeface="+mn-lt"/>
                          <a:ea typeface="+mn-ea"/>
                          <a:cs typeface="B Nazanin" panose="00000400000000000000" pitchFamily="2" charset="-78"/>
                        </a:rPr>
                        <a:t>محلی است که مقرر شده در آن مکان کالا به خریدار تحویل داده شود.</a:t>
                      </a:r>
                      <a:endParaRPr lang="en-US" sz="1800" kern="1200" dirty="0">
                        <a:solidFill>
                          <a:schemeClr val="dk1"/>
                        </a:solidFill>
                        <a:effectLst/>
                        <a:latin typeface="+mn-lt"/>
                        <a:ea typeface="+mn-ea"/>
                        <a:cs typeface="B Nazanin" panose="00000400000000000000" pitchFamily="2" charset="-78"/>
                      </a:endParaRPr>
                    </a:p>
                  </a:txBody>
                  <a:tcPr marL="68580" marR="68580" marT="0" marB="0" anchor="ctr">
                    <a:solidFill>
                      <a:schemeClr val="accent1">
                        <a:lumMod val="20000"/>
                        <a:lumOff val="80000"/>
                      </a:schemeClr>
                    </a:solidFill>
                  </a:tcPr>
                </a:tc>
                <a:tc>
                  <a:txBody>
                    <a:bodyPr/>
                    <a:lstStyle/>
                    <a:p>
                      <a:pPr algn="ctr" rtl="1">
                        <a:lnSpc>
                          <a:spcPct val="115000"/>
                        </a:lnSpc>
                        <a:spcAft>
                          <a:spcPts val="0"/>
                        </a:spcAft>
                      </a:pPr>
                      <a:r>
                        <a:rPr lang="fa-IR" sz="1800" kern="1200" dirty="0">
                          <a:solidFill>
                            <a:schemeClr val="dk1"/>
                          </a:solidFill>
                          <a:effectLst/>
                          <a:latin typeface="+mn-lt"/>
                          <a:ea typeface="+mn-ea"/>
                          <a:cs typeface="B Nazanin" panose="00000400000000000000" pitchFamily="2" charset="-78"/>
                        </a:rPr>
                        <a:t>محل انبار مناقصه‌گذار</a:t>
                      </a:r>
                    </a:p>
                  </a:txBody>
                  <a:tcPr marL="68580" marR="68580" marT="0" marB="0" anchor="ctr">
                    <a:solidFill>
                      <a:srgbClr val="CCFFCC"/>
                    </a:solidFill>
                  </a:tcPr>
                </a:tc>
                <a:extLst>
                  <a:ext uri="{0D108BD9-81ED-4DB2-BD59-A6C34878D82A}">
                    <a16:rowId xmlns:a16="http://schemas.microsoft.com/office/drawing/2014/main" xmlns="" val="8721689"/>
                  </a:ext>
                </a:extLst>
              </a:tr>
              <a:tr h="182905">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fa-IR" sz="2000" b="0" i="0" u="none" strike="noStrike" kern="1200" cap="none" spc="0" normalizeH="0" baseline="0" dirty="0">
                          <a:ln>
                            <a:noFill/>
                          </a:ln>
                          <a:solidFill>
                            <a:prstClr val="black"/>
                          </a:solidFill>
                          <a:effectLst/>
                          <a:uLnTx/>
                          <a:uFillTx/>
                          <a:latin typeface="+mn-lt"/>
                          <a:ea typeface="+mn-ea"/>
                          <a:cs typeface="B Nazanin" panose="00000400000000000000" pitchFamily="2" charset="-78"/>
                        </a:rPr>
                        <a:t>خطای مجاز تحویل</a:t>
                      </a:r>
                      <a:endParaRPr kumimoji="0" lang="ar-SA" sz="2000" b="0" i="0" u="none" strike="noStrike" kern="1200" cap="none" spc="0" normalizeH="0" baseline="0" dirty="0">
                        <a:ln>
                          <a:noFill/>
                        </a:ln>
                        <a:solidFill>
                          <a:prstClr val="black"/>
                        </a:solidFill>
                        <a:effectLst/>
                        <a:uLnTx/>
                        <a:uFillTx/>
                        <a:latin typeface="+mn-lt"/>
                        <a:ea typeface="+mn-ea"/>
                        <a:cs typeface="B Nazanin" panose="00000400000000000000" pitchFamily="2" charset="-78"/>
                      </a:endParaRPr>
                    </a:p>
                  </a:txBody>
                  <a:tcPr marL="68580" marR="68580" marT="0" marB="0" anchor="ctr"/>
                </a:tc>
                <a:tc>
                  <a:txBody>
                    <a:bodyPr/>
                    <a:lstStyle/>
                    <a:p>
                      <a:pPr algn="just" rtl="1">
                        <a:lnSpc>
                          <a:spcPct val="115000"/>
                        </a:lnSpc>
                        <a:spcAft>
                          <a:spcPts val="0"/>
                        </a:spcAft>
                      </a:pPr>
                      <a:r>
                        <a:rPr lang="fa-IR" sz="1800" kern="1200" dirty="0">
                          <a:solidFill>
                            <a:schemeClr val="dk1"/>
                          </a:solidFill>
                          <a:effectLst/>
                          <a:latin typeface="+mn-lt"/>
                          <a:ea typeface="+mn-ea"/>
                          <a:cs typeface="B Nazanin" panose="00000400000000000000" pitchFamily="2" charset="-78"/>
                        </a:rPr>
                        <a:t>میزان مجاز تفاوت وزن کالای تحویلی نسبت به کالای معامله شده که توسط هیأت پذیرش بورس تعیین می‌گردد.</a:t>
                      </a:r>
                    </a:p>
                  </a:txBody>
                  <a:tcPr marL="68580" marR="68580" marT="0" marB="0">
                    <a:solidFill>
                      <a:schemeClr val="bg1"/>
                    </a:solidFill>
                  </a:tcPr>
                </a:tc>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0</a:t>
                      </a:r>
                    </a:p>
                  </a:txBody>
                  <a:tcPr marL="68580" marR="68580" marT="0" marB="0" anchor="ctr">
                    <a:solidFill>
                      <a:srgbClr val="CCFFCC"/>
                    </a:solidFill>
                  </a:tcPr>
                </a:tc>
                <a:extLst>
                  <a:ext uri="{0D108BD9-81ED-4DB2-BD59-A6C34878D82A}">
                    <a16:rowId xmlns:a16="http://schemas.microsoft.com/office/drawing/2014/main" xmlns="" val="3838767077"/>
                  </a:ext>
                </a:extLst>
              </a:tr>
              <a:tr h="1272539">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ar-SA" sz="2000" b="0" i="0" u="none" strike="noStrike" kern="1200" cap="none" spc="0" normalizeH="0" baseline="0" dirty="0">
                          <a:ln>
                            <a:noFill/>
                          </a:ln>
                          <a:solidFill>
                            <a:prstClr val="black"/>
                          </a:solidFill>
                          <a:effectLst/>
                          <a:uLnTx/>
                          <a:uFillTx/>
                          <a:latin typeface="+mn-lt"/>
                          <a:ea typeface="+mn-ea"/>
                          <a:cs typeface="B Nazanin" panose="00000400000000000000" pitchFamily="2" charset="-78"/>
                        </a:rPr>
                        <a:t>صرف/کسر قیمت</a:t>
                      </a:r>
                    </a:p>
                  </a:txBody>
                  <a:tcPr marL="68580" marR="68580" marT="0" marB="0" anchor="ctr"/>
                </a:tc>
                <a:tc>
                  <a:txBody>
                    <a:bodyPr/>
                    <a:lstStyle/>
                    <a:p>
                      <a:pPr algn="just" rtl="1">
                        <a:lnSpc>
                          <a:spcPct val="115000"/>
                        </a:lnSpc>
                        <a:spcAft>
                          <a:spcPts val="0"/>
                        </a:spcAft>
                      </a:pPr>
                      <a:r>
                        <a:rPr lang="fa-IR" sz="1800" kern="1200" dirty="0">
                          <a:solidFill>
                            <a:schemeClr val="dk1"/>
                          </a:solidFill>
                          <a:effectLst/>
                          <a:latin typeface="+mn-lt"/>
                          <a:ea typeface="+mn-ea"/>
                          <a:cs typeface="B Nazanin" panose="00000400000000000000" pitchFamily="2" charset="-78"/>
                        </a:rPr>
                        <a:t>مابه­التفاوت قیمت اعلام شده در اطلاعیۀ مناقصه که فروشنده در زمان تحویل کالا، براساس تغییر در کیفیت، بسته‌بندی و یا محل تحویل نسبت به موارد منتشر شده در اطلاعیه مناقصه و در محدودۀ مجاز اعلام­شده در اطلاعیۀ مذکور، از خریدار حسب مورد دریافت/پرداخت می­گردد.</a:t>
                      </a:r>
                    </a:p>
                  </a:txBody>
                  <a:tcPr marL="68580" marR="68580" marT="0" marB="0" anchor="ctr">
                    <a:solidFill>
                      <a:schemeClr val="accent1">
                        <a:lumMod val="20000"/>
                        <a:lumOff val="80000"/>
                      </a:schemeClr>
                    </a:solidFill>
                  </a:tcP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fa-IR" sz="14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 کنتور با آنالیز </a:t>
                      </a:r>
                      <a:r>
                        <a:rPr lang="en-US" sz="1200"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B</a:t>
                      </a:r>
                      <a:r>
                        <a:rPr lang="fa-IR" sz="14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 مثبت 5 درصد به قیمت معامله اضافه خواهد شد.</a:t>
                      </a:r>
                    </a:p>
                    <a:p>
                      <a:pPr marL="0" marR="0" lvl="0" indent="0" algn="just" defTabSz="914400" rtl="1" eaLnBrk="1" fontAlgn="auto" latinLnBrk="0" hangingPunct="1">
                        <a:lnSpc>
                          <a:spcPct val="115000"/>
                        </a:lnSpc>
                        <a:spcBef>
                          <a:spcPts val="0"/>
                        </a:spcBef>
                        <a:spcAft>
                          <a:spcPts val="0"/>
                        </a:spcAft>
                        <a:buClrTx/>
                        <a:buSzTx/>
                        <a:buFontTx/>
                        <a:buNone/>
                        <a:tabLst/>
                        <a:defRPr/>
                      </a:pPr>
                      <a:r>
                        <a:rPr lang="fa-IR" sz="14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 کنتور با</a:t>
                      </a:r>
                      <a:r>
                        <a:rPr lang="fa-IR" sz="1400" kern="1200" baseline="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 آنالیز </a:t>
                      </a:r>
                      <a:r>
                        <a:rPr lang="en-US" sz="1200"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C</a:t>
                      </a:r>
                      <a:r>
                        <a:rPr lang="fa-IR" sz="1400" kern="1200" baseline="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 مثبت 7 درصد به قیمت معامله اضافه </a:t>
                      </a:r>
                      <a:r>
                        <a:rPr lang="fa-IR" sz="14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خواهد شد.</a:t>
                      </a:r>
                    </a:p>
                    <a:p>
                      <a:pPr marL="0" marR="0" lvl="0" indent="0" algn="just" defTabSz="914400" rtl="1" eaLnBrk="1" fontAlgn="auto" latinLnBrk="0" hangingPunct="1">
                        <a:lnSpc>
                          <a:spcPct val="115000"/>
                        </a:lnSpc>
                        <a:spcBef>
                          <a:spcPts val="0"/>
                        </a:spcBef>
                        <a:spcAft>
                          <a:spcPts val="0"/>
                        </a:spcAft>
                        <a:buClrTx/>
                        <a:buSzTx/>
                        <a:buFontTx/>
                        <a:buNone/>
                        <a:tabLst/>
                        <a:defRPr/>
                      </a:pPr>
                      <a:r>
                        <a:rPr lang="fa-IR" sz="1400" kern="1200" baseline="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 کنتور با آنالیز نوع </a:t>
                      </a:r>
                      <a:r>
                        <a:rPr lang="en-US" sz="1200"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A</a:t>
                      </a:r>
                      <a:r>
                        <a:rPr lang="fa-IR" sz="1400" kern="1200" baseline="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 و </a:t>
                      </a:r>
                      <a:r>
                        <a:rPr lang="en-US" sz="1200" kern="1200" dirty="0">
                          <a:solidFill>
                            <a:schemeClr val="dk1"/>
                          </a:solidFill>
                          <a:effectLst/>
                          <a:latin typeface="Times New Roman" panose="02020603050405020304" pitchFamily="18" charset="0"/>
                          <a:ea typeface="Calibri" panose="020F0502020204030204" pitchFamily="34" charset="0"/>
                          <a:cs typeface="Times New Roman" panose="02020603050405020304" pitchFamily="18" charset="0"/>
                        </a:rPr>
                        <a:t>D</a:t>
                      </a:r>
                      <a:r>
                        <a:rPr lang="fa-IR" sz="1400" kern="1200" baseline="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 صرف قیمت ندارد.</a:t>
                      </a:r>
                      <a:endParaRPr lang="fa-IR" sz="14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rgbClr val="CCFFCC"/>
                    </a:solidFill>
                  </a:tcPr>
                </a:tc>
                <a:extLst>
                  <a:ext uri="{0D108BD9-81ED-4DB2-BD59-A6C34878D82A}">
                    <a16:rowId xmlns:a16="http://schemas.microsoft.com/office/drawing/2014/main" xmlns="" val="2101633602"/>
                  </a:ext>
                </a:extLst>
              </a:tr>
              <a:tr h="388620">
                <a:tc>
                  <a:txBody>
                    <a:bodyPr/>
                    <a:lstStyle/>
                    <a:p>
                      <a:pPr marL="0" algn="ctr" defTabSz="914400" rtl="1" eaLnBrk="1" latinLnBrk="0" hangingPunct="1">
                        <a:lnSpc>
                          <a:spcPct val="115000"/>
                        </a:lnSpc>
                        <a:spcAft>
                          <a:spcPts val="0"/>
                        </a:spcAft>
                      </a:pPr>
                      <a:r>
                        <a:rPr kumimoji="0" lang="fa-IR" sz="2000" b="0" i="0" u="none" strike="noStrike" kern="1200" cap="none" spc="0" normalizeH="0" baseline="0" noProof="0" dirty="0">
                          <a:ln>
                            <a:noFill/>
                          </a:ln>
                          <a:solidFill>
                            <a:prstClr val="black"/>
                          </a:solidFill>
                          <a:effectLst/>
                          <a:uLnTx/>
                          <a:uFillTx/>
                          <a:latin typeface="+mn-lt"/>
                          <a:ea typeface="+mn-ea"/>
                          <a:cs typeface="B Nazanin" panose="00000400000000000000" pitchFamily="2" charset="-78"/>
                        </a:rPr>
                        <a:t>حداقل فروش*</a:t>
                      </a:r>
                      <a:endParaRPr kumimoji="0" lang="fa-IR" sz="2000" b="0" i="0" u="none" strike="noStrike" kern="1200" cap="none" spc="0" normalizeH="0" baseline="0" dirty="0">
                        <a:ln>
                          <a:noFill/>
                        </a:ln>
                        <a:solidFill>
                          <a:prstClr val="black"/>
                        </a:solidFill>
                        <a:effectLst/>
                        <a:uLnTx/>
                        <a:uFillTx/>
                        <a:latin typeface="+mn-lt"/>
                        <a:ea typeface="+mn-ea"/>
                        <a:cs typeface="B Nazanin" panose="00000400000000000000" pitchFamily="2" charset="-78"/>
                      </a:endParaRPr>
                    </a:p>
                  </a:txBody>
                  <a:tcPr marL="38786" marR="38786" marT="0" marB="0" anchor="ctr"/>
                </a:tc>
                <a:tc>
                  <a:txBody>
                    <a:bodyPr/>
                    <a:lstStyle/>
                    <a:p>
                      <a:pPr marL="0" marR="0" lvl="0" indent="0" algn="just" defTabSz="914400" rtl="1" eaLnBrk="1" fontAlgn="auto" latinLnBrk="0" hangingPunct="1">
                        <a:lnSpc>
                          <a:spcPct val="115000"/>
                        </a:lnSpc>
                        <a:spcBef>
                          <a:spcPts val="0"/>
                        </a:spcBef>
                        <a:spcAft>
                          <a:spcPts val="0"/>
                        </a:spcAft>
                        <a:buClrTx/>
                        <a:buSzTx/>
                        <a:buFontTx/>
                        <a:buNone/>
                        <a:tabLst/>
                        <a:defRPr/>
                      </a:pPr>
                      <a:r>
                        <a:rPr lang="ar-SA" sz="1800" kern="1200" dirty="0">
                          <a:solidFill>
                            <a:schemeClr val="dk1"/>
                          </a:solidFill>
                          <a:effectLst/>
                          <a:latin typeface="+mn-lt"/>
                          <a:ea typeface="+mn-ea"/>
                          <a:cs typeface="B Nazanin" panose="00000400000000000000" pitchFamily="2" charset="-78"/>
                        </a:rPr>
                        <a:t>کمترین مقدار از هر کالا است که یک کارگزار</a:t>
                      </a:r>
                      <a:r>
                        <a:rPr lang="fa-IR" sz="1800" kern="1200" dirty="0">
                          <a:solidFill>
                            <a:schemeClr val="dk1"/>
                          </a:solidFill>
                          <a:effectLst/>
                          <a:latin typeface="+mn-lt"/>
                          <a:ea typeface="+mn-ea"/>
                          <a:cs typeface="B Nazanin" panose="00000400000000000000" pitchFamily="2" charset="-78"/>
                        </a:rPr>
                        <a:t> عرضه‌کننده</a:t>
                      </a:r>
                      <a:r>
                        <a:rPr lang="ar-SA" sz="1800" kern="1200" dirty="0">
                          <a:solidFill>
                            <a:schemeClr val="dk1"/>
                          </a:solidFill>
                          <a:effectLst/>
                          <a:latin typeface="+mn-lt"/>
                          <a:ea typeface="+mn-ea"/>
                          <a:cs typeface="B Nazanin" panose="00000400000000000000" pitchFamily="2" charset="-78"/>
                        </a:rPr>
                        <a:t> می‏تواند </a:t>
                      </a:r>
                      <a:r>
                        <a:rPr lang="fa-IR" sz="1800" kern="1200" dirty="0">
                          <a:solidFill>
                            <a:schemeClr val="dk1"/>
                          </a:solidFill>
                          <a:effectLst/>
                          <a:latin typeface="+mn-lt"/>
                          <a:ea typeface="+mn-ea"/>
                          <a:cs typeface="B Nazanin" panose="00000400000000000000" pitchFamily="2" charset="-78"/>
                        </a:rPr>
                        <a:t>در فرایند مناقصه عرضه نماید</a:t>
                      </a:r>
                      <a:r>
                        <a:rPr lang="ar-SA" sz="1800" kern="1200" dirty="0">
                          <a:solidFill>
                            <a:schemeClr val="dk1"/>
                          </a:solidFill>
                          <a:effectLst/>
                          <a:latin typeface="+mn-lt"/>
                          <a:ea typeface="+mn-ea"/>
                          <a:cs typeface="B Nazanin" panose="00000400000000000000" pitchFamily="2" charset="-78"/>
                        </a:rPr>
                        <a:t>.</a:t>
                      </a:r>
                      <a:endParaRPr lang="en-US" sz="1800" kern="1200" dirty="0">
                        <a:solidFill>
                          <a:schemeClr val="dk1"/>
                        </a:solidFill>
                        <a:effectLst/>
                        <a:latin typeface="+mn-lt"/>
                        <a:ea typeface="+mn-ea"/>
                        <a:cs typeface="B Nazanin" panose="00000400000000000000" pitchFamily="2" charset="-78"/>
                      </a:endParaRPr>
                    </a:p>
                  </a:txBody>
                  <a:tcPr marL="68580" marR="68580" marT="0" marB="0" anchor="ctr">
                    <a:solidFill>
                      <a:schemeClr val="bg1"/>
                    </a:solidFill>
                  </a:tcPr>
                </a:tc>
                <a:tc>
                  <a:txBody>
                    <a:bodyPr/>
                    <a:lstStyle/>
                    <a:p>
                      <a:pPr algn="ctr" rtl="1">
                        <a:lnSpc>
                          <a:spcPct val="115000"/>
                        </a:lnSpc>
                        <a:spcAft>
                          <a:spcPts val="0"/>
                        </a:spcAft>
                      </a:pPr>
                      <a:r>
                        <a:rPr lang="fa-IR" sz="1800" dirty="0">
                          <a:effectLst/>
                          <a:latin typeface="Calibri" panose="020F0502020204030204" pitchFamily="34" charset="0"/>
                          <a:ea typeface="Calibri" panose="020F0502020204030204" pitchFamily="34" charset="0"/>
                          <a:cs typeface="B Nazanin" panose="00000400000000000000" pitchFamily="2" charset="-78"/>
                        </a:rPr>
                        <a:t>1000</a:t>
                      </a:r>
                      <a:endParaRPr lang="en-US" sz="1800" dirty="0">
                        <a:effectLst/>
                        <a:latin typeface="Calibri" panose="020F0502020204030204" pitchFamily="34" charset="0"/>
                        <a:ea typeface="Calibri" panose="020F0502020204030204" pitchFamily="34" charset="0"/>
                        <a:cs typeface="B Nazanin" panose="00000400000000000000" pitchFamily="2" charset="-78"/>
                      </a:endParaRPr>
                    </a:p>
                  </a:txBody>
                  <a:tcPr marL="38786" marR="38786" marT="0" marB="0" anchor="ctr">
                    <a:solidFill>
                      <a:srgbClr val="CCFFCC"/>
                    </a:solidFill>
                  </a:tcPr>
                </a:tc>
                <a:extLst>
                  <a:ext uri="{0D108BD9-81ED-4DB2-BD59-A6C34878D82A}">
                    <a16:rowId xmlns:a16="http://schemas.microsoft.com/office/drawing/2014/main" xmlns="" val="3633409212"/>
                  </a:ext>
                </a:extLst>
              </a:tr>
              <a:tr h="326135">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kumimoji="0" lang="fa-IR" sz="2000" b="0" i="0" u="none" strike="noStrike" kern="1200" cap="none" spc="0" normalizeH="0" baseline="0" dirty="0">
                          <a:ln>
                            <a:noFill/>
                          </a:ln>
                          <a:solidFill>
                            <a:prstClr val="black"/>
                          </a:solidFill>
                          <a:effectLst/>
                          <a:uLnTx/>
                          <a:uFillTx/>
                          <a:latin typeface="+mn-lt"/>
                          <a:ea typeface="+mn-ea"/>
                          <a:cs typeface="B Nazanin" panose="00000400000000000000" pitchFamily="2" charset="-78"/>
                        </a:rPr>
                        <a:t>حداقل خرید*</a:t>
                      </a:r>
                      <a:endParaRPr kumimoji="0" lang="ar-SA" sz="2000" b="0" i="0" u="none" strike="noStrike" kern="1200" cap="none" spc="0" normalizeH="0" baseline="0" dirty="0">
                        <a:ln>
                          <a:noFill/>
                        </a:ln>
                        <a:solidFill>
                          <a:prstClr val="black"/>
                        </a:solidFill>
                        <a:effectLst/>
                        <a:uLnTx/>
                        <a:uFillTx/>
                        <a:latin typeface="+mn-lt"/>
                        <a:ea typeface="+mn-ea"/>
                        <a:cs typeface="B Nazanin" panose="00000400000000000000" pitchFamily="2" charset="-78"/>
                      </a:endParaRPr>
                    </a:p>
                  </a:txBody>
                  <a:tcPr marL="68580" marR="68580" marT="0" marB="0" anchor="ctr"/>
                </a:tc>
                <a:tc>
                  <a:txBody>
                    <a:bodyPr/>
                    <a:lstStyle/>
                    <a:p>
                      <a:pPr algn="just" rtl="1">
                        <a:lnSpc>
                          <a:spcPct val="115000"/>
                        </a:lnSpc>
                        <a:spcAft>
                          <a:spcPts val="0"/>
                        </a:spcAft>
                      </a:pPr>
                      <a:r>
                        <a:rPr lang="fa-IR" sz="1800" kern="1200" dirty="0">
                          <a:solidFill>
                            <a:schemeClr val="dk1"/>
                          </a:solidFill>
                          <a:effectLst/>
                          <a:latin typeface="+mn-lt"/>
                          <a:ea typeface="+mn-ea"/>
                          <a:cs typeface="B Nazanin" panose="00000400000000000000" pitchFamily="2" charset="-78"/>
                        </a:rPr>
                        <a:t>کمترین مقدار از هر کالا است که کارگزار مناقصه‌گذار می‏تواند در بورس خریداری نماید.</a:t>
                      </a:r>
                    </a:p>
                  </a:txBody>
                  <a:tcPr marL="68580" marR="68580" marT="0" marB="0">
                    <a:solidFill>
                      <a:schemeClr val="accent1">
                        <a:lumMod val="20000"/>
                        <a:lumOff val="80000"/>
                      </a:schemeClr>
                    </a:solidFill>
                  </a:tcPr>
                </a:tc>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fa-IR" sz="1800" kern="1200" dirty="0">
                          <a:solidFill>
                            <a:schemeClr val="dk1"/>
                          </a:solidFill>
                          <a:effectLst/>
                          <a:latin typeface="Calibri" panose="020F0502020204030204" pitchFamily="34" charset="0"/>
                          <a:ea typeface="Calibri" panose="020F0502020204030204" pitchFamily="34" charset="0"/>
                          <a:cs typeface="B Nazanin" panose="00000400000000000000" pitchFamily="2" charset="-78"/>
                        </a:rPr>
                        <a:t>1000</a:t>
                      </a:r>
                    </a:p>
                  </a:txBody>
                  <a:tcPr marL="68580" marR="68580" marT="0" marB="0" anchor="ctr">
                    <a:solidFill>
                      <a:srgbClr val="CCFFCC"/>
                    </a:solidFill>
                  </a:tcPr>
                </a:tc>
                <a:extLst>
                  <a:ext uri="{0D108BD9-81ED-4DB2-BD59-A6C34878D82A}">
                    <a16:rowId xmlns:a16="http://schemas.microsoft.com/office/drawing/2014/main" xmlns="" val="1167212304"/>
                  </a:ext>
                </a:extLst>
              </a:tr>
              <a:tr h="45720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2000" b="0" i="0" u="none" strike="noStrike" kern="1200" cap="none" spc="0" normalizeH="0" baseline="0" dirty="0">
                          <a:ln>
                            <a:noFill/>
                          </a:ln>
                          <a:solidFill>
                            <a:prstClr val="black"/>
                          </a:solidFill>
                          <a:effectLst/>
                          <a:uLnTx/>
                          <a:uFillTx/>
                          <a:latin typeface="+mn-lt"/>
                          <a:ea typeface="+mn-ea"/>
                          <a:cs typeface="B Nazanin" panose="00000400000000000000" pitchFamily="2" charset="-78"/>
                        </a:rPr>
                        <a:t>نماد کالا</a:t>
                      </a:r>
                    </a:p>
                  </a:txBody>
                  <a:tcPr marL="38786" marR="38786" marT="0" marB="0" anchor="ctr"/>
                </a:tc>
                <a:tc>
                  <a:txBody>
                    <a:bodyPr/>
                    <a:lstStyle/>
                    <a:p>
                      <a:pPr marL="0" marR="0" lvl="0" indent="0" algn="r" defTabSz="914400" rtl="1" eaLnBrk="1" fontAlgn="auto" latinLnBrk="0" hangingPunct="1">
                        <a:lnSpc>
                          <a:spcPct val="115000"/>
                        </a:lnSpc>
                        <a:spcBef>
                          <a:spcPts val="0"/>
                        </a:spcBef>
                        <a:spcAft>
                          <a:spcPts val="0"/>
                        </a:spcAft>
                        <a:buClrTx/>
                        <a:buSzTx/>
                        <a:buFontTx/>
                        <a:buNone/>
                        <a:tabLst/>
                        <a:defRPr/>
                      </a:pPr>
                      <a:r>
                        <a:rPr lang="fa-IR" sz="1800" kern="1200" dirty="0">
                          <a:solidFill>
                            <a:schemeClr val="dk1"/>
                          </a:solidFill>
                          <a:effectLst/>
                          <a:latin typeface="+mn-lt"/>
                          <a:ea typeface="+mn-ea"/>
                          <a:cs typeface="B Nazanin" panose="00000400000000000000" pitchFamily="2" charset="-78"/>
                        </a:rPr>
                        <a:t>علامت اختصاری است که بیانگر متقاضی</a:t>
                      </a:r>
                      <a:r>
                        <a:rPr lang="en-US" sz="1800" kern="1200" dirty="0">
                          <a:solidFill>
                            <a:schemeClr val="dk1"/>
                          </a:solidFill>
                          <a:effectLst/>
                          <a:latin typeface="+mn-lt"/>
                          <a:ea typeface="+mn-ea"/>
                          <a:cs typeface="B Nazanin" panose="00000400000000000000" pitchFamily="2" charset="-78"/>
                        </a:rPr>
                        <a:t> </a:t>
                      </a:r>
                      <a:r>
                        <a:rPr lang="fa-IR" sz="1800" kern="1200" dirty="0">
                          <a:solidFill>
                            <a:schemeClr val="dk1"/>
                          </a:solidFill>
                          <a:effectLst/>
                          <a:latin typeface="+mn-lt"/>
                          <a:ea typeface="+mn-ea"/>
                          <a:cs typeface="B Nazanin" panose="00000400000000000000" pitchFamily="2" charset="-78"/>
                        </a:rPr>
                        <a:t>(</a:t>
                      </a:r>
                      <a:r>
                        <a:rPr lang="en-US" sz="1200" dirty="0">
                          <a:effectLst/>
                          <a:latin typeface="Times New Roman" panose="02020603050405020304" pitchFamily="18" charset="0"/>
                          <a:cs typeface="Times New Roman" panose="02020603050405020304" pitchFamily="18" charset="0"/>
                        </a:rPr>
                        <a:t>XXX</a:t>
                      </a:r>
                      <a:r>
                        <a:rPr lang="fa-IR" sz="1800" kern="1200" dirty="0">
                          <a:solidFill>
                            <a:schemeClr val="dk1"/>
                          </a:solidFill>
                          <a:effectLst/>
                          <a:latin typeface="+mn-lt"/>
                          <a:ea typeface="+mn-ea"/>
                          <a:cs typeface="B Nazanin" panose="00000400000000000000" pitchFamily="2" charset="-78"/>
                        </a:rPr>
                        <a:t>)،</a:t>
                      </a:r>
                      <a:r>
                        <a:rPr lang="fa-IR" sz="1800" kern="1200" baseline="0" dirty="0">
                          <a:solidFill>
                            <a:schemeClr val="dk1"/>
                          </a:solidFill>
                          <a:effectLst/>
                          <a:latin typeface="+mn-lt"/>
                          <a:ea typeface="+mn-ea"/>
                          <a:cs typeface="B Nazanin" panose="00000400000000000000" pitchFamily="2" charset="-78"/>
                        </a:rPr>
                        <a:t> </a:t>
                      </a:r>
                      <a:r>
                        <a:rPr lang="fa-IR" sz="1800" kern="1200" dirty="0">
                          <a:solidFill>
                            <a:schemeClr val="dk1"/>
                          </a:solidFill>
                          <a:effectLst/>
                          <a:latin typeface="+mn-lt"/>
                          <a:ea typeface="+mn-ea"/>
                          <a:cs typeface="B Nazanin" panose="00000400000000000000" pitchFamily="2" charset="-78"/>
                        </a:rPr>
                        <a:t>کالا (</a:t>
                      </a:r>
                      <a:r>
                        <a:rPr lang="en-US" sz="1200" kern="1200" dirty="0">
                          <a:solidFill>
                            <a:schemeClr val="dk1"/>
                          </a:solidFill>
                          <a:effectLst/>
                          <a:latin typeface="Times New Roman" panose="02020603050405020304" pitchFamily="18" charset="0"/>
                          <a:ea typeface="+mn-ea"/>
                          <a:cs typeface="Times New Roman" panose="02020603050405020304" pitchFamily="18" charset="0"/>
                        </a:rPr>
                        <a:t>MM30109</a:t>
                      </a:r>
                      <a:r>
                        <a:rPr lang="fa-IR" sz="1800" kern="1200" dirty="0">
                          <a:solidFill>
                            <a:schemeClr val="dk1"/>
                          </a:solidFill>
                          <a:effectLst/>
                          <a:latin typeface="+mn-lt"/>
                          <a:ea typeface="+mn-ea"/>
                          <a:cs typeface="B Nazanin" panose="00000400000000000000" pitchFamily="2" charset="-78"/>
                        </a:rPr>
                        <a:t>)</a:t>
                      </a:r>
                      <a:r>
                        <a:rPr lang="fa-IR" sz="1400" kern="1200" baseline="0" dirty="0">
                          <a:solidFill>
                            <a:schemeClr val="dk1"/>
                          </a:solidFill>
                          <a:effectLst/>
                          <a:latin typeface="Times New Roman" panose="02020603050405020304" pitchFamily="18" charset="0"/>
                          <a:ea typeface="+mn-ea"/>
                          <a:cs typeface="Times New Roman" panose="02020603050405020304" pitchFamily="18" charset="0"/>
                        </a:rPr>
                        <a:t> و</a:t>
                      </a:r>
                      <a:r>
                        <a:rPr lang="fa-IR" sz="1800" kern="1200" dirty="0">
                          <a:solidFill>
                            <a:schemeClr val="dk1"/>
                          </a:solidFill>
                          <a:effectLst/>
                          <a:latin typeface="+mn-lt"/>
                          <a:ea typeface="+mn-ea"/>
                          <a:cs typeface="B Nazanin" panose="00000400000000000000" pitchFamily="2" charset="-78"/>
                        </a:rPr>
                        <a:t> محل تحویل کالا (</a:t>
                      </a:r>
                      <a:r>
                        <a:rPr lang="en-US" sz="1200" kern="1200" dirty="0">
                          <a:solidFill>
                            <a:schemeClr val="dk1"/>
                          </a:solidFill>
                          <a:effectLst/>
                          <a:latin typeface="Times New Roman" panose="02020603050405020304" pitchFamily="18" charset="0"/>
                          <a:ea typeface="+mn-ea"/>
                          <a:cs typeface="Times New Roman" panose="02020603050405020304" pitchFamily="18" charset="0"/>
                        </a:rPr>
                        <a:t>00</a:t>
                      </a:r>
                      <a:r>
                        <a:rPr lang="fa-IR" sz="1800" kern="1200" dirty="0">
                          <a:solidFill>
                            <a:schemeClr val="dk1"/>
                          </a:solidFill>
                          <a:effectLst/>
                          <a:latin typeface="+mn-lt"/>
                          <a:ea typeface="+mn-ea"/>
                          <a:cs typeface="B Nazanin" panose="00000400000000000000" pitchFamily="2" charset="-78"/>
                        </a:rPr>
                        <a:t>) است و در زمان پذیرش برای هر کالا توسط بورس تعیین و در سامانه معاملات تعریف می‌شود.</a:t>
                      </a:r>
                    </a:p>
                  </a:txBody>
                  <a:tcPr marL="68580" marR="68580" marT="0" marB="0" anchor="ctr">
                    <a:solidFill>
                      <a:schemeClr val="bg1"/>
                    </a:solidFill>
                  </a:tcPr>
                </a:tc>
                <a:tc>
                  <a:txBody>
                    <a:bodyPr/>
                    <a:lstStyle/>
                    <a:p>
                      <a:pPr algn="ctr" rtl="0">
                        <a:lnSpc>
                          <a:spcPct val="115000"/>
                        </a:lnSpc>
                        <a:spcAft>
                          <a:spcPts val="0"/>
                        </a:spcAft>
                      </a:pPr>
                      <a:r>
                        <a:rPr lang="en-US" sz="1600" dirty="0">
                          <a:effectLst/>
                          <a:latin typeface="Times New Roman" panose="02020603050405020304" pitchFamily="18" charset="0"/>
                          <a:cs typeface="Times New Roman" panose="02020603050405020304" pitchFamily="18" charset="0"/>
                        </a:rPr>
                        <a:t>XXX-MM30109-00</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38786" marR="38786" marT="0" marB="0" anchor="ctr">
                    <a:solidFill>
                      <a:srgbClr val="CCFFCC"/>
                    </a:solidFill>
                  </a:tcPr>
                </a:tc>
                <a:extLst>
                  <a:ext uri="{0D108BD9-81ED-4DB2-BD59-A6C34878D82A}">
                    <a16:rowId xmlns:a16="http://schemas.microsoft.com/office/drawing/2014/main" xmlns="" val="1230309483"/>
                  </a:ext>
                </a:extLst>
              </a:tr>
            </a:tbl>
          </a:graphicData>
        </a:graphic>
      </p:graphicFrame>
      <p:sp>
        <p:nvSpPr>
          <p:cNvPr id="6" name="Explosion 1 5"/>
          <p:cNvSpPr/>
          <p:nvPr/>
        </p:nvSpPr>
        <p:spPr>
          <a:xfrm rot="16382682">
            <a:off x="89158" y="37670"/>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710063220"/>
      </p:ext>
    </p:extLst>
  </p:cSld>
  <p:clrMapOvr>
    <a:masterClrMapping/>
  </p:clrMapOvr>
  <p:transition spd="slow">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a:t>فرایند کلی اقدامات عرضه‌کننده برای عرضه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Rounded Rectangle 18"/>
          <p:cNvSpPr>
            <a:spLocks noChangeArrowheads="1"/>
          </p:cNvSpPr>
          <p:nvPr/>
        </p:nvSpPr>
        <p:spPr bwMode="auto">
          <a:xfrm>
            <a:off x="9677400" y="1380897"/>
            <a:ext cx="990600" cy="382798"/>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اول</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Chevron 9"/>
          <p:cNvSpPr/>
          <p:nvPr/>
        </p:nvSpPr>
        <p:spPr>
          <a:xfrm rot="5400000">
            <a:off x="10061006" y="1566772"/>
            <a:ext cx="223388"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1" name="Rectangle 21"/>
          <p:cNvSpPr>
            <a:spLocks noChangeArrowheads="1"/>
          </p:cNvSpPr>
          <p:nvPr/>
        </p:nvSpPr>
        <p:spPr bwMode="auto">
          <a:xfrm>
            <a:off x="2427942" y="1380897"/>
            <a:ext cx="7164126"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مراجعه عرضه‌کننده به کارگزاری‌های دارای مجوز جهت اخذ کد معاملاتی</a:t>
            </a:r>
            <a:endParaRPr kumimoji="0" lang="fa-IR" altLang="fa-IR"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 name="Rounded Rectangle 73"/>
          <p:cNvSpPr>
            <a:spLocks noChangeArrowheads="1"/>
          </p:cNvSpPr>
          <p:nvPr/>
        </p:nvSpPr>
        <p:spPr bwMode="auto">
          <a:xfrm>
            <a:off x="9718906" y="1990497"/>
            <a:ext cx="907588" cy="382798"/>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دوم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 name="Chevron 13"/>
          <p:cNvSpPr/>
          <p:nvPr/>
        </p:nvSpPr>
        <p:spPr>
          <a:xfrm rot="5400000">
            <a:off x="10061006" y="2176372"/>
            <a:ext cx="223388"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5" name="Rectangle 74"/>
          <p:cNvSpPr>
            <a:spLocks noChangeArrowheads="1"/>
          </p:cNvSpPr>
          <p:nvPr/>
        </p:nvSpPr>
        <p:spPr bwMode="auto">
          <a:xfrm>
            <a:off x="2439379" y="1982296"/>
            <a:ext cx="7164126"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ارائه درخواست پذیرش کالا به بورس از طریق مشاور پذیرش</a:t>
            </a:r>
            <a:endParaRPr kumimoji="0" lang="fa-IR" altLang="fa-IR" sz="4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6" name="Rounded Rectangle 77"/>
          <p:cNvSpPr>
            <a:spLocks noChangeArrowheads="1"/>
          </p:cNvSpPr>
          <p:nvPr/>
        </p:nvSpPr>
        <p:spPr bwMode="auto">
          <a:xfrm>
            <a:off x="9718906" y="2600097"/>
            <a:ext cx="907588" cy="381000"/>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سوم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Chevron 17"/>
          <p:cNvSpPr/>
          <p:nvPr/>
        </p:nvSpPr>
        <p:spPr>
          <a:xfrm rot="5400000">
            <a:off x="10061006" y="2785972"/>
            <a:ext cx="223388"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9" name="Rectangle 78"/>
          <p:cNvSpPr>
            <a:spLocks noChangeArrowheads="1"/>
          </p:cNvSpPr>
          <p:nvPr/>
        </p:nvSpPr>
        <p:spPr bwMode="auto">
          <a:xfrm>
            <a:off x="2427876" y="2523897"/>
            <a:ext cx="7160689"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انتشار امیدنامه پس از تأیید هیأت پذیرش یا کمیته عرضه</a:t>
            </a:r>
          </a:p>
        </p:txBody>
      </p:sp>
      <p:sp>
        <p:nvSpPr>
          <p:cNvPr id="20" name="Rounded Rectangle 84"/>
          <p:cNvSpPr>
            <a:spLocks noChangeArrowheads="1"/>
          </p:cNvSpPr>
          <p:nvPr/>
        </p:nvSpPr>
        <p:spPr bwMode="auto">
          <a:xfrm>
            <a:off x="9718906" y="3209697"/>
            <a:ext cx="907588" cy="382798"/>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چهارم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2" name="Chevron 21"/>
          <p:cNvSpPr/>
          <p:nvPr/>
        </p:nvSpPr>
        <p:spPr>
          <a:xfrm rot="5400000">
            <a:off x="10061006" y="3395572"/>
            <a:ext cx="223388"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23" name="Rectangle 93"/>
          <p:cNvSpPr>
            <a:spLocks noChangeArrowheads="1"/>
          </p:cNvSpPr>
          <p:nvPr/>
        </p:nvSpPr>
        <p:spPr bwMode="auto">
          <a:xfrm>
            <a:off x="2427942" y="3133497"/>
            <a:ext cx="7164126"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ثبت سفارش فروش کالا  از طریق مشاور پذیرش</a:t>
            </a:r>
          </a:p>
        </p:txBody>
      </p:sp>
      <p:sp>
        <p:nvSpPr>
          <p:cNvPr id="24" name="Rounded Rectangle 107"/>
          <p:cNvSpPr>
            <a:spLocks noChangeArrowheads="1"/>
          </p:cNvSpPr>
          <p:nvPr/>
        </p:nvSpPr>
        <p:spPr bwMode="auto">
          <a:xfrm>
            <a:off x="9718906" y="3819297"/>
            <a:ext cx="907588" cy="381000"/>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پنجم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6" name="Chevron 25"/>
          <p:cNvSpPr/>
          <p:nvPr/>
        </p:nvSpPr>
        <p:spPr>
          <a:xfrm rot="5400000">
            <a:off x="10061006" y="4005172"/>
            <a:ext cx="223388"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27" name="Rectangle 108"/>
          <p:cNvSpPr>
            <a:spLocks noChangeArrowheads="1"/>
          </p:cNvSpPr>
          <p:nvPr/>
        </p:nvSpPr>
        <p:spPr bwMode="auto">
          <a:xfrm>
            <a:off x="2420112" y="3743097"/>
            <a:ext cx="7171956"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تودیع تضامین مورد نیاز نزد اتاق پایاپای توسط عرضه‌کننده</a:t>
            </a:r>
            <a:r>
              <a:rPr kumimoji="0" lang="fa-IR" altLang="fa-IR" sz="1400" b="1" i="0" u="none" strike="noStrike" kern="1200" cap="none" spc="0" normalizeH="0" baseline="3000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a:t>
            </a:r>
            <a:r>
              <a:rPr kumimoji="0" lang="fa-IR" altLang="fa-IR" sz="1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 </a:t>
            </a:r>
            <a:endParaRPr kumimoji="0" lang="fa-IR" altLang="fa-IR"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8" name="Rounded Rectangle 113"/>
          <p:cNvSpPr>
            <a:spLocks noChangeArrowheads="1"/>
          </p:cNvSpPr>
          <p:nvPr/>
        </p:nvSpPr>
        <p:spPr bwMode="auto">
          <a:xfrm>
            <a:off x="9718906" y="4428897"/>
            <a:ext cx="907588" cy="382798"/>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ششم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 name="Chevron 29"/>
          <p:cNvSpPr/>
          <p:nvPr/>
        </p:nvSpPr>
        <p:spPr>
          <a:xfrm rot="5400000">
            <a:off x="10061006" y="4614772"/>
            <a:ext cx="223388" cy="613638"/>
          </a:xfrm>
          <a:prstGeom prst="chevron">
            <a:avLst/>
          </a:prstGeom>
          <a:ln w="28575">
            <a:solidFill>
              <a:srgbClr val="CCECFF"/>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44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31" name="Rectangle 114"/>
          <p:cNvSpPr>
            <a:spLocks noChangeArrowheads="1"/>
          </p:cNvSpPr>
          <p:nvPr/>
        </p:nvSpPr>
        <p:spPr bwMode="auto">
          <a:xfrm>
            <a:off x="2419351" y="4352697"/>
            <a:ext cx="7181850"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lgn="r" rtl="1" eaLnBrk="0" hangingPunct="0">
              <a:defRPr/>
            </a:pPr>
            <a:r>
              <a:rPr lang="fa-IR" altLang="fa-IR" sz="1400" b="1" dirty="0">
                <a:solidFill>
                  <a:prstClr val="black"/>
                </a:solidFill>
                <a:ea typeface="Calibri" panose="020F0502020204030204" pitchFamily="34" charset="0"/>
                <a:cs typeface="B Nazanin" panose="00000400000000000000" pitchFamily="2" charset="-78"/>
              </a:rPr>
              <a:t>برگزاری مناقصه در بازار فیزیکی</a:t>
            </a:r>
          </a:p>
        </p:txBody>
      </p:sp>
      <p:sp>
        <p:nvSpPr>
          <p:cNvPr id="39" name="Rectangle 139"/>
          <p:cNvSpPr>
            <a:spLocks noChangeArrowheads="1"/>
          </p:cNvSpPr>
          <p:nvPr/>
        </p:nvSpPr>
        <p:spPr bwMode="auto">
          <a:xfrm>
            <a:off x="3048000" y="999897"/>
            <a:ext cx="7086600" cy="307975"/>
          </a:xfrm>
          <a:prstGeom prst="rect">
            <a:avLst/>
          </a:prstGeom>
          <a:blipFill dpi="0" rotWithShape="1">
            <a:blip r:embed="rId2"/>
            <a:srcRect/>
            <a:tile tx="0" ty="0" sx="100000" sy="100000" flip="none" algn="tl"/>
          </a:blipFill>
          <a:ln w="19050">
            <a:solidFill>
              <a:srgbClr val="000000"/>
            </a:solidFill>
            <a:prstDash val="sysDash"/>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fa-IR" altLang="fa-IR"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مراحلی که عرضه‌کننده کالا برای عرضه و معامله در بازار فیزیکی باید طی نماید:</a:t>
            </a:r>
            <a:endParaRPr kumimoji="0" lang="fa-IR" altLang="fa-IR" sz="4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0" name="Rounded Rectangle 43"/>
          <p:cNvSpPr>
            <a:spLocks noChangeArrowheads="1"/>
          </p:cNvSpPr>
          <p:nvPr/>
        </p:nvSpPr>
        <p:spPr bwMode="auto">
          <a:xfrm>
            <a:off x="9718906" y="5038497"/>
            <a:ext cx="907588" cy="382798"/>
          </a:xfrm>
          <a:prstGeom prst="roundRect">
            <a:avLst>
              <a:gd name="adj" fmla="val 16667"/>
            </a:avLst>
          </a:prstGeom>
          <a:solidFill>
            <a:srgbClr val="FFCCCC"/>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a-IR" altLang="fa-IR" sz="16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هفتم</a:t>
            </a:r>
            <a:endParaRPr kumimoji="0" lang="en-US" altLang="fa-IR" sz="4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2" name="Rectangle 70"/>
          <p:cNvSpPr>
            <a:spLocks noChangeArrowheads="1"/>
          </p:cNvSpPr>
          <p:nvPr/>
        </p:nvSpPr>
        <p:spPr bwMode="auto">
          <a:xfrm>
            <a:off x="2423251" y="4962297"/>
            <a:ext cx="7131155" cy="468312"/>
          </a:xfrm>
          <a:prstGeom prst="rect">
            <a:avLst/>
          </a:prstGeom>
          <a:solidFill>
            <a:srgbClr val="FFFFFF"/>
          </a:solidFill>
          <a:ln w="12700">
            <a:solidFill>
              <a:srgbClr val="000000"/>
            </a:solidFill>
            <a:miter lim="800000"/>
            <a:headEnd/>
            <a:tailEnd/>
          </a:ln>
        </p:spPr>
        <p:txBody>
          <a:bodyPr vert="horz" wrap="square" lIns="91440" tIns="45720" rIns="91440" bIns="45720" numCol="1" anchor="ctr" anchorCtr="0" compatLnSpc="1">
            <a:prstTxWarp prst="textNoShape">
              <a:avLst/>
            </a:prstTxWarp>
          </a:bodyPr>
          <a:lstStyle/>
          <a:p>
            <a:pPr lvl="0" algn="r" rtl="1" eaLnBrk="0" hangingPunct="0">
              <a:defRPr/>
            </a:pPr>
            <a:r>
              <a:rPr lang="fa-IR" altLang="fa-IR" sz="1400" b="1" dirty="0">
                <a:solidFill>
                  <a:prstClr val="black"/>
                </a:solidFill>
                <a:ea typeface="Calibri" panose="020F0502020204030204" pitchFamily="34" charset="0"/>
                <a:cs typeface="B Nazanin" panose="00000400000000000000" pitchFamily="2" charset="-78"/>
              </a:rPr>
              <a:t>تحویل کالا به خریدار کالا پس از انجام امور تسویه توسط خریدار کالا</a:t>
            </a:r>
          </a:p>
        </p:txBody>
      </p:sp>
      <p:sp>
        <p:nvSpPr>
          <p:cNvPr id="3" name="Rectangle 2"/>
          <p:cNvSpPr/>
          <p:nvPr/>
        </p:nvSpPr>
        <p:spPr>
          <a:xfrm>
            <a:off x="1066800" y="5779429"/>
            <a:ext cx="10290912" cy="523220"/>
          </a:xfrm>
          <a:prstGeom prst="rect">
            <a:avLst/>
          </a:prstGeom>
          <a:solidFill>
            <a:schemeClr val="bg1"/>
          </a:solidFill>
          <a:ln>
            <a:solidFill>
              <a:srgbClr val="0099CC"/>
            </a:solidFill>
          </a:ln>
        </p:spPr>
        <p:txBody>
          <a:bodyPr wrap="square" anchor="ctr">
            <a:spAutoFit/>
          </a:body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fa-IR" alt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 شایان ذکر است که </a:t>
            </a: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کارگزار به عنوان ضامن معاملات و نماینده عرضه‌کننده کالا،</a:t>
            </a:r>
            <a:r>
              <a:rPr kumimoji="0" lang="fa-IR" alt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 می‌تواند تضامینی مازاد بر تضامین تعیین شده توسط بورس از عرضه کننده کالا دریافت نماید. </a:t>
            </a:r>
          </a:p>
        </p:txBody>
      </p:sp>
    </p:spTree>
    <p:extLst>
      <p:ext uri="{BB962C8B-B14F-4D97-AF65-F5344CB8AC3E}">
        <p14:creationId xmlns:p14="http://schemas.microsoft.com/office/powerpoint/2010/main" val="4160363277"/>
      </p:ext>
    </p:extLst>
  </p:cSld>
  <p:clrMapOvr>
    <a:masterClrMapping/>
  </p:clrMapOvr>
  <p:transition spd="slow">
    <p:cov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شرایط کالا و عرضه‌کننده کالا برای معامله در بازار اصلی کالای فیزیکی  </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19</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8" name="Diagram 7"/>
          <p:cNvGraphicFramePr/>
          <p:nvPr/>
        </p:nvGraphicFramePr>
        <p:xfrm>
          <a:off x="6172200" y="685800"/>
          <a:ext cx="4800600" cy="43057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p:cNvGraphicFramePr/>
          <p:nvPr/>
        </p:nvGraphicFramePr>
        <p:xfrm>
          <a:off x="152400" y="685800"/>
          <a:ext cx="5943600" cy="4648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Rectangle 9"/>
          <p:cNvSpPr/>
          <p:nvPr/>
        </p:nvSpPr>
        <p:spPr>
          <a:xfrm>
            <a:off x="6248400" y="5105400"/>
            <a:ext cx="2362200" cy="523220"/>
          </a:xfrm>
          <a:prstGeom prst="rect">
            <a:avLst/>
          </a:prstGeom>
          <a:ln w="28575"/>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پذیرش کالای جدید</a:t>
            </a:r>
          </a:p>
        </p:txBody>
      </p:sp>
      <p:sp>
        <p:nvSpPr>
          <p:cNvPr id="12" name="Rectangle 11"/>
          <p:cNvSpPr/>
          <p:nvPr/>
        </p:nvSpPr>
        <p:spPr>
          <a:xfrm>
            <a:off x="990600" y="5181600"/>
            <a:ext cx="4724400" cy="523220"/>
          </a:xfrm>
          <a:prstGeom prst="rect">
            <a:avLst/>
          </a:prstGeom>
          <a:ln w="19050">
            <a:prstDash val="dash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توسط هیأت پذیرش</a:t>
            </a:r>
          </a:p>
        </p:txBody>
      </p:sp>
      <p:grpSp>
        <p:nvGrpSpPr>
          <p:cNvPr id="3" name="Group 2"/>
          <p:cNvGrpSpPr/>
          <p:nvPr/>
        </p:nvGrpSpPr>
        <p:grpSpPr>
          <a:xfrm>
            <a:off x="990600" y="5943600"/>
            <a:ext cx="7620000" cy="523220"/>
            <a:chOff x="1905000" y="5943600"/>
            <a:chExt cx="7620000" cy="523220"/>
          </a:xfrm>
        </p:grpSpPr>
        <p:sp>
          <p:nvSpPr>
            <p:cNvPr id="11" name="Rectangle 10"/>
            <p:cNvSpPr/>
            <p:nvPr/>
          </p:nvSpPr>
          <p:spPr>
            <a:xfrm>
              <a:off x="7162800" y="5943600"/>
              <a:ext cx="2362200" cy="523220"/>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پذیرش کالای مشابه</a:t>
              </a:r>
            </a:p>
          </p:txBody>
        </p:sp>
        <p:sp>
          <p:nvSpPr>
            <p:cNvPr id="13" name="Rectangle 12"/>
            <p:cNvSpPr/>
            <p:nvPr/>
          </p:nvSpPr>
          <p:spPr>
            <a:xfrm>
              <a:off x="1905000" y="5943600"/>
              <a:ext cx="4724400" cy="523220"/>
            </a:xfrm>
            <a:prstGeom prst="rect">
              <a:avLst/>
            </a:prstGeom>
            <a:solidFill>
              <a:schemeClr val="bg1"/>
            </a:solidFill>
            <a:ln w="19050">
              <a:solidFill>
                <a:schemeClr val="tx1"/>
              </a:solidFill>
              <a:prstDash val="dashDot"/>
            </a:ln>
          </p:spPr>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800" b="0"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توسط کمیته عرضه</a:t>
              </a:r>
            </a:p>
          </p:txBody>
        </p:sp>
        <p:sp>
          <p:nvSpPr>
            <p:cNvPr id="15" name="Left Arrow 14"/>
            <p:cNvSpPr/>
            <p:nvPr/>
          </p:nvSpPr>
          <p:spPr>
            <a:xfrm>
              <a:off x="6629400" y="6019800"/>
              <a:ext cx="533400" cy="38100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grpSp>
      <p:sp>
        <p:nvSpPr>
          <p:cNvPr id="16" name="Left Arrow 15"/>
          <p:cNvSpPr/>
          <p:nvPr/>
        </p:nvSpPr>
        <p:spPr>
          <a:xfrm>
            <a:off x="5715000" y="5181600"/>
            <a:ext cx="533400" cy="38100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4" name="Rectangle 13"/>
          <p:cNvSpPr/>
          <p:nvPr/>
        </p:nvSpPr>
        <p:spPr>
          <a:xfrm>
            <a:off x="5334000" y="762000"/>
            <a:ext cx="1143000" cy="954107"/>
          </a:xfrm>
          <a:prstGeom prst="rect">
            <a:avLst/>
          </a:prstGeom>
          <a:ln w="28575"/>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2800" b="0" i="0" u="none" strike="noStrike" kern="1200" cap="none" spc="0" normalizeH="0" baseline="0" noProof="0" dirty="0">
                <a:ln>
                  <a:noFill/>
                </a:ln>
                <a:solidFill>
                  <a:srgbClr val="E64823"/>
                </a:solidFill>
                <a:effectLst/>
                <a:uLnTx/>
                <a:uFillTx/>
                <a:latin typeface="Calibri" panose="020F0502020204030204"/>
                <a:ea typeface="+mn-ea"/>
                <a:cs typeface="B Titr" panose="00000700000000000000" pitchFamily="2" charset="-78"/>
              </a:rPr>
              <a:t>بازار اصلی</a:t>
            </a:r>
            <a:endPar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p:txBody>
      </p:sp>
      <p:sp>
        <p:nvSpPr>
          <p:cNvPr id="17" name="Rectangle 16"/>
          <p:cNvSpPr/>
          <p:nvPr/>
        </p:nvSpPr>
        <p:spPr>
          <a:xfrm>
            <a:off x="8839200" y="5334000"/>
            <a:ext cx="2057400" cy="1200329"/>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کالای منطبق بر مشخصات و استاندارد یکی از کالاهای پذیرش شده در بورس با تولیدکننده متفاوت</a:t>
            </a:r>
          </a:p>
        </p:txBody>
      </p:sp>
      <p:sp>
        <p:nvSpPr>
          <p:cNvPr id="7" name="Chevron 6"/>
          <p:cNvSpPr/>
          <p:nvPr/>
        </p:nvSpPr>
        <p:spPr>
          <a:xfrm>
            <a:off x="8610600" y="5943600"/>
            <a:ext cx="228600" cy="457200"/>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096756858"/>
      </p:ext>
    </p:extLst>
  </p:cSld>
  <p:clrMapOvr>
    <a:masterClrMapping/>
  </p:clrMapOvr>
  <p:transition spd="slow">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جایگاه بورس کالای ایران در بازار سرمایه</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3" name="Rounded Rectangle 2"/>
          <p:cNvSpPr/>
          <p:nvPr/>
        </p:nvSpPr>
        <p:spPr>
          <a:xfrm>
            <a:off x="1683857" y="783498"/>
            <a:ext cx="9069103" cy="477894"/>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20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شورای عالی بورس و اوراق‌بهادار </a:t>
            </a:r>
            <a:r>
              <a:rPr kumimoji="0" lang="fa-IR" sz="1800" b="0"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(راهبری بازار سرمایه)</a:t>
            </a:r>
          </a:p>
        </p:txBody>
      </p:sp>
      <p:sp>
        <p:nvSpPr>
          <p:cNvPr id="30" name="Rounded Rectangle 29"/>
          <p:cNvSpPr/>
          <p:nvPr/>
        </p:nvSpPr>
        <p:spPr>
          <a:xfrm>
            <a:off x="113104" y="1313720"/>
            <a:ext cx="11621695" cy="391418"/>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سازمان بورس و اوراق بهادار </a:t>
            </a:r>
            <a:r>
              <a:rPr kumimoji="0" lang="fa-IR" sz="1600" b="0"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(ناظر بازار سرمایه)</a:t>
            </a:r>
          </a:p>
        </p:txBody>
      </p:sp>
      <p:sp>
        <p:nvSpPr>
          <p:cNvPr id="31" name="Rounded Rectangle 30"/>
          <p:cNvSpPr/>
          <p:nvPr/>
        </p:nvSpPr>
        <p:spPr>
          <a:xfrm>
            <a:off x="9490185" y="1760902"/>
            <a:ext cx="2500758" cy="419102"/>
          </a:xfrm>
          <a:prstGeom prst="roundRect">
            <a:avLst/>
          </a:prstGeom>
          <a:ln w="28575">
            <a:solidFill>
              <a:srgbClr val="7030A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500" b="0" i="0" u="none" strike="noStrike" kern="1200" cap="none" spc="0" normalizeH="0" baseline="0" noProof="0" dirty="0">
                <a:ln>
                  <a:noFill/>
                </a:ln>
                <a:solidFill>
                  <a:srgbClr val="FF0000"/>
                </a:solidFill>
                <a:effectLst/>
                <a:uLnTx/>
                <a:uFillTx/>
                <a:latin typeface="Calibri" panose="020F0502020204030204"/>
                <a:ea typeface="+mn-ea"/>
                <a:cs typeface="B Titr" panose="00000700000000000000" pitchFamily="2" charset="-78"/>
              </a:rPr>
              <a:t>بورس اوراق‌بهادار تهران</a:t>
            </a:r>
          </a:p>
        </p:txBody>
      </p:sp>
      <p:sp>
        <p:nvSpPr>
          <p:cNvPr id="32" name="Rounded Rectangle 31"/>
          <p:cNvSpPr/>
          <p:nvPr/>
        </p:nvSpPr>
        <p:spPr>
          <a:xfrm>
            <a:off x="3021074" y="1793124"/>
            <a:ext cx="1866195" cy="415150"/>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بورس کالای ایران</a:t>
            </a:r>
          </a:p>
        </p:txBody>
      </p:sp>
      <p:sp>
        <p:nvSpPr>
          <p:cNvPr id="33" name="Rounded Rectangle 32"/>
          <p:cNvSpPr/>
          <p:nvPr/>
        </p:nvSpPr>
        <p:spPr>
          <a:xfrm>
            <a:off x="5092236" y="1775844"/>
            <a:ext cx="4229835" cy="419679"/>
          </a:xfrm>
          <a:prstGeom prst="roundRect">
            <a:avLst/>
          </a:prstGeom>
          <a:ln w="28575">
            <a:solidFill>
              <a:srgbClr val="FF5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فرابورس ایران</a:t>
            </a:r>
          </a:p>
        </p:txBody>
      </p:sp>
      <p:sp>
        <p:nvSpPr>
          <p:cNvPr id="34" name="Rounded Rectangle 33"/>
          <p:cNvSpPr/>
          <p:nvPr/>
        </p:nvSpPr>
        <p:spPr>
          <a:xfrm>
            <a:off x="113104" y="1798541"/>
            <a:ext cx="2802150" cy="419679"/>
          </a:xfrm>
          <a:prstGeom prst="roundRect">
            <a:avLst/>
          </a:prstGeom>
          <a:ln w="28575">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5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بورس انرژی ایران</a:t>
            </a:r>
          </a:p>
        </p:txBody>
      </p:sp>
      <p:sp>
        <p:nvSpPr>
          <p:cNvPr id="35" name="Rounded Rectangle 34"/>
          <p:cNvSpPr/>
          <p:nvPr/>
        </p:nvSpPr>
        <p:spPr>
          <a:xfrm rot="16200000">
            <a:off x="10452243" y="3708478"/>
            <a:ext cx="2529744" cy="442335"/>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پذیرش و معامله سهام شرکت‌ها</a:t>
            </a: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در بازار اول (اصلی و فرعی ) و دوم</a:t>
            </a:r>
          </a:p>
        </p:txBody>
      </p:sp>
      <p:sp>
        <p:nvSpPr>
          <p:cNvPr id="36" name="Rounded Rectangle 35"/>
          <p:cNvSpPr/>
          <p:nvPr/>
        </p:nvSpPr>
        <p:spPr>
          <a:xfrm>
            <a:off x="11421482" y="2228637"/>
            <a:ext cx="591267" cy="394947"/>
          </a:xfrm>
          <a:prstGeom prst="roundRect">
            <a:avLst/>
          </a:prstGeom>
          <a:ln w="12700">
            <a:solidFill>
              <a:srgbClr val="7030A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نقدی</a:t>
            </a:r>
          </a:p>
        </p:txBody>
      </p:sp>
      <p:sp>
        <p:nvSpPr>
          <p:cNvPr id="37" name="Rounded Rectangle 36"/>
          <p:cNvSpPr/>
          <p:nvPr/>
        </p:nvSpPr>
        <p:spPr>
          <a:xfrm>
            <a:off x="10851198" y="2232578"/>
            <a:ext cx="493215" cy="390638"/>
          </a:xfrm>
          <a:prstGeom prst="roundRect">
            <a:avLst/>
          </a:prstGeom>
          <a:ln w="12700">
            <a:solidFill>
              <a:srgbClr val="7030A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بدهی</a:t>
            </a:r>
          </a:p>
        </p:txBody>
      </p:sp>
      <p:sp>
        <p:nvSpPr>
          <p:cNvPr id="38" name="Rounded Rectangle 37"/>
          <p:cNvSpPr/>
          <p:nvPr/>
        </p:nvSpPr>
        <p:spPr>
          <a:xfrm>
            <a:off x="9490185" y="2241913"/>
            <a:ext cx="542784" cy="381694"/>
          </a:xfrm>
          <a:prstGeom prst="roundRect">
            <a:avLst/>
          </a:prstGeom>
          <a:ln w="12700">
            <a:solidFill>
              <a:srgbClr val="7030A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مشتقه</a:t>
            </a:r>
          </a:p>
        </p:txBody>
      </p:sp>
      <p:sp>
        <p:nvSpPr>
          <p:cNvPr id="39" name="Rounded Rectangle 38"/>
          <p:cNvSpPr/>
          <p:nvPr/>
        </p:nvSpPr>
        <p:spPr>
          <a:xfrm>
            <a:off x="10093698" y="2232578"/>
            <a:ext cx="680431" cy="381694"/>
          </a:xfrm>
          <a:prstGeom prst="roundRect">
            <a:avLst/>
          </a:prstGeom>
          <a:ln w="12700">
            <a:solidFill>
              <a:srgbClr val="7030A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ETF</a:t>
            </a:r>
            <a:endParaRPr kumimoji="0" lang="fa-IR"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0" name="Rounded Rectangle 39"/>
          <p:cNvSpPr/>
          <p:nvPr/>
        </p:nvSpPr>
        <p:spPr>
          <a:xfrm>
            <a:off x="4259590" y="2283093"/>
            <a:ext cx="627678" cy="381694"/>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فیزیکی</a:t>
            </a:r>
          </a:p>
        </p:txBody>
      </p:sp>
      <p:sp>
        <p:nvSpPr>
          <p:cNvPr id="41" name="Rounded Rectangle 40"/>
          <p:cNvSpPr/>
          <p:nvPr/>
        </p:nvSpPr>
        <p:spPr>
          <a:xfrm>
            <a:off x="3021074" y="2274840"/>
            <a:ext cx="541102" cy="381694"/>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مالی</a:t>
            </a:r>
          </a:p>
        </p:txBody>
      </p:sp>
      <p:sp>
        <p:nvSpPr>
          <p:cNvPr id="42" name="Rounded Rectangle 41"/>
          <p:cNvSpPr/>
          <p:nvPr/>
        </p:nvSpPr>
        <p:spPr>
          <a:xfrm>
            <a:off x="3614723" y="2290448"/>
            <a:ext cx="575695" cy="381694"/>
          </a:xfrm>
          <a:prstGeom prst="roundRect">
            <a:avLst/>
          </a:prstGeom>
          <a:solidFill>
            <a:schemeClr val="accent2">
              <a:lumMod val="40000"/>
              <a:lumOff val="60000"/>
            </a:schemeClr>
          </a:solidFill>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مشتقه</a:t>
            </a:r>
          </a:p>
        </p:txBody>
      </p:sp>
      <p:sp>
        <p:nvSpPr>
          <p:cNvPr id="43" name="Rounded Rectangle 42"/>
          <p:cNvSpPr/>
          <p:nvPr/>
        </p:nvSpPr>
        <p:spPr>
          <a:xfrm>
            <a:off x="6259107" y="2265953"/>
            <a:ext cx="461666" cy="381694"/>
          </a:xfrm>
          <a:prstGeom prst="roundRect">
            <a:avLst/>
          </a:prstGeom>
          <a:ln w="12700">
            <a:solidFill>
              <a:srgbClr val="FF5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a:t>
            </a: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SME</a:t>
            </a:r>
            <a:endParaRPr kumimoji="0" lang="fa-IR"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44" name="Rounded Rectangle 43"/>
          <p:cNvSpPr/>
          <p:nvPr/>
        </p:nvSpPr>
        <p:spPr>
          <a:xfrm>
            <a:off x="5669941" y="2252681"/>
            <a:ext cx="514488" cy="381694"/>
          </a:xfrm>
          <a:prstGeom prst="roundRect">
            <a:avLst/>
          </a:prstGeom>
          <a:ln w="12700">
            <a:solidFill>
              <a:srgbClr val="FF5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دارایی فکری</a:t>
            </a:r>
          </a:p>
        </p:txBody>
      </p:sp>
      <p:sp>
        <p:nvSpPr>
          <p:cNvPr id="45" name="Rounded Rectangle 44"/>
          <p:cNvSpPr/>
          <p:nvPr/>
        </p:nvSpPr>
        <p:spPr>
          <a:xfrm>
            <a:off x="7885270" y="2252681"/>
            <a:ext cx="443936" cy="381694"/>
          </a:xfrm>
          <a:prstGeom prst="roundRect">
            <a:avLst/>
          </a:prstGeom>
          <a:ln w="12700">
            <a:solidFill>
              <a:srgbClr val="FF5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سوم</a:t>
            </a:r>
          </a:p>
        </p:txBody>
      </p:sp>
      <p:sp>
        <p:nvSpPr>
          <p:cNvPr id="46" name="Rounded Rectangle 45"/>
          <p:cNvSpPr/>
          <p:nvPr/>
        </p:nvSpPr>
        <p:spPr>
          <a:xfrm>
            <a:off x="8870992" y="2241522"/>
            <a:ext cx="404477" cy="381694"/>
          </a:xfrm>
          <a:prstGeom prst="roundRect">
            <a:avLst/>
          </a:prstGeom>
          <a:ln w="12700">
            <a:solidFill>
              <a:srgbClr val="FF5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اول</a:t>
            </a:r>
          </a:p>
        </p:txBody>
      </p:sp>
      <p:sp>
        <p:nvSpPr>
          <p:cNvPr id="47" name="Rounded Rectangle 46"/>
          <p:cNvSpPr/>
          <p:nvPr/>
        </p:nvSpPr>
        <p:spPr>
          <a:xfrm>
            <a:off x="1200605" y="2306353"/>
            <a:ext cx="483253" cy="381694"/>
          </a:xfrm>
          <a:prstGeom prst="roundRect">
            <a:avLst/>
          </a:prstGeom>
          <a:ln w="28575">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فرعی</a:t>
            </a:r>
          </a:p>
        </p:txBody>
      </p:sp>
      <p:sp>
        <p:nvSpPr>
          <p:cNvPr id="48" name="Rounded Rectangle 47"/>
          <p:cNvSpPr/>
          <p:nvPr/>
        </p:nvSpPr>
        <p:spPr>
          <a:xfrm>
            <a:off x="1757000" y="2306353"/>
            <a:ext cx="530690" cy="381694"/>
          </a:xfrm>
          <a:prstGeom prst="round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مشتقه</a:t>
            </a:r>
          </a:p>
        </p:txBody>
      </p:sp>
      <p:sp>
        <p:nvSpPr>
          <p:cNvPr id="49" name="Rounded Rectangle 48"/>
          <p:cNvSpPr/>
          <p:nvPr/>
        </p:nvSpPr>
        <p:spPr>
          <a:xfrm>
            <a:off x="2352120" y="2300152"/>
            <a:ext cx="563134" cy="381694"/>
          </a:xfrm>
          <a:prstGeom prst="round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فیزیکی</a:t>
            </a:r>
          </a:p>
        </p:txBody>
      </p:sp>
      <p:sp>
        <p:nvSpPr>
          <p:cNvPr id="50" name="Rounded Rectangle 49"/>
          <p:cNvSpPr/>
          <p:nvPr/>
        </p:nvSpPr>
        <p:spPr>
          <a:xfrm>
            <a:off x="113105" y="2288112"/>
            <a:ext cx="1029665" cy="386497"/>
          </a:xfrm>
          <a:prstGeom prst="round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سایر اوراق بهادار قابل معامله</a:t>
            </a:r>
          </a:p>
        </p:txBody>
      </p:sp>
      <p:sp>
        <p:nvSpPr>
          <p:cNvPr id="51" name="Rounded Rectangle 50"/>
          <p:cNvSpPr/>
          <p:nvPr/>
        </p:nvSpPr>
        <p:spPr>
          <a:xfrm rot="16200000">
            <a:off x="9860513" y="3664748"/>
            <a:ext cx="2520737" cy="504306"/>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اوراق مشارکت، اسناد خزانه و ....</a:t>
            </a:r>
          </a:p>
        </p:txBody>
      </p:sp>
      <p:sp>
        <p:nvSpPr>
          <p:cNvPr id="52" name="Rounded Rectangle 51"/>
          <p:cNvSpPr/>
          <p:nvPr/>
        </p:nvSpPr>
        <p:spPr>
          <a:xfrm rot="16200000">
            <a:off x="9202746" y="3659616"/>
            <a:ext cx="2553297" cy="547132"/>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a:ln>
                  <a:noFill/>
                </a:ln>
                <a:solidFill>
                  <a:prstClr val="black"/>
                </a:solidFill>
                <a:effectLst/>
                <a:uLnTx/>
                <a:uFillTx/>
                <a:latin typeface="Calibri" panose="020F0502020204030204"/>
                <a:ea typeface="+mn-ea"/>
                <a:cs typeface="B Nazanin" panose="00000400000000000000" pitchFamily="2" charset="-78"/>
              </a:rPr>
              <a:t>صندوق‌های سرمایه‌گذاری قابل معامله</a:t>
            </a:r>
            <a:endPar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53" name="Rounded Rectangle 52"/>
          <p:cNvSpPr/>
          <p:nvPr/>
        </p:nvSpPr>
        <p:spPr>
          <a:xfrm rot="16200000">
            <a:off x="8518825" y="3675654"/>
            <a:ext cx="2534596" cy="503131"/>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قراردادهای اختیار معامله، قرارداد آتی و اوراق‌بهادار تبعی مبتنی بر سهام</a:t>
            </a:r>
          </a:p>
        </p:txBody>
      </p:sp>
      <p:sp>
        <p:nvSpPr>
          <p:cNvPr id="54" name="Rounded Rectangle 53"/>
          <p:cNvSpPr/>
          <p:nvPr/>
        </p:nvSpPr>
        <p:spPr>
          <a:xfrm rot="16200000">
            <a:off x="3278823" y="3689602"/>
            <a:ext cx="2571299" cy="627680"/>
          </a:xfrm>
          <a:prstGeom prst="roundRect">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شامل بازار اصلی و فرعی و انجام معاملات کالاها در رینگ‌های داخلی و صادراتی</a:t>
            </a:r>
          </a:p>
        </p:txBody>
      </p:sp>
      <p:sp>
        <p:nvSpPr>
          <p:cNvPr id="55" name="Rounded Rectangle 54"/>
          <p:cNvSpPr/>
          <p:nvPr/>
        </p:nvSpPr>
        <p:spPr>
          <a:xfrm rot="16200000">
            <a:off x="2614730" y="3778678"/>
            <a:ext cx="2558007" cy="428015"/>
          </a:xfrm>
          <a:prstGeom prst="roundRect">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قراردادهای آتی و اختیار معامله</a:t>
            </a:r>
          </a:p>
        </p:txBody>
      </p:sp>
      <p:sp>
        <p:nvSpPr>
          <p:cNvPr id="56" name="Rounded Rectangle 55"/>
          <p:cNvSpPr/>
          <p:nvPr/>
        </p:nvSpPr>
        <p:spPr>
          <a:xfrm rot="16200000">
            <a:off x="2026200" y="3741679"/>
            <a:ext cx="2558004" cy="519124"/>
          </a:xfrm>
          <a:prstGeom prst="roundRect">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گواهی سپرده کالایی، اوراق سلف استاندارد و صندوق‌های سرمایه‌گذاری کالایی</a:t>
            </a:r>
          </a:p>
        </p:txBody>
      </p:sp>
      <p:sp>
        <p:nvSpPr>
          <p:cNvPr id="57" name="Rounded Rectangle 56"/>
          <p:cNvSpPr/>
          <p:nvPr/>
        </p:nvSpPr>
        <p:spPr>
          <a:xfrm rot="16200000">
            <a:off x="7854822" y="3749166"/>
            <a:ext cx="2556728" cy="377769"/>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سهام شرکت‌های سهامی عام با سرمایه بیشتر و نقدشوندگی و شفافیت ‌بالاتر</a:t>
            </a:r>
          </a:p>
        </p:txBody>
      </p:sp>
      <p:sp>
        <p:nvSpPr>
          <p:cNvPr id="58" name="Rounded Rectangle 57"/>
          <p:cNvSpPr/>
          <p:nvPr/>
        </p:nvSpPr>
        <p:spPr>
          <a:xfrm rot="16200000">
            <a:off x="7344794" y="3713409"/>
            <a:ext cx="2551293" cy="458297"/>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سهام شرکت‌های سهامی عام با سرمایه کمتر و نقدشوندگی و شفافیت کمتر</a:t>
            </a:r>
          </a:p>
        </p:txBody>
      </p:sp>
      <p:sp>
        <p:nvSpPr>
          <p:cNvPr id="59" name="Rounded Rectangle 58"/>
          <p:cNvSpPr/>
          <p:nvPr/>
        </p:nvSpPr>
        <p:spPr>
          <a:xfrm rot="16200000">
            <a:off x="6828909" y="3720736"/>
            <a:ext cx="2539571" cy="463513"/>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عرضه اوراق بهادار مانند سهام شرکت های سهامی، حق تقدم سهام، پذیره نویسی سهام  و سایر</a:t>
            </a:r>
          </a:p>
        </p:txBody>
      </p:sp>
      <p:sp>
        <p:nvSpPr>
          <p:cNvPr id="60" name="Rounded Rectangle 59"/>
          <p:cNvSpPr/>
          <p:nvPr/>
        </p:nvSpPr>
        <p:spPr>
          <a:xfrm rot="16200000">
            <a:off x="6340182" y="3749875"/>
            <a:ext cx="2545006" cy="405237"/>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دارای تابلو زرد، نارنجی و قرمز </a:t>
            </a:r>
          </a:p>
        </p:txBody>
      </p:sp>
      <p:sp>
        <p:nvSpPr>
          <p:cNvPr id="61" name="Rounded Rectangle 60"/>
          <p:cNvSpPr/>
          <p:nvPr/>
        </p:nvSpPr>
        <p:spPr>
          <a:xfrm rot="16200000">
            <a:off x="1352684" y="3744237"/>
            <a:ext cx="2529739" cy="476852"/>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کالاهای برق، نفت و گاز و سایر حامل‌های انرژی</a:t>
            </a:r>
          </a:p>
        </p:txBody>
      </p:sp>
      <p:sp>
        <p:nvSpPr>
          <p:cNvPr id="62" name="Rounded Rectangle 61"/>
          <p:cNvSpPr/>
          <p:nvPr/>
        </p:nvSpPr>
        <p:spPr>
          <a:xfrm rot="16200000">
            <a:off x="719046" y="3752356"/>
            <a:ext cx="2542283" cy="473159"/>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قرارداد آتی، اختیار معامله و سلف موازی استاندارد</a:t>
            </a:r>
          </a:p>
        </p:txBody>
      </p:sp>
      <p:sp>
        <p:nvSpPr>
          <p:cNvPr id="63" name="Rounded Rectangle 62"/>
          <p:cNvSpPr/>
          <p:nvPr/>
        </p:nvSpPr>
        <p:spPr>
          <a:xfrm rot="16200000">
            <a:off x="141896" y="3738515"/>
            <a:ext cx="2550547" cy="509105"/>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کالاهای تک محموله‌ای و خارج از گونه</a:t>
            </a:r>
          </a:p>
        </p:txBody>
      </p:sp>
      <p:sp>
        <p:nvSpPr>
          <p:cNvPr id="64" name="Rounded Rectangle 63"/>
          <p:cNvSpPr/>
          <p:nvPr/>
        </p:nvSpPr>
        <p:spPr>
          <a:xfrm rot="16200000">
            <a:off x="-621043" y="3664799"/>
            <a:ext cx="2549262" cy="655253"/>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گواهی ظرفیت، صندوق‌سرمایه‌گذاری پروژه و سایر اوراق‌بهادار قابل معامله</a:t>
            </a:r>
          </a:p>
        </p:txBody>
      </p:sp>
      <p:sp>
        <p:nvSpPr>
          <p:cNvPr id="72" name="Right Brace 71"/>
          <p:cNvSpPr/>
          <p:nvPr/>
        </p:nvSpPr>
        <p:spPr>
          <a:xfrm rot="5400000">
            <a:off x="8347842" y="1860594"/>
            <a:ext cx="326425" cy="6959776"/>
          </a:xfrm>
          <a:prstGeom prst="rightBrace">
            <a:avLst>
              <a:gd name="adj1" fmla="val 8333"/>
              <a:gd name="adj2" fmla="val 48886"/>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73" name="Right Brace 72"/>
          <p:cNvSpPr/>
          <p:nvPr/>
        </p:nvSpPr>
        <p:spPr>
          <a:xfrm rot="5400000">
            <a:off x="2454414" y="3029915"/>
            <a:ext cx="310352" cy="4651978"/>
          </a:xfrm>
          <a:prstGeom prst="rightBrace">
            <a:avLst>
              <a:gd name="adj1" fmla="val 8333"/>
              <a:gd name="adj2" fmla="val 50179"/>
            </a:avLst>
          </a:prstGeom>
          <a:ln w="38100">
            <a:solidFill>
              <a:srgbClr val="1EEA62"/>
            </a:solidFill>
          </a:ln>
        </p:spPr>
        <p:style>
          <a:lnRef idx="1">
            <a:schemeClr val="accent1"/>
          </a:lnRef>
          <a:fillRef idx="0">
            <a:schemeClr val="accent1"/>
          </a:fillRef>
          <a:effectRef idx="0">
            <a:schemeClr val="accent1"/>
          </a:effectRef>
          <a:fontRef idx="minor">
            <a:schemeClr val="tx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74" name="Rounded Rectangle 73"/>
          <p:cNvSpPr/>
          <p:nvPr/>
        </p:nvSpPr>
        <p:spPr>
          <a:xfrm>
            <a:off x="619267" y="5674300"/>
            <a:ext cx="3886967" cy="381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انجام معاملات کالا و اوراق‌بهادار مبتنی بر کالا</a:t>
            </a:r>
            <a:endParaRPr kumimoji="0" lang="fa-IR" sz="1800" b="0"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endParaRPr>
          </a:p>
        </p:txBody>
      </p:sp>
      <p:sp>
        <p:nvSpPr>
          <p:cNvPr id="75" name="Rounded Rectangle 74"/>
          <p:cNvSpPr/>
          <p:nvPr/>
        </p:nvSpPr>
        <p:spPr>
          <a:xfrm>
            <a:off x="6971895" y="5680578"/>
            <a:ext cx="3232796" cy="381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انجام معاملات اوراق‌بهادار</a:t>
            </a:r>
            <a:endParaRPr kumimoji="0" lang="fa-IR" sz="1800" b="0"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endParaRPr>
          </a:p>
        </p:txBody>
      </p:sp>
      <p:sp>
        <p:nvSpPr>
          <p:cNvPr id="65" name="Rounded Rectangle 64"/>
          <p:cNvSpPr/>
          <p:nvPr/>
        </p:nvSpPr>
        <p:spPr>
          <a:xfrm>
            <a:off x="8386055" y="2248268"/>
            <a:ext cx="404477" cy="381694"/>
          </a:xfrm>
          <a:prstGeom prst="roundRect">
            <a:avLst/>
          </a:prstGeom>
          <a:ln w="12700">
            <a:solidFill>
              <a:srgbClr val="FF5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دوم</a:t>
            </a:r>
          </a:p>
        </p:txBody>
      </p:sp>
      <p:sp>
        <p:nvSpPr>
          <p:cNvPr id="66" name="Rounded Rectangle 65"/>
          <p:cNvSpPr/>
          <p:nvPr/>
        </p:nvSpPr>
        <p:spPr>
          <a:xfrm>
            <a:off x="7410826" y="2257922"/>
            <a:ext cx="404477" cy="381694"/>
          </a:xfrm>
          <a:prstGeom prst="roundRect">
            <a:avLst/>
          </a:prstGeom>
          <a:ln w="12700">
            <a:solidFill>
              <a:srgbClr val="FF5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 پایه</a:t>
            </a:r>
          </a:p>
        </p:txBody>
      </p:sp>
      <p:sp>
        <p:nvSpPr>
          <p:cNvPr id="67" name="Rounded Rectangle 66"/>
          <p:cNvSpPr/>
          <p:nvPr/>
        </p:nvSpPr>
        <p:spPr>
          <a:xfrm>
            <a:off x="6762134" y="2257922"/>
            <a:ext cx="595395" cy="381694"/>
          </a:xfrm>
          <a:prstGeom prst="roundRect">
            <a:avLst/>
          </a:prstGeom>
          <a:ln w="12700">
            <a:solidFill>
              <a:srgbClr val="FF5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ابزارها و نهادها</a:t>
            </a:r>
            <a:endParaRPr kumimoji="0" lang="fa-IR"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8" name="Rounded Rectangle 67"/>
          <p:cNvSpPr/>
          <p:nvPr/>
        </p:nvSpPr>
        <p:spPr>
          <a:xfrm>
            <a:off x="5092236" y="2245778"/>
            <a:ext cx="524408" cy="381694"/>
          </a:xfrm>
          <a:prstGeom prst="roundRect">
            <a:avLst/>
          </a:prstGeom>
          <a:ln w="12700">
            <a:solidFill>
              <a:srgbClr val="FF5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بازار</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مشتقه</a:t>
            </a:r>
            <a:endParaRPr kumimoji="0" lang="fa-IR"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9" name="Rounded Rectangle 68"/>
          <p:cNvSpPr/>
          <p:nvPr/>
        </p:nvSpPr>
        <p:spPr>
          <a:xfrm rot="16200000">
            <a:off x="4642970" y="3712381"/>
            <a:ext cx="2545006" cy="466644"/>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اوراق بهادار مبتنی بر دارایی فکری</a:t>
            </a:r>
          </a:p>
        </p:txBody>
      </p:sp>
      <p:sp>
        <p:nvSpPr>
          <p:cNvPr id="70" name="Rounded Rectangle 69"/>
          <p:cNvSpPr/>
          <p:nvPr/>
        </p:nvSpPr>
        <p:spPr>
          <a:xfrm rot="16200000">
            <a:off x="5800513" y="3712379"/>
            <a:ext cx="2545006" cy="466644"/>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صندوق‌های سرمایه‌گذاری و اوراق تأمین مالی </a:t>
            </a:r>
          </a:p>
        </p:txBody>
      </p:sp>
      <p:sp>
        <p:nvSpPr>
          <p:cNvPr id="71" name="Rounded Rectangle 70"/>
          <p:cNvSpPr/>
          <p:nvPr/>
        </p:nvSpPr>
        <p:spPr>
          <a:xfrm rot="16200000">
            <a:off x="5233931" y="3757124"/>
            <a:ext cx="2545006" cy="390742"/>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پذیرش شرکت‌های کوچک و متوسط</a:t>
            </a:r>
          </a:p>
        </p:txBody>
      </p:sp>
      <p:sp>
        <p:nvSpPr>
          <p:cNvPr id="76" name="Rounded Rectangle 75"/>
          <p:cNvSpPr/>
          <p:nvPr/>
        </p:nvSpPr>
        <p:spPr>
          <a:xfrm rot="16200000">
            <a:off x="4077226" y="3687566"/>
            <a:ext cx="2545006" cy="516272"/>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اوراق بهادار تبعی</a:t>
            </a:r>
          </a:p>
        </p:txBody>
      </p:sp>
    </p:spTree>
    <p:extLst>
      <p:ext uri="{BB962C8B-B14F-4D97-AF65-F5344CB8AC3E}">
        <p14:creationId xmlns:p14="http://schemas.microsoft.com/office/powerpoint/2010/main" val="1759972564"/>
      </p:ext>
    </p:extLst>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شرایط کالا و عرضه‌کننده کالا برای معامله در بازار فرعی کالای فیزیکی  </a:t>
            </a:r>
            <a:endParaRPr lang="en-US" dirty="0"/>
          </a:p>
        </p:txBody>
      </p:sp>
      <p:sp>
        <p:nvSpPr>
          <p:cNvPr id="4" name="Footer Placeholder 3"/>
          <p:cNvSpPr>
            <a:spLocks noGrp="1"/>
          </p:cNvSpPr>
          <p:nvPr>
            <p:ph type="ftr" sz="quarter" idx="11"/>
          </p:nvPr>
        </p:nvSpPr>
        <p:spPr>
          <a:xfrm>
            <a:off x="10515600" y="6400800"/>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a:xfrm>
            <a:off x="152400" y="6400800"/>
            <a:ext cx="506506" cy="353951"/>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8" name="Diagram 7"/>
          <p:cNvGraphicFramePr/>
          <p:nvPr/>
        </p:nvGraphicFramePr>
        <p:xfrm>
          <a:off x="6629400" y="762000"/>
          <a:ext cx="525780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p:cNvGraphicFramePr/>
          <p:nvPr/>
        </p:nvGraphicFramePr>
        <p:xfrm>
          <a:off x="26324" y="762000"/>
          <a:ext cx="4850476" cy="4343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4" name="Rectangle 13"/>
          <p:cNvSpPr/>
          <p:nvPr/>
        </p:nvSpPr>
        <p:spPr>
          <a:xfrm>
            <a:off x="5105400" y="762000"/>
            <a:ext cx="1143000" cy="954107"/>
          </a:xfrm>
          <a:prstGeom prst="rect">
            <a:avLst/>
          </a:prstGeom>
          <a:ln w="28575"/>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2800" b="0" i="0" u="none" strike="noStrike" kern="1200" cap="none" spc="0" normalizeH="0" baseline="0" noProof="0" dirty="0">
                <a:ln>
                  <a:noFill/>
                </a:ln>
                <a:solidFill>
                  <a:srgbClr val="E64823"/>
                </a:solidFill>
                <a:effectLst/>
                <a:uLnTx/>
                <a:uFillTx/>
                <a:latin typeface="Calibri" panose="020F0502020204030204"/>
                <a:ea typeface="+mn-ea"/>
                <a:cs typeface="B Titr" panose="00000700000000000000" pitchFamily="2" charset="-78"/>
              </a:rPr>
              <a:t>بازار فرعی</a:t>
            </a:r>
            <a:endPar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p:txBody>
      </p:sp>
      <p:sp>
        <p:nvSpPr>
          <p:cNvPr id="19" name="Rectangle 18"/>
          <p:cNvSpPr/>
          <p:nvPr/>
        </p:nvSpPr>
        <p:spPr>
          <a:xfrm>
            <a:off x="4343400" y="4114800"/>
            <a:ext cx="3124200" cy="523220"/>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2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پذیرش کالا در بازار فرعی</a:t>
            </a:r>
          </a:p>
        </p:txBody>
      </p:sp>
      <p:sp>
        <p:nvSpPr>
          <p:cNvPr id="20" name="Rectangle 19"/>
          <p:cNvSpPr/>
          <p:nvPr/>
        </p:nvSpPr>
        <p:spPr>
          <a:xfrm>
            <a:off x="4343400" y="5105400"/>
            <a:ext cx="3124200" cy="830997"/>
          </a:xfrm>
          <a:prstGeom prst="rect">
            <a:avLst/>
          </a:prstGeom>
          <a:solidFill>
            <a:schemeClr val="bg1"/>
          </a:solidFill>
          <a:ln w="19050">
            <a:solidFill>
              <a:schemeClr val="tx1"/>
            </a:solidFill>
            <a:prstDash val="dashDot"/>
          </a:ln>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2400" b="0"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توسط کمیته عرضه در بورس و با تأیید سازمان بورس</a:t>
            </a:r>
          </a:p>
        </p:txBody>
      </p:sp>
      <p:sp>
        <p:nvSpPr>
          <p:cNvPr id="21" name="Left Arrow 20"/>
          <p:cNvSpPr/>
          <p:nvPr/>
        </p:nvSpPr>
        <p:spPr>
          <a:xfrm rot="16200000">
            <a:off x="5676900" y="4686300"/>
            <a:ext cx="457200" cy="38100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575778289"/>
      </p:ext>
    </p:extLst>
  </p:cSld>
  <p:clrMapOvr>
    <a:masterClrMapping/>
  </p:clrMapOvr>
  <p:transition spd="slow">
    <p:cov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1811000" cy="694267"/>
          </a:xfrm>
        </p:spPr>
        <p:txBody>
          <a:bodyPr>
            <a:noAutofit/>
          </a:bodyPr>
          <a:lstStyle/>
          <a:p>
            <a:r>
              <a:rPr lang="fa-IR" dirty="0"/>
              <a:t>فرایند پذیرش </a:t>
            </a:r>
            <a:r>
              <a:rPr lang="fa-IR" sz="3600" dirty="0">
                <a:solidFill>
                  <a:srgbClr val="FF0000"/>
                </a:solidFill>
              </a:rPr>
              <a:t>کالا </a:t>
            </a:r>
            <a:r>
              <a:rPr lang="fa-IR" dirty="0"/>
              <a:t>برای معامله در بازار فیزیکی</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9" name="Rectangle 8"/>
          <p:cNvSpPr/>
          <p:nvPr/>
        </p:nvSpPr>
        <p:spPr>
          <a:xfrm>
            <a:off x="4058002" y="883455"/>
            <a:ext cx="7696200" cy="646331"/>
          </a:xfrm>
          <a:prstGeom prst="rect">
            <a:avLst/>
          </a:prstGeom>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مراجعه مشتری به یکی از نهادهای مالی (شامل شرکت‌های تأمین سرمایه، کارگزاری، سبدگردان، مشاور سرمایه‌گذاری و پردازش اطلاعات مالی) ‌دارای مجوز برای انعقاد قرارداد مشاور پذیرش؛</a:t>
            </a:r>
          </a:p>
        </p:txBody>
      </p:sp>
      <p:sp>
        <p:nvSpPr>
          <p:cNvPr id="12" name="Rectangle 11"/>
          <p:cNvSpPr/>
          <p:nvPr/>
        </p:nvSpPr>
        <p:spPr>
          <a:xfrm>
            <a:off x="4052941" y="1675831"/>
            <a:ext cx="7696200" cy="646331"/>
          </a:xfrm>
          <a:prstGeom prst="rect">
            <a:avLst/>
          </a:prstGeom>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تکمیل فرم‌ها و تحویل مدارک مورد نیاز به مشاور پذیرش همراه با مستندات پرداخت کارمزد پذیرش کالا؛</a:t>
            </a:r>
          </a:p>
        </p:txBody>
      </p:sp>
      <p:sp>
        <p:nvSpPr>
          <p:cNvPr id="13" name="Rectangle 12"/>
          <p:cNvSpPr/>
          <p:nvPr/>
        </p:nvSpPr>
        <p:spPr>
          <a:xfrm>
            <a:off x="4052941" y="2434843"/>
            <a:ext cx="7696200" cy="369332"/>
          </a:xfrm>
          <a:prstGeom prst="rect">
            <a:avLst/>
          </a:prstGeom>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ارائه فرم درخواست پذیرش کالا در بازار فیزیکی به بورس کالای ایران به همراه مدارک ذیل:</a:t>
            </a:r>
          </a:p>
        </p:txBody>
      </p:sp>
      <p:graphicFrame>
        <p:nvGraphicFramePr>
          <p:cNvPr id="8" name="Table 7"/>
          <p:cNvGraphicFramePr>
            <a:graphicFrameLocks noGrp="1"/>
          </p:cNvGraphicFramePr>
          <p:nvPr>
            <p:extLst>
              <p:ext uri="{D42A27DB-BD31-4B8C-83A1-F6EECF244321}">
                <p14:modId xmlns:p14="http://schemas.microsoft.com/office/powerpoint/2010/main" val="4170036817"/>
              </p:ext>
            </p:extLst>
          </p:nvPr>
        </p:nvGraphicFramePr>
        <p:xfrm>
          <a:off x="4052941" y="3483550"/>
          <a:ext cx="7041915" cy="2667000"/>
        </p:xfrm>
        <a:graphic>
          <a:graphicData uri="http://schemas.openxmlformats.org/drawingml/2006/table">
            <a:tbl>
              <a:tblPr rtl="1" firstRow="1" bandRow="1">
                <a:tableStyleId>{5DA37D80-6434-44D0-A028-1B22A696006F}</a:tableStyleId>
              </a:tblPr>
              <a:tblGrid>
                <a:gridCol w="2249188">
                  <a:extLst>
                    <a:ext uri="{9D8B030D-6E8A-4147-A177-3AD203B41FA5}">
                      <a16:colId xmlns:a16="http://schemas.microsoft.com/office/drawing/2014/main" xmlns="" val="3751337966"/>
                    </a:ext>
                  </a:extLst>
                </a:gridCol>
                <a:gridCol w="2349725">
                  <a:extLst>
                    <a:ext uri="{9D8B030D-6E8A-4147-A177-3AD203B41FA5}">
                      <a16:colId xmlns:a16="http://schemas.microsoft.com/office/drawing/2014/main" xmlns="" val="78928097"/>
                    </a:ext>
                  </a:extLst>
                </a:gridCol>
                <a:gridCol w="2443002">
                  <a:extLst>
                    <a:ext uri="{9D8B030D-6E8A-4147-A177-3AD203B41FA5}">
                      <a16:colId xmlns:a16="http://schemas.microsoft.com/office/drawing/2014/main" xmlns="" val="3767715122"/>
                    </a:ext>
                  </a:extLst>
                </a:gridCol>
              </a:tblGrid>
              <a:tr h="304800">
                <a:tc gridSpan="3">
                  <a:txBody>
                    <a:bodyPr/>
                    <a:lstStyle/>
                    <a:p>
                      <a:pPr algn="ctr" rtl="1"/>
                      <a:r>
                        <a:rPr lang="fa-IR" sz="1800" kern="1200" dirty="0">
                          <a:effectLst/>
                          <a:cs typeface="B Titr" panose="00000700000000000000" pitchFamily="2" charset="-78"/>
                        </a:rPr>
                        <a:t>فرم جامع پذیرش بازار </a:t>
                      </a:r>
                      <a:r>
                        <a:rPr lang="fa-IR" sz="1800" b="1" kern="1200" dirty="0">
                          <a:solidFill>
                            <a:schemeClr val="tx1"/>
                          </a:solidFill>
                          <a:effectLst/>
                          <a:latin typeface="+mn-lt"/>
                          <a:ea typeface="+mn-ea"/>
                          <a:cs typeface="B Titr" panose="00000700000000000000" pitchFamily="2" charset="-78"/>
                        </a:rPr>
                        <a:t>فیزیکی و فرعی</a:t>
                      </a:r>
                    </a:p>
                  </a:txBody>
                  <a:tcPr anchor="ctr"/>
                </a:tc>
                <a:tc hMerge="1">
                  <a:txBody>
                    <a:bodyPr/>
                    <a:lstStyle/>
                    <a:p>
                      <a:pPr rtl="1"/>
                      <a:endParaRPr lang="fa-IR" dirty="0"/>
                    </a:p>
                  </a:txBody>
                  <a:tcPr/>
                </a:tc>
                <a:tc hMerge="1">
                  <a:txBody>
                    <a:bodyPr/>
                    <a:lstStyle/>
                    <a:p>
                      <a:pPr rtl="1"/>
                      <a:endParaRPr lang="fa-IR" dirty="0"/>
                    </a:p>
                  </a:txBody>
                  <a:tcPr/>
                </a:tc>
                <a:extLst>
                  <a:ext uri="{0D108BD9-81ED-4DB2-BD59-A6C34878D82A}">
                    <a16:rowId xmlns:a16="http://schemas.microsoft.com/office/drawing/2014/main" xmlns="" val="1308333623"/>
                  </a:ext>
                </a:extLst>
              </a:tr>
              <a:tr h="421990">
                <a:tc>
                  <a:txBody>
                    <a:bodyPr/>
                    <a:lstStyle/>
                    <a:p>
                      <a:pPr marL="0" algn="ctr" defTabSz="914400" rtl="1" eaLnBrk="1" latinLnBrk="0" hangingPunct="1"/>
                      <a:r>
                        <a:rPr lang="fa-IR" sz="1600" b="1" kern="1200" dirty="0">
                          <a:solidFill>
                            <a:schemeClr val="tx1"/>
                          </a:solidFill>
                          <a:effectLst/>
                          <a:latin typeface="+mn-lt"/>
                          <a:ea typeface="+mn-ea"/>
                          <a:cs typeface="B Titr" panose="00000700000000000000" pitchFamily="2" charset="-78"/>
                        </a:rPr>
                        <a:t>انواع فرم‌ها</a:t>
                      </a: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1" kern="1200" dirty="0">
                          <a:solidFill>
                            <a:schemeClr val="tx1"/>
                          </a:solidFill>
                          <a:effectLst/>
                          <a:latin typeface="+mn-lt"/>
                          <a:ea typeface="+mn-ea"/>
                          <a:cs typeface="B Titr" panose="00000700000000000000" pitchFamily="2" charset="-78"/>
                        </a:rPr>
                        <a:t>کالای داخلی</a:t>
                      </a:r>
                      <a:endParaRPr lang="en-US" sz="1600" b="1" kern="1200" dirty="0">
                        <a:solidFill>
                          <a:schemeClr val="tx1"/>
                        </a:solidFill>
                        <a:effectLst/>
                        <a:latin typeface="+mn-lt"/>
                        <a:ea typeface="+mn-ea"/>
                        <a:cs typeface="B Titr" panose="00000700000000000000" pitchFamily="2" charset="-78"/>
                      </a:endParaRPr>
                    </a:p>
                  </a:txBody>
                  <a:tcPr anchor="ct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1" kern="1200" dirty="0">
                          <a:solidFill>
                            <a:schemeClr val="tx1"/>
                          </a:solidFill>
                          <a:effectLst/>
                          <a:latin typeface="+mn-lt"/>
                          <a:ea typeface="+mn-ea"/>
                          <a:cs typeface="B Titr" panose="00000700000000000000" pitchFamily="2" charset="-78"/>
                        </a:rPr>
                        <a:t>کالای وارداتی</a:t>
                      </a:r>
                      <a:endParaRPr lang="en-US" sz="1600" b="1" kern="1200" dirty="0">
                        <a:solidFill>
                          <a:schemeClr val="tx1"/>
                        </a:solidFill>
                        <a:effectLst/>
                        <a:latin typeface="+mn-lt"/>
                        <a:ea typeface="+mn-ea"/>
                        <a:cs typeface="B Titr" panose="00000700000000000000" pitchFamily="2" charset="-78"/>
                      </a:endParaRPr>
                    </a:p>
                  </a:txBody>
                  <a:tcPr anchor="ctr"/>
                </a:tc>
                <a:extLst>
                  <a:ext uri="{0D108BD9-81ED-4DB2-BD59-A6C34878D82A}">
                    <a16:rowId xmlns:a16="http://schemas.microsoft.com/office/drawing/2014/main" xmlns="" val="4139116479"/>
                  </a:ext>
                </a:extLst>
              </a:tr>
              <a:tr h="1300655">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1" kern="1200" dirty="0">
                          <a:solidFill>
                            <a:schemeClr val="tx1"/>
                          </a:solidFill>
                          <a:effectLst/>
                          <a:latin typeface="+mn-lt"/>
                          <a:ea typeface="+mn-ea"/>
                          <a:cs typeface="B Titr" panose="00000700000000000000" pitchFamily="2" charset="-78"/>
                        </a:rPr>
                        <a:t>بخش‌های اصلی فرم</a:t>
                      </a:r>
                      <a:endParaRPr lang="en-US" sz="1600" b="1" kern="1200" dirty="0">
                        <a:solidFill>
                          <a:schemeClr val="tx1"/>
                        </a:solidFill>
                        <a:effectLst/>
                        <a:latin typeface="+mn-lt"/>
                        <a:ea typeface="+mn-ea"/>
                        <a:cs typeface="B Titr" panose="00000700000000000000" pitchFamily="2" charset="-78"/>
                      </a:endParaRPr>
                    </a:p>
                    <a:p>
                      <a:pPr marL="0" algn="ctr" defTabSz="914400" rtl="1" eaLnBrk="1" latinLnBrk="0" hangingPunct="1"/>
                      <a:endParaRPr lang="fa-IR" sz="1600" b="1" kern="1200" dirty="0">
                        <a:solidFill>
                          <a:schemeClr val="tx1"/>
                        </a:solidFill>
                        <a:effectLst/>
                        <a:latin typeface="+mn-lt"/>
                        <a:ea typeface="+mn-ea"/>
                        <a:cs typeface="B Titr" panose="00000700000000000000" pitchFamily="2" charset="-78"/>
                      </a:endParaRPr>
                    </a:p>
                  </a:txBody>
                  <a:tcPr anchor="ctr">
                    <a:solidFill>
                      <a:schemeClr val="bg1"/>
                    </a:solidFill>
                  </a:tcPr>
                </a:tc>
                <a:tc>
                  <a:txBody>
                    <a:bodyPr/>
                    <a:lstStyle/>
                    <a:p>
                      <a:pPr algn="r" rtl="1">
                        <a:lnSpc>
                          <a:spcPct val="115000"/>
                        </a:lnSpc>
                        <a:spcAft>
                          <a:spcPts val="0"/>
                        </a:spcAft>
                      </a:pPr>
                      <a:r>
                        <a:rPr lang="fa-IR" sz="1400" b="1" dirty="0">
                          <a:effectLst/>
                          <a:cs typeface="B Nazanin" panose="00000400000000000000" pitchFamily="2" charset="-78"/>
                        </a:rPr>
                        <a:t>- معرفی متقاضی عرضه کالا</a:t>
                      </a:r>
                      <a:endParaRPr lang="en-US" sz="2000" b="1" dirty="0">
                        <a:effectLst/>
                        <a:cs typeface="B Nazanin" panose="00000400000000000000" pitchFamily="2" charset="-78"/>
                      </a:endParaRPr>
                    </a:p>
                    <a:p>
                      <a:pPr algn="r" rtl="1">
                        <a:lnSpc>
                          <a:spcPct val="115000"/>
                        </a:lnSpc>
                        <a:spcAft>
                          <a:spcPts val="0"/>
                        </a:spcAft>
                      </a:pPr>
                      <a:r>
                        <a:rPr lang="fa-IR" sz="1400" b="1" dirty="0">
                          <a:effectLst/>
                          <a:cs typeface="B Nazanin" panose="00000400000000000000" pitchFamily="2" charset="-78"/>
                        </a:rPr>
                        <a:t>- اطلاعات کالای مورد پذیرش</a:t>
                      </a:r>
                      <a:endParaRPr lang="en-US" sz="2000" b="1" dirty="0">
                        <a:effectLst/>
                        <a:cs typeface="B Nazanin" panose="00000400000000000000" pitchFamily="2" charset="-78"/>
                      </a:endParaRPr>
                    </a:p>
                    <a:p>
                      <a:pPr algn="r" rtl="1">
                        <a:lnSpc>
                          <a:spcPct val="115000"/>
                        </a:lnSpc>
                        <a:spcAft>
                          <a:spcPts val="0"/>
                        </a:spcAft>
                      </a:pPr>
                      <a:r>
                        <a:rPr lang="fa-IR" sz="1400" b="1" dirty="0">
                          <a:effectLst/>
                          <a:cs typeface="B Nazanin" panose="00000400000000000000" pitchFamily="2" charset="-78"/>
                        </a:rPr>
                        <a:t>- پرسش‌نامه پذیرش</a:t>
                      </a:r>
                      <a:endParaRPr lang="en-US" sz="2000" b="1" dirty="0">
                        <a:effectLst/>
                        <a:cs typeface="B Nazanin" panose="00000400000000000000" pitchFamily="2" charset="-78"/>
                      </a:endParaRPr>
                    </a:p>
                    <a:p>
                      <a:pPr algn="r" rtl="1">
                        <a:lnSpc>
                          <a:spcPct val="115000"/>
                        </a:lnSpc>
                        <a:spcAft>
                          <a:spcPts val="0"/>
                        </a:spcAft>
                      </a:pPr>
                      <a:r>
                        <a:rPr lang="fa-IR" sz="1400" b="1" dirty="0">
                          <a:effectLst/>
                          <a:cs typeface="B Nazanin" panose="00000400000000000000" pitchFamily="2" charset="-78"/>
                        </a:rPr>
                        <a:t>- شناسه پذیرش</a:t>
                      </a:r>
                      <a:endParaRPr lang="en-US" sz="2000" b="1" dirty="0">
                        <a:effectLst/>
                        <a:cs typeface="B Nazanin" panose="00000400000000000000" pitchFamily="2" charset="-78"/>
                      </a:endParaRPr>
                    </a:p>
                    <a:p>
                      <a:pPr algn="r" rtl="1">
                        <a:lnSpc>
                          <a:spcPct val="115000"/>
                        </a:lnSpc>
                        <a:spcAft>
                          <a:spcPts val="0"/>
                        </a:spcAft>
                      </a:pPr>
                      <a:r>
                        <a:rPr lang="fa-IR" sz="1400" b="1" dirty="0">
                          <a:effectLst/>
                          <a:cs typeface="B Nazanin" panose="00000400000000000000" pitchFamily="2" charset="-78"/>
                        </a:rPr>
                        <a:t>- تعهدنامه پذیرش</a:t>
                      </a:r>
                      <a:endParaRPr lang="en-US" sz="2000" b="1" dirty="0">
                        <a:effectLst/>
                        <a:latin typeface="Calibri" panose="020F0502020204030204" pitchFamily="34" charset="0"/>
                        <a:ea typeface="Calibri" panose="020F0502020204030204" pitchFamily="34" charset="0"/>
                        <a:cs typeface="B Nazanin" panose="00000400000000000000" pitchFamily="2" charset="-78"/>
                      </a:endParaRPr>
                    </a:p>
                  </a:txBody>
                  <a:tcPr anchor="ctr">
                    <a:solidFill>
                      <a:schemeClr val="bg1"/>
                    </a:solidFill>
                  </a:tcPr>
                </a:tc>
                <a:tc>
                  <a:txBody>
                    <a:bodyPr/>
                    <a:lstStyle/>
                    <a:p>
                      <a:pPr algn="r" rtl="1">
                        <a:lnSpc>
                          <a:spcPct val="115000"/>
                        </a:lnSpc>
                        <a:spcAft>
                          <a:spcPts val="0"/>
                        </a:spcAft>
                      </a:pPr>
                      <a:r>
                        <a:rPr lang="fa-IR" sz="1400" b="1" dirty="0">
                          <a:effectLst/>
                          <a:cs typeface="B Nazanin" panose="00000400000000000000" pitchFamily="2" charset="-78"/>
                        </a:rPr>
                        <a:t>- معرفی متقاضی عرضه کالا</a:t>
                      </a:r>
                      <a:endParaRPr lang="en-US" sz="2000" b="1" dirty="0">
                        <a:effectLst/>
                        <a:cs typeface="B Nazanin" panose="00000400000000000000" pitchFamily="2" charset="-78"/>
                      </a:endParaRPr>
                    </a:p>
                    <a:p>
                      <a:pPr algn="r" rtl="1">
                        <a:lnSpc>
                          <a:spcPct val="115000"/>
                        </a:lnSpc>
                        <a:spcAft>
                          <a:spcPts val="0"/>
                        </a:spcAft>
                      </a:pPr>
                      <a:r>
                        <a:rPr lang="fa-IR" sz="1400" b="1" dirty="0">
                          <a:effectLst/>
                          <a:cs typeface="B Nazanin" panose="00000400000000000000" pitchFamily="2" charset="-78"/>
                        </a:rPr>
                        <a:t>- اطلاعات کالای مورد پذیرش</a:t>
                      </a:r>
                      <a:endParaRPr lang="en-US" sz="2000" b="1" dirty="0">
                        <a:effectLst/>
                        <a:cs typeface="B Nazanin" panose="00000400000000000000" pitchFamily="2" charset="-78"/>
                      </a:endParaRPr>
                    </a:p>
                    <a:p>
                      <a:pPr algn="r" rtl="1">
                        <a:lnSpc>
                          <a:spcPct val="115000"/>
                        </a:lnSpc>
                        <a:spcAft>
                          <a:spcPts val="0"/>
                        </a:spcAft>
                      </a:pPr>
                      <a:r>
                        <a:rPr lang="fa-IR" sz="1400" b="1" dirty="0">
                          <a:effectLst/>
                          <a:cs typeface="B Nazanin" panose="00000400000000000000" pitchFamily="2" charset="-78"/>
                        </a:rPr>
                        <a:t>- تطابق کالا</a:t>
                      </a:r>
                      <a:endParaRPr lang="en-US" sz="2000" b="1" dirty="0">
                        <a:effectLst/>
                        <a:cs typeface="B Nazanin" panose="00000400000000000000" pitchFamily="2" charset="-78"/>
                      </a:endParaRPr>
                    </a:p>
                    <a:p>
                      <a:pPr marL="0" marR="0" lvl="0" indent="0" algn="r" defTabSz="914400" rtl="1" eaLnBrk="1" fontAlgn="auto" latinLnBrk="0" hangingPunct="1">
                        <a:lnSpc>
                          <a:spcPct val="115000"/>
                        </a:lnSpc>
                        <a:spcBef>
                          <a:spcPts val="0"/>
                        </a:spcBef>
                        <a:spcAft>
                          <a:spcPts val="0"/>
                        </a:spcAft>
                        <a:buClrTx/>
                        <a:buSzTx/>
                        <a:buFontTx/>
                        <a:buNone/>
                        <a:tabLst/>
                        <a:defRPr/>
                      </a:pPr>
                      <a:r>
                        <a:rPr lang="fa-IR" sz="1400" b="1" dirty="0">
                          <a:effectLst/>
                          <a:cs typeface="B Nazanin" panose="00000400000000000000" pitchFamily="2" charset="-78"/>
                        </a:rPr>
                        <a:t>- تعهدنامه کالای ترخیص نشده</a:t>
                      </a:r>
                      <a:endParaRPr lang="en-US" sz="2000" b="1" dirty="0">
                        <a:effectLst/>
                        <a:cs typeface="B Nazanin" panose="00000400000000000000" pitchFamily="2" charset="-78"/>
                      </a:endParaRPr>
                    </a:p>
                    <a:p>
                      <a:pPr algn="r" rtl="1">
                        <a:lnSpc>
                          <a:spcPct val="115000"/>
                        </a:lnSpc>
                        <a:spcAft>
                          <a:spcPts val="0"/>
                        </a:spcAft>
                      </a:pPr>
                      <a:r>
                        <a:rPr lang="fa-IR" sz="1400" b="1" dirty="0">
                          <a:effectLst/>
                          <a:cs typeface="B Nazanin" panose="00000400000000000000" pitchFamily="2" charset="-78"/>
                        </a:rPr>
                        <a:t>- تعهدنامه پذیرش</a:t>
                      </a:r>
                      <a:endParaRPr lang="en-US" sz="2000" b="1" dirty="0">
                        <a:effectLst/>
                        <a:latin typeface="Calibri" panose="020F0502020204030204" pitchFamily="34" charset="0"/>
                        <a:ea typeface="Calibri" panose="020F0502020204030204" pitchFamily="34" charset="0"/>
                        <a:cs typeface="B Nazanin" panose="00000400000000000000" pitchFamily="2" charset="-78"/>
                      </a:endParaRPr>
                    </a:p>
                  </a:txBody>
                  <a:tcPr anchor="ctr">
                    <a:solidFill>
                      <a:schemeClr val="bg1"/>
                    </a:solidFill>
                  </a:tcPr>
                </a:tc>
                <a:extLst>
                  <a:ext uri="{0D108BD9-81ED-4DB2-BD59-A6C34878D82A}">
                    <a16:rowId xmlns:a16="http://schemas.microsoft.com/office/drawing/2014/main" xmlns="" val="1254662625"/>
                  </a:ext>
                </a:extLst>
              </a:tr>
              <a:tr h="560990">
                <a:tc>
                  <a:txBody>
                    <a:bodyPr/>
                    <a:lstStyle/>
                    <a:p>
                      <a:pPr marL="0" algn="ctr" defTabSz="914400" rtl="1" eaLnBrk="1" latinLnBrk="0" hangingPunct="1"/>
                      <a:r>
                        <a:rPr lang="fa-IR" sz="1600" b="1" kern="1200" noProof="0" dirty="0">
                          <a:solidFill>
                            <a:schemeClr val="tx1"/>
                          </a:solidFill>
                          <a:effectLst/>
                          <a:latin typeface="+mn-lt"/>
                          <a:ea typeface="+mn-ea"/>
                          <a:cs typeface="B Titr" panose="00000700000000000000" pitchFamily="2" charset="-78"/>
                        </a:rPr>
                        <a:t>لینک دسترسی به فرم‌ها </a:t>
                      </a:r>
                      <a:endParaRPr lang="fa-IR" sz="1600" b="1" kern="1200" dirty="0">
                        <a:solidFill>
                          <a:schemeClr val="tx1"/>
                        </a:solidFill>
                        <a:effectLst/>
                        <a:latin typeface="+mn-lt"/>
                        <a:ea typeface="+mn-ea"/>
                        <a:cs typeface="B Titr" panose="00000700000000000000" pitchFamily="2" charset="-78"/>
                      </a:endParaRPr>
                    </a:p>
                  </a:txBody>
                  <a:tcPr anchor="ctr"/>
                </a:tc>
                <a:tc gridSpan="2">
                  <a:txBody>
                    <a:bodyPr/>
                    <a:lstStyle/>
                    <a:p>
                      <a:pPr algn="ctr" rtl="1">
                        <a:lnSpc>
                          <a:spcPct val="115000"/>
                        </a:lnSpc>
                        <a:spcAft>
                          <a:spcPts val="0"/>
                        </a:spcAft>
                      </a:pPr>
                      <a:r>
                        <a:rPr lang="en-US" sz="1200" dirty="0">
                          <a:effectLst/>
                          <a:latin typeface="Times New Roman" panose="02020603050405020304" pitchFamily="18" charset="0"/>
                          <a:cs typeface="Times New Roman" panose="02020603050405020304" pitchFamily="18" charset="0"/>
                          <a:hlinkClick r:id="rId2"/>
                        </a:rPr>
                        <a:t>https://www.ime.co.ir/Compliance_Documents_physical_market.html</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anchor="ctr"/>
                </a:tc>
                <a:tc hMerge="1">
                  <a:txBody>
                    <a:bodyPr/>
                    <a:lstStyle/>
                    <a:p>
                      <a:pPr algn="r" rtl="1">
                        <a:lnSpc>
                          <a:spcPct val="115000"/>
                        </a:lnSpc>
                        <a:spcAft>
                          <a:spcPts val="0"/>
                        </a:spcAft>
                      </a:pPr>
                      <a:endParaRPr lang="en-US" sz="20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123436501"/>
                  </a:ext>
                </a:extLst>
              </a:tr>
            </a:tbl>
          </a:graphicData>
        </a:graphic>
      </p:graphicFrame>
      <p:sp>
        <p:nvSpPr>
          <p:cNvPr id="14" name="Rectangle 13"/>
          <p:cNvSpPr/>
          <p:nvPr/>
        </p:nvSpPr>
        <p:spPr>
          <a:xfrm>
            <a:off x="4052941" y="3010492"/>
            <a:ext cx="7041915"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1) فرم جامع پذیرش در بازار فیزیکی (داخلی و وارداتی):</a:t>
            </a:r>
          </a:p>
        </p:txBody>
      </p:sp>
      <p:sp>
        <p:nvSpPr>
          <p:cNvPr id="15" name="Rectangle 14"/>
          <p:cNvSpPr/>
          <p:nvPr/>
        </p:nvSpPr>
        <p:spPr>
          <a:xfrm>
            <a:off x="457200" y="1834516"/>
            <a:ext cx="1959220" cy="230832"/>
          </a:xfrm>
          <a:prstGeom prst="rect">
            <a:avLst/>
          </a:prstGeom>
          <a:ln>
            <a:solidFill>
              <a:srgbClr val="FFCCCC"/>
            </a:solidFill>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3"/>
              </a:rPr>
              <a:t>https://cfi.codal.ir/fa/?instituteType=2</a:t>
            </a:r>
            <a:endParaRPr kumimoji="0" lang="fa-IR" sz="9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6" name="Up Arrow 15"/>
          <p:cNvSpPr/>
          <p:nvPr/>
        </p:nvSpPr>
        <p:spPr>
          <a:xfrm rot="16200000">
            <a:off x="2462444" y="244017"/>
            <a:ext cx="1161547" cy="201945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7" name="Rectangle 16"/>
          <p:cNvSpPr/>
          <p:nvPr/>
        </p:nvSpPr>
        <p:spPr>
          <a:xfrm>
            <a:off x="2209800" y="976821"/>
            <a:ext cx="1810753" cy="600164"/>
          </a:xfrm>
          <a:prstGeom prst="rect">
            <a:avLst/>
          </a:prstGeom>
        </p:spPr>
        <p:txBody>
          <a:bodyPr wrap="square">
            <a:spAutoFit/>
          </a:bodyPr>
          <a:lstStyle/>
          <a:p>
            <a:pPr marL="0" marR="0" lvl="0" indent="0" algn="justLow" defTabSz="914400" rtl="1" eaLnBrk="0" fontAlgn="base" latinLnBrk="0" hangingPunct="0">
              <a:lnSpc>
                <a:spcPct val="100000"/>
              </a:lnSpc>
              <a:spcBef>
                <a:spcPct val="0"/>
              </a:spcBef>
              <a:spcAft>
                <a:spcPct val="0"/>
              </a:spcAft>
              <a:buClrTx/>
              <a:buSzTx/>
              <a:buFontTx/>
              <a:buNone/>
              <a:tabLst/>
              <a:defRPr/>
            </a:pPr>
            <a:r>
              <a:rPr kumimoji="0" lang="fa-IR" altLang="fa-IR" sz="1100" b="0" i="0" u="none" strike="noStrike" kern="1200" cap="none" spc="0" normalizeH="0" baseline="0" noProof="0" dirty="0">
                <a:ln>
                  <a:noFill/>
                </a:ln>
                <a:solidFill>
                  <a:srgbClr val="FF0000"/>
                </a:solidFill>
                <a:effectLst/>
                <a:uLnTx/>
                <a:uFillTx/>
                <a:latin typeface="Arial" panose="020B0604020202020204" pitchFamily="34" charset="0"/>
                <a:ea typeface="+mn-ea"/>
                <a:cs typeface="B Titr" panose="00000700000000000000" pitchFamily="2" charset="-78"/>
              </a:rPr>
              <a:t>لینک دسترسی به لیست شرکت‌های دارای مجوز مشاور پذیرش</a:t>
            </a:r>
          </a:p>
        </p:txBody>
      </p:sp>
      <p:pic>
        <p:nvPicPr>
          <p:cNvPr id="18" name="Picture 2" descr="https://kitset.ir/code/qr-create?text=https%3A%2F%2Fwww.seo.ir%2FPage%2FluaP4x-iX07XE8UvMUiAmg%3D%3D%2F%25D8%25AA%25D8%25A7%25D9%2585%25DB%258C%25D9%2586-%25D8%25B3%25D8%25B1%25D9%2585%25D8%25A7%25DB%258C%25D9%2587%25D8%258C-%25D8%25B3%25D8%25A8%25D8%25AF%25DA%25AF%25D8%25B1%25D8%25AF%25D8%25A7%25D9%2586%25D8%258C-%25D9%2585%25D8%25B4%25D8%25A7%25D9%2588%25D8%25B1-%25D8%25B3%25D8%25B1%25D9%2585%25D8%25A7%25DB%258C%25D9%2587-%25DA%25AF%25D8%25B0%25D8%25A7%25D8%25B1%25DB%258C&amp;size=250&amp;color=black&amp;type=tex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1230" y="883455"/>
            <a:ext cx="951359" cy="951359"/>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pic>
      <p:sp>
        <p:nvSpPr>
          <p:cNvPr id="19" name="Freeform 18"/>
          <p:cNvSpPr/>
          <p:nvPr/>
        </p:nvSpPr>
        <p:spPr>
          <a:xfrm>
            <a:off x="609599" y="4419600"/>
            <a:ext cx="3352801" cy="2028297"/>
          </a:xfrm>
          <a:custGeom>
            <a:avLst/>
            <a:gdLst>
              <a:gd name="connsiteX0" fmla="*/ 0 w 1998910"/>
              <a:gd name="connsiteY0" fmla="*/ 119935 h 1199346"/>
              <a:gd name="connsiteX1" fmla="*/ 119935 w 1998910"/>
              <a:gd name="connsiteY1" fmla="*/ 0 h 1199346"/>
              <a:gd name="connsiteX2" fmla="*/ 1878975 w 1998910"/>
              <a:gd name="connsiteY2" fmla="*/ 0 h 1199346"/>
              <a:gd name="connsiteX3" fmla="*/ 1998910 w 1998910"/>
              <a:gd name="connsiteY3" fmla="*/ 119935 h 1199346"/>
              <a:gd name="connsiteX4" fmla="*/ 1998910 w 1998910"/>
              <a:gd name="connsiteY4" fmla="*/ 1079411 h 1199346"/>
              <a:gd name="connsiteX5" fmla="*/ 1878975 w 1998910"/>
              <a:gd name="connsiteY5" fmla="*/ 1199346 h 1199346"/>
              <a:gd name="connsiteX6" fmla="*/ 119935 w 1998910"/>
              <a:gd name="connsiteY6" fmla="*/ 1199346 h 1199346"/>
              <a:gd name="connsiteX7" fmla="*/ 0 w 1998910"/>
              <a:gd name="connsiteY7" fmla="*/ 1079411 h 1199346"/>
              <a:gd name="connsiteX8" fmla="*/ 0 w 1998910"/>
              <a:gd name="connsiteY8" fmla="*/ 119935 h 1199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98910" h="1199346">
                <a:moveTo>
                  <a:pt x="0" y="119935"/>
                </a:moveTo>
                <a:cubicBezTo>
                  <a:pt x="0" y="53697"/>
                  <a:pt x="53697" y="0"/>
                  <a:pt x="119935" y="0"/>
                </a:cubicBezTo>
                <a:lnTo>
                  <a:pt x="1878975" y="0"/>
                </a:lnTo>
                <a:cubicBezTo>
                  <a:pt x="1945213" y="0"/>
                  <a:pt x="1998910" y="53697"/>
                  <a:pt x="1998910" y="119935"/>
                </a:cubicBezTo>
                <a:lnTo>
                  <a:pt x="1998910" y="1079411"/>
                </a:lnTo>
                <a:cubicBezTo>
                  <a:pt x="1998910" y="1145649"/>
                  <a:pt x="1945213" y="1199346"/>
                  <a:pt x="1878975" y="1199346"/>
                </a:cubicBezTo>
                <a:lnTo>
                  <a:pt x="119935" y="1199346"/>
                </a:lnTo>
                <a:cubicBezTo>
                  <a:pt x="53697" y="1199346"/>
                  <a:pt x="0" y="1145649"/>
                  <a:pt x="0" y="1079411"/>
                </a:cubicBezTo>
                <a:lnTo>
                  <a:pt x="0" y="119935"/>
                </a:lnTo>
                <a:close/>
              </a:path>
            </a:pathLst>
          </a:custGeom>
          <a:solidFill>
            <a:srgbClr val="FFCCCC"/>
          </a:solidFill>
          <a:ln>
            <a:solidFill>
              <a:srgbClr val="FFFFFF"/>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88468" tIns="88468" rIns="88468" bIns="88468" numCol="1" spcCol="1270" anchor="ctr" anchorCtr="0">
            <a:noAutofit/>
          </a:bodyPr>
          <a:lstStyle/>
          <a:p>
            <a:pPr marL="0" marR="0" lvl="0" indent="0" algn="r" defTabSz="622300" rtl="1" eaLnBrk="1" fontAlgn="base" latinLnBrk="0" hangingPunct="1">
              <a:lnSpc>
                <a:spcPct val="90000"/>
              </a:lnSpc>
              <a:spcBef>
                <a:spcPct val="0"/>
              </a:spcBef>
              <a:spcAft>
                <a:spcPct val="3500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لینک‌های دسترسی به مدارک و فرم‌های پذیرش کالا در:</a:t>
            </a:r>
          </a:p>
          <a:p>
            <a:pPr marL="0" marR="0" lvl="0" indent="0" algn="r" defTabSz="622300" rtl="1" eaLnBrk="1" fontAlgn="base" latinLnBrk="0" hangingPunct="1">
              <a:lnSpc>
                <a:spcPct val="90000"/>
              </a:lnSpc>
              <a:spcBef>
                <a:spcPct val="0"/>
              </a:spcBef>
              <a:spcAft>
                <a:spcPct val="3500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بازار اصلی: </a:t>
            </a:r>
          </a:p>
          <a:p>
            <a:pPr marL="0" marR="0" lvl="0" indent="0" algn="ctr" defTabSz="622300" rtl="1" eaLnBrk="1" fontAlgn="base"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https://www.ime.co.ir/Compliance_Documents_physical_market.html</a:t>
            </a:r>
            <a:endPar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r" defTabSz="622300" rtl="1" eaLnBrk="1" fontAlgn="base" latinLnBrk="0" hangingPunct="1">
              <a:lnSpc>
                <a:spcPct val="90000"/>
              </a:lnSpc>
              <a:spcBef>
                <a:spcPct val="0"/>
              </a:spcBef>
              <a:spcAft>
                <a:spcPct val="3500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 بازار فرعی:</a:t>
            </a:r>
            <a:endPar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a:p>
            <a:pPr marL="0" marR="0" lvl="0" indent="0" algn="ctr" defTabSz="622300" rtl="1" eaLnBrk="1" fontAlgn="base"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5"/>
              </a:rPr>
              <a:t>https://www.ime.co.ir/Compliance_Documents_subsidiary_market.html</a:t>
            </a:r>
            <a:endParaRPr kumimoji="0" lang="fa-IR" sz="1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079996806"/>
      </p:ext>
    </p:extLst>
  </p:cSld>
  <p:clrMapOvr>
    <a:masterClrMapping/>
  </p:clrMapOvr>
  <p:transition spd="slow">
    <p:cov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11658600" cy="694267"/>
          </a:xfrm>
        </p:spPr>
        <p:txBody>
          <a:bodyPr>
            <a:normAutofit/>
          </a:bodyPr>
          <a:lstStyle/>
          <a:p>
            <a:r>
              <a:rPr lang="fa-IR" dirty="0"/>
              <a:t>پذیرش</a:t>
            </a:r>
            <a:r>
              <a:rPr lang="fa-IR" sz="3600" dirty="0"/>
              <a:t> </a:t>
            </a:r>
            <a:r>
              <a:rPr lang="fa-IR" sz="3600" dirty="0">
                <a:solidFill>
                  <a:srgbClr val="FF0000"/>
                </a:solidFill>
              </a:rPr>
              <a:t>کالا</a:t>
            </a:r>
            <a:r>
              <a:rPr lang="fa-IR" sz="3600" dirty="0"/>
              <a:t> </a:t>
            </a:r>
            <a:r>
              <a:rPr lang="fa-IR" dirty="0"/>
              <a:t>برای معامله در بازار فیزیکی</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4" name="Rectangle 13"/>
          <p:cNvSpPr/>
          <p:nvPr/>
        </p:nvSpPr>
        <p:spPr>
          <a:xfrm>
            <a:off x="2667000" y="1066800"/>
            <a:ext cx="8254754" cy="646331"/>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ts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2) فرم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امیدنامه بازار فیزیکی برای کالاهای داخلی و وارداتی (با مشخصاتی از قبیل معرفی متقاضی عرضه کالا، اطلاعات کالای مورد پذیرش، پذیرش در بورس)؛</a:t>
            </a:r>
          </a:p>
        </p:txBody>
      </p:sp>
      <p:sp>
        <p:nvSpPr>
          <p:cNvPr id="10" name="Rectangle 9"/>
          <p:cNvSpPr/>
          <p:nvPr/>
        </p:nvSpPr>
        <p:spPr>
          <a:xfrm>
            <a:off x="2667000" y="1844933"/>
            <a:ext cx="8254754"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3)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قرارداد مشاور پذیرش در بازار فرعی؛</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11" name="Rectangle 10"/>
          <p:cNvSpPr/>
          <p:nvPr/>
        </p:nvSpPr>
        <p:spPr>
          <a:xfrm>
            <a:off x="2667000" y="2376995"/>
            <a:ext cx="8254754"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4)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اظهار نظر مشاور پذیرش؛</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15" name="Rectangle 14"/>
          <p:cNvSpPr/>
          <p:nvPr/>
        </p:nvSpPr>
        <p:spPr>
          <a:xfrm>
            <a:off x="2667000" y="2873214"/>
            <a:ext cx="8254754"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5)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پروانه بهره‌برداری یا مدرک مشابه به تشخیص بورس؛ </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16" name="Rectangle 15"/>
          <p:cNvSpPr/>
          <p:nvPr/>
        </p:nvSpPr>
        <p:spPr>
          <a:xfrm>
            <a:off x="2667000" y="3374348"/>
            <a:ext cx="8254754"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6)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گواهی استاندارد اجباری کالا ( در صورت وجود)؛</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17" name="Rectangle 16"/>
          <p:cNvSpPr/>
          <p:nvPr/>
        </p:nvSpPr>
        <p:spPr>
          <a:xfrm>
            <a:off x="2667000" y="3875716"/>
            <a:ext cx="8254754"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7)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آنالیز کالا از آزمایشگاه همکار استاندارد (یا آزمایشگاه مورد تایید بورس)؛</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18" name="Rectangle 17"/>
          <p:cNvSpPr/>
          <p:nvPr/>
        </p:nvSpPr>
        <p:spPr>
          <a:xfrm>
            <a:off x="2665615" y="4366342"/>
            <a:ext cx="8254754"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8)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رسید پرداخت حق پذیرش؛</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13" name="Rectangle 12"/>
          <p:cNvSpPr/>
          <p:nvPr/>
        </p:nvSpPr>
        <p:spPr>
          <a:xfrm>
            <a:off x="2667000" y="4866056"/>
            <a:ext cx="8229600"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9)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مدارک ثبت شرکت (روزنامه رسمی تاسیس، آخرین تغییرات اعضا و تغییرات سرمایه و اساسنامه)؛</a:t>
            </a:r>
          </a:p>
        </p:txBody>
      </p:sp>
      <p:sp>
        <p:nvSpPr>
          <p:cNvPr id="20" name="Rectangle 19"/>
          <p:cNvSpPr/>
          <p:nvPr/>
        </p:nvSpPr>
        <p:spPr>
          <a:xfrm>
            <a:off x="2667000" y="5399456"/>
            <a:ext cx="8229600"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10)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صورت‌های مالی حسابرسی شده یا اظهارنامه مالیاتی به تشخیص بورس؛</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Tree>
    <p:extLst>
      <p:ext uri="{BB962C8B-B14F-4D97-AF65-F5344CB8AC3E}">
        <p14:creationId xmlns:p14="http://schemas.microsoft.com/office/powerpoint/2010/main" val="1371071364"/>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1734800" cy="694267"/>
          </a:xfrm>
        </p:spPr>
        <p:txBody>
          <a:bodyPr>
            <a:normAutofit/>
          </a:bodyPr>
          <a:lstStyle/>
          <a:p>
            <a:r>
              <a:rPr lang="fa-IR" dirty="0"/>
              <a:t>پذیرش</a:t>
            </a:r>
            <a:r>
              <a:rPr lang="fa-IR" sz="3600" dirty="0">
                <a:solidFill>
                  <a:srgbClr val="FF0000"/>
                </a:solidFill>
              </a:rPr>
              <a:t> کالا </a:t>
            </a:r>
            <a:r>
              <a:rPr lang="fa-IR" dirty="0"/>
              <a:t>برای معامله در بازار فیزیکی</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1" name="Rectangle 10"/>
          <p:cNvSpPr/>
          <p:nvPr/>
        </p:nvSpPr>
        <p:spPr>
          <a:xfrm>
            <a:off x="2590800" y="990600"/>
            <a:ext cx="8229600"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11)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در خصوص کالاهای وارداتی؛</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15" name="Rectangle 14"/>
          <p:cNvSpPr/>
          <p:nvPr/>
        </p:nvSpPr>
        <p:spPr>
          <a:xfrm>
            <a:off x="3200400" y="1524000"/>
            <a:ext cx="6096000" cy="646331"/>
          </a:xfrm>
          <a:prstGeom prst="rect">
            <a:avLst/>
          </a:prstGeom>
          <a:solidFill>
            <a:srgbClr val="DBD8FC"/>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الف)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کالاهای وارداتی ترخیص شده (برگ سبز گمرکی، </a:t>
            </a: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گواهی بازرسی مبدا یا مقصد حسب درخواست بورس و آخرین قبض انبار)</a:t>
            </a:r>
          </a:p>
        </p:txBody>
      </p:sp>
      <p:sp>
        <p:nvSpPr>
          <p:cNvPr id="16" name="Rectangle 15"/>
          <p:cNvSpPr/>
          <p:nvPr/>
        </p:nvSpPr>
        <p:spPr>
          <a:xfrm>
            <a:off x="3200400" y="2286000"/>
            <a:ext cx="6096000" cy="646331"/>
          </a:xfrm>
          <a:prstGeom prst="rect">
            <a:avLst/>
          </a:prstGeom>
          <a:solidFill>
            <a:srgbClr val="DBD8FC"/>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کالاهای وارداتی ترخیص نشده (پروفرمای کالای وارداتی و گواهی کیفیت صادر شده توسط تولید‌کننده) </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17" name="Rectangle 16"/>
          <p:cNvSpPr/>
          <p:nvPr/>
        </p:nvSpPr>
        <p:spPr>
          <a:xfrm>
            <a:off x="2590800" y="3433377"/>
            <a:ext cx="8229600" cy="646331"/>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12) </a:t>
            </a:r>
            <a:r>
              <a:rPr kumimoji="0" lang="fa-IR"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تائیدیه مراجع ذیصلاح در خصوص کالاهایی که مشمول رعایت ضوابط خاص یا اخذ مجوزهای قانونی باشد؛</a:t>
            </a:r>
            <a:endPar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cxnSp>
        <p:nvCxnSpPr>
          <p:cNvPr id="6" name="Straight Connector 5"/>
          <p:cNvCxnSpPr/>
          <p:nvPr/>
        </p:nvCxnSpPr>
        <p:spPr>
          <a:xfrm>
            <a:off x="9296400" y="1371600"/>
            <a:ext cx="0" cy="1524000"/>
          </a:xfrm>
          <a:prstGeom prst="line">
            <a:avLst/>
          </a:prstGeom>
          <a:ln w="38100"/>
        </p:spPr>
        <p:style>
          <a:lnRef idx="2">
            <a:schemeClr val="accent5"/>
          </a:lnRef>
          <a:fillRef idx="0">
            <a:schemeClr val="accent5"/>
          </a:fillRef>
          <a:effectRef idx="1">
            <a:schemeClr val="accent5"/>
          </a:effectRef>
          <a:fontRef idx="minor">
            <a:schemeClr val="tx1"/>
          </a:fontRef>
        </p:style>
      </p:cxnSp>
      <p:sp>
        <p:nvSpPr>
          <p:cNvPr id="22" name="Rectangle 21"/>
          <p:cNvSpPr/>
          <p:nvPr/>
        </p:nvSpPr>
        <p:spPr>
          <a:xfrm>
            <a:off x="2590800" y="4435733"/>
            <a:ext cx="8229600" cy="369332"/>
          </a:xfrm>
          <a:prstGeom prst="rect">
            <a:avLst/>
          </a:prstGeom>
          <a:solidFill>
            <a:srgbClr val="CCECFF"/>
          </a:solidFill>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13) سایر مدارک یا  اطلاعات مهم به تشخیص متقاضی یا درخواست بورس یا هیئت پذیرش</a:t>
            </a:r>
          </a:p>
        </p:txBody>
      </p:sp>
    </p:spTree>
    <p:extLst>
      <p:ext uri="{BB962C8B-B14F-4D97-AF65-F5344CB8AC3E}">
        <p14:creationId xmlns:p14="http://schemas.microsoft.com/office/powerpoint/2010/main" val="3188923190"/>
      </p:ext>
    </p:extLst>
  </p:cSld>
  <p:clrMapOvr>
    <a:masterClrMapping/>
  </p:clrMapOvr>
  <p:transition spd="slow">
    <p:cov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1811000" cy="694267"/>
          </a:xfrm>
        </p:spPr>
        <p:txBody>
          <a:bodyPr>
            <a:noAutofit/>
          </a:bodyPr>
          <a:lstStyle/>
          <a:p>
            <a:r>
              <a:rPr lang="fa-IR" dirty="0"/>
              <a:t>پذیرش</a:t>
            </a:r>
            <a:r>
              <a:rPr lang="fa-IR" sz="2800" dirty="0"/>
              <a:t> </a:t>
            </a:r>
            <a:r>
              <a:rPr lang="fa-IR" sz="3600" dirty="0">
                <a:solidFill>
                  <a:srgbClr val="FF0000"/>
                </a:solidFill>
              </a:rPr>
              <a:t>کالا</a:t>
            </a:r>
            <a:r>
              <a:rPr lang="fa-IR" sz="2800" dirty="0"/>
              <a:t> </a:t>
            </a:r>
            <a:r>
              <a:rPr lang="fa-IR" dirty="0"/>
              <a:t>برای معامله در بازار فیزیکی</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24" name="Rectangle 23"/>
          <p:cNvSpPr/>
          <p:nvPr/>
        </p:nvSpPr>
        <p:spPr>
          <a:xfrm>
            <a:off x="3416531" y="874592"/>
            <a:ext cx="5490690" cy="369332"/>
          </a:xfrm>
          <a:prstGeom prst="rect">
            <a:avLst/>
          </a:prstGeom>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بررسی اطلاعات و مدرک توسط کارشناسان بورس؛</a:t>
            </a:r>
          </a:p>
        </p:txBody>
      </p:sp>
      <p:sp>
        <p:nvSpPr>
          <p:cNvPr id="25" name="Rectangle 24"/>
          <p:cNvSpPr/>
          <p:nvPr/>
        </p:nvSpPr>
        <p:spPr>
          <a:xfrm>
            <a:off x="3416531" y="1359431"/>
            <a:ext cx="5490690" cy="646331"/>
          </a:xfrm>
          <a:prstGeom prst="rect">
            <a:avLst/>
          </a:prstGeom>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تأیید اولیه درخواست در صورت تکمیل بودن مدارک توسط بوس و ارجاع آن به هیأت پذیرش یا کمیته عرضه؛</a:t>
            </a:r>
          </a:p>
        </p:txBody>
      </p:sp>
      <p:sp>
        <p:nvSpPr>
          <p:cNvPr id="13" name="Rectangle 12"/>
          <p:cNvSpPr/>
          <p:nvPr/>
        </p:nvSpPr>
        <p:spPr>
          <a:xfrm>
            <a:off x="6868443" y="2186087"/>
            <a:ext cx="3886200" cy="923330"/>
          </a:xfrm>
          <a:prstGeom prst="rect">
            <a:avLst/>
          </a:prstGeom>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بررسی درخواست عرضه </a:t>
            </a:r>
            <a:r>
              <a:rPr kumimoji="0" lang="fa-IR" sz="1800" b="1"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کالای جدید </a:t>
            </a: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توسط هیأت پذیرش و </a:t>
            </a:r>
            <a:r>
              <a:rPr kumimoji="0" lang="fa-IR" sz="1800" b="1"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کالای مشابه </a:t>
            </a: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توسط کمیته عرضه جهت عرضه </a:t>
            </a:r>
            <a:r>
              <a:rPr kumimoji="0" lang="fa-IR" sz="1800" b="1"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در بازار اصلی</a:t>
            </a:r>
          </a:p>
        </p:txBody>
      </p:sp>
      <p:sp>
        <p:nvSpPr>
          <p:cNvPr id="16" name="Explosion 1 15"/>
          <p:cNvSpPr/>
          <p:nvPr/>
        </p:nvSpPr>
        <p:spPr>
          <a:xfrm rot="16382682">
            <a:off x="89158" y="43420"/>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grpSp>
        <p:nvGrpSpPr>
          <p:cNvPr id="6" name="Group 5"/>
          <p:cNvGrpSpPr/>
          <p:nvPr/>
        </p:nvGrpSpPr>
        <p:grpSpPr>
          <a:xfrm>
            <a:off x="356734" y="3325984"/>
            <a:ext cx="3910466" cy="2093486"/>
            <a:chOff x="356734" y="3325983"/>
            <a:chExt cx="3910465" cy="2160260"/>
          </a:xfrm>
        </p:grpSpPr>
        <p:sp>
          <p:nvSpPr>
            <p:cNvPr id="3" name="Rectangular Callout 2"/>
            <p:cNvSpPr/>
            <p:nvPr/>
          </p:nvSpPr>
          <p:spPr>
            <a:xfrm flipV="1">
              <a:off x="356734" y="3325983"/>
              <a:ext cx="3910465" cy="2150693"/>
            </a:xfrm>
            <a:prstGeom prst="wedgeRectCallout">
              <a:avLst>
                <a:gd name="adj1" fmla="val 35519"/>
                <a:gd name="adj2" fmla="val 60076"/>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8" name="Rectangle 17"/>
            <p:cNvSpPr/>
            <p:nvPr/>
          </p:nvSpPr>
          <p:spPr>
            <a:xfrm>
              <a:off x="455958" y="3390127"/>
              <a:ext cx="3733800" cy="2096116"/>
            </a:xfrm>
            <a:prstGeom prst="rect">
              <a:avLst/>
            </a:prstGeom>
            <a:solidFill>
              <a:schemeClr val="bg1"/>
            </a:solidFill>
            <a:ln/>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914400" rtl="1" eaLnBrk="1" fontAlgn="base" latinLnBrk="0" hangingPunct="1">
                <a:lnSpc>
                  <a:spcPct val="100000"/>
                </a:lnSpc>
                <a:spcBef>
                  <a:spcPts val="1200"/>
                </a:spcBef>
                <a:spcAft>
                  <a:spcPts val="0"/>
                </a:spcAft>
                <a:buClrTx/>
                <a:buSzTx/>
                <a:buFontTx/>
                <a:buNone/>
                <a:tabLst/>
                <a:defRPr/>
              </a:pPr>
              <a:r>
                <a:rPr kumimoji="0" lang="fa-IR" sz="1800" b="1"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توجه: </a:t>
              </a: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لازم است، امیدنامه برای تأیید به سازمان ارسال ‌شود و سازمان نیز </a:t>
              </a:r>
              <a:r>
                <a:rPr kumimoji="0" lang="fa-IR" sz="1800" b="0"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تا 3 روز کاری </a:t>
              </a: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فرصت دارد مبنی بر عدم عرضه آن کالا در بازار فرعی بورس کالای ایران اعلام نظر کند. در صورت عدم </a:t>
              </a:r>
              <a:r>
                <a:rPr kumimoji="0" lang="fa-IR" sz="1800" b="0"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اعلام نظر از سوی سازمان به بورس مبنی بر عدم عرضه کالای مشابه در بازار فرعی</a:t>
              </a: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بورس می‌تواند به انتشار عمومی امیدنامه اقدام نماید.</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grpSp>
      <p:sp>
        <p:nvSpPr>
          <p:cNvPr id="20" name="Freeform 19"/>
          <p:cNvSpPr/>
          <p:nvPr/>
        </p:nvSpPr>
        <p:spPr>
          <a:xfrm>
            <a:off x="4435011" y="3670842"/>
            <a:ext cx="3581400" cy="914400"/>
          </a:xfrm>
          <a:custGeom>
            <a:avLst/>
            <a:gdLst>
              <a:gd name="connsiteX0" fmla="*/ 0 w 3370502"/>
              <a:gd name="connsiteY0" fmla="*/ 119935 h 1199346"/>
              <a:gd name="connsiteX1" fmla="*/ 119935 w 3370502"/>
              <a:gd name="connsiteY1" fmla="*/ 0 h 1199346"/>
              <a:gd name="connsiteX2" fmla="*/ 3250567 w 3370502"/>
              <a:gd name="connsiteY2" fmla="*/ 0 h 1199346"/>
              <a:gd name="connsiteX3" fmla="*/ 3370502 w 3370502"/>
              <a:gd name="connsiteY3" fmla="*/ 119935 h 1199346"/>
              <a:gd name="connsiteX4" fmla="*/ 3370502 w 3370502"/>
              <a:gd name="connsiteY4" fmla="*/ 1079411 h 1199346"/>
              <a:gd name="connsiteX5" fmla="*/ 3250567 w 3370502"/>
              <a:gd name="connsiteY5" fmla="*/ 1199346 h 1199346"/>
              <a:gd name="connsiteX6" fmla="*/ 119935 w 3370502"/>
              <a:gd name="connsiteY6" fmla="*/ 1199346 h 1199346"/>
              <a:gd name="connsiteX7" fmla="*/ 0 w 3370502"/>
              <a:gd name="connsiteY7" fmla="*/ 1079411 h 1199346"/>
              <a:gd name="connsiteX8" fmla="*/ 0 w 3370502"/>
              <a:gd name="connsiteY8" fmla="*/ 119935 h 1199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0502" h="1199346">
                <a:moveTo>
                  <a:pt x="0" y="119935"/>
                </a:moveTo>
                <a:cubicBezTo>
                  <a:pt x="0" y="53697"/>
                  <a:pt x="53697" y="0"/>
                  <a:pt x="119935" y="0"/>
                </a:cubicBezTo>
                <a:lnTo>
                  <a:pt x="3250567" y="0"/>
                </a:lnTo>
                <a:cubicBezTo>
                  <a:pt x="3316805" y="0"/>
                  <a:pt x="3370502" y="53697"/>
                  <a:pt x="3370502" y="119935"/>
                </a:cubicBezTo>
                <a:lnTo>
                  <a:pt x="3370502" y="1079411"/>
                </a:lnTo>
                <a:cubicBezTo>
                  <a:pt x="3370502" y="1145649"/>
                  <a:pt x="3316805" y="1199346"/>
                  <a:pt x="3250567" y="1199346"/>
                </a:cubicBezTo>
                <a:lnTo>
                  <a:pt x="119935" y="1199346"/>
                </a:lnTo>
                <a:cubicBezTo>
                  <a:pt x="53697" y="1199346"/>
                  <a:pt x="0" y="1145649"/>
                  <a:pt x="0" y="1079411"/>
                </a:cubicBezTo>
                <a:lnTo>
                  <a:pt x="0" y="119935"/>
                </a:lnTo>
                <a:close/>
              </a:path>
            </a:pathLst>
          </a:custGeom>
          <a:solidFill>
            <a:srgbClr val="CCECFF"/>
          </a:solidFill>
          <a:ln>
            <a:solidFill>
              <a:srgbClr val="FFFFFF"/>
            </a:solidFill>
          </a:ln>
          <a:effectLst>
            <a:glow rad="139700">
              <a:schemeClr val="accent2">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57048" tIns="157048" rIns="157048" bIns="157048" numCol="1" spcCol="1270" anchor="ctr" anchorCtr="0">
            <a:noAutofit/>
          </a:bodyPr>
          <a:lstStyle/>
          <a:p>
            <a:pPr marL="0" marR="0" lvl="0" indent="0" algn="ctr" defTabSz="1422400" rtl="1" eaLnBrk="1" fontAlgn="base" latinLnBrk="0" hangingPunct="1">
              <a:lnSpc>
                <a:spcPct val="90000"/>
              </a:lnSpc>
              <a:spcBef>
                <a:spcPct val="0"/>
              </a:spcBef>
              <a:spcAft>
                <a:spcPct val="35000"/>
              </a:spcAft>
              <a:buClrTx/>
              <a:buSzTx/>
              <a:buFontTx/>
              <a:buNone/>
              <a:tabLst/>
              <a:defRPr/>
            </a:pPr>
            <a:r>
              <a:rPr kumimoji="0" lang="fa-IR" sz="3200" b="0" i="0" u="none" strike="noStrike" kern="1200" cap="none" spc="0" normalizeH="0" baseline="0" noProof="0" dirty="0">
                <a:ln w="0"/>
                <a:gradFill>
                  <a:gsLst>
                    <a:gs pos="0">
                      <a:srgbClr val="E64823">
                        <a:lumMod val="50000"/>
                      </a:srgbClr>
                    </a:gs>
                    <a:gs pos="50000">
                      <a:srgbClr val="E64823"/>
                    </a:gs>
                    <a:gs pos="100000">
                      <a:srgbClr val="E64823">
                        <a:lumMod val="60000"/>
                        <a:lumOff val="40000"/>
                      </a:srgbClr>
                    </a:gs>
                  </a:gsLst>
                  <a:lin ang="5400000"/>
                </a:gradFill>
                <a:effectLst>
                  <a:reflection blurRad="6350" stA="53000" endA="300" endPos="35500" dir="5400000" sy="-90000" algn="bl" rotWithShape="0"/>
                </a:effectLst>
                <a:uLnTx/>
                <a:uFillTx/>
                <a:latin typeface="Calibri" panose="020F0502020204030204"/>
                <a:ea typeface="+mn-ea"/>
                <a:cs typeface="B Titr" panose="00000700000000000000" pitchFamily="2" charset="-78"/>
              </a:rPr>
              <a:t>انتشار امیدنامه</a:t>
            </a:r>
            <a:endParaRPr kumimoji="0" lang="en-US" sz="3200" b="0" i="0" u="none" strike="noStrike" kern="1200" cap="none" spc="0" normalizeH="0" baseline="0" noProof="0" dirty="0">
              <a:ln w="0"/>
              <a:gradFill>
                <a:gsLst>
                  <a:gs pos="0">
                    <a:srgbClr val="E64823">
                      <a:lumMod val="50000"/>
                    </a:srgbClr>
                  </a:gs>
                  <a:gs pos="50000">
                    <a:srgbClr val="E64823"/>
                  </a:gs>
                  <a:gs pos="100000">
                    <a:srgbClr val="E64823">
                      <a:lumMod val="60000"/>
                      <a:lumOff val="40000"/>
                    </a:srgbClr>
                  </a:gs>
                </a:gsLst>
                <a:lin ang="5400000"/>
              </a:gradFill>
              <a:effectLst>
                <a:reflection blurRad="6350" stA="53000" endA="300" endPos="35500" dir="5400000" sy="-90000" algn="bl" rotWithShape="0"/>
              </a:effectLst>
              <a:uLnTx/>
              <a:uFillTx/>
              <a:latin typeface="Calibri" panose="020F0502020204030204"/>
              <a:ea typeface="+mn-ea"/>
              <a:cs typeface="B Titr" panose="00000700000000000000" pitchFamily="2" charset="-78"/>
            </a:endParaRPr>
          </a:p>
        </p:txBody>
      </p:sp>
      <p:sp>
        <p:nvSpPr>
          <p:cNvPr id="21" name="Down Arrow 20"/>
          <p:cNvSpPr/>
          <p:nvPr/>
        </p:nvSpPr>
        <p:spPr>
          <a:xfrm>
            <a:off x="7086600" y="3117568"/>
            <a:ext cx="609600" cy="553271"/>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4" name="Rectangle 13"/>
          <p:cNvSpPr/>
          <p:nvPr/>
        </p:nvSpPr>
        <p:spPr>
          <a:xfrm>
            <a:off x="1524000" y="2174387"/>
            <a:ext cx="4165369" cy="923330"/>
          </a:xfrm>
          <a:prstGeom prst="rect">
            <a:avLst/>
          </a:prstGeom>
          <a:ln w="3175"/>
        </p:spPr>
        <p:style>
          <a:lnRef idx="2">
            <a:schemeClr val="accent5"/>
          </a:lnRef>
          <a:fillRef idx="1">
            <a:schemeClr val="lt1"/>
          </a:fillRef>
          <a:effectRef idx="0">
            <a:schemeClr val="accent5"/>
          </a:effectRef>
          <a:fontRef idx="minor">
            <a:schemeClr val="dk1"/>
          </a:fontRef>
        </p:style>
        <p:txBody>
          <a:bodyPr wrap="square" anchor="ctr">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بررسی درخواست عرضه</a:t>
            </a:r>
            <a:r>
              <a:rPr kumimoji="0" lang="fa-IR" sz="1800" b="1"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 کالای جدید و مشابه </a:t>
            </a: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توسط کمیته عرضه </a:t>
            </a:r>
            <a:r>
              <a:rPr kumimoji="0" lang="fa-IR" sz="1800" b="1"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در بازار فرعی</a:t>
            </a:r>
          </a:p>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fa-IR" sz="1800" b="1"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endParaRPr>
          </a:p>
        </p:txBody>
      </p:sp>
      <p:sp>
        <p:nvSpPr>
          <p:cNvPr id="19" name="Down Arrow 18"/>
          <p:cNvSpPr/>
          <p:nvPr/>
        </p:nvSpPr>
        <p:spPr>
          <a:xfrm>
            <a:off x="4742549" y="3109416"/>
            <a:ext cx="609600" cy="561423"/>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26" name="Down Arrow 25"/>
          <p:cNvSpPr/>
          <p:nvPr/>
        </p:nvSpPr>
        <p:spPr>
          <a:xfrm>
            <a:off x="7848600" y="2018391"/>
            <a:ext cx="304800" cy="167695"/>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27" name="Down Arrow 26"/>
          <p:cNvSpPr/>
          <p:nvPr/>
        </p:nvSpPr>
        <p:spPr>
          <a:xfrm>
            <a:off x="4532003" y="2014075"/>
            <a:ext cx="304800" cy="167695"/>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357776461"/>
      </p:ext>
    </p:extLst>
  </p:cSld>
  <p:clrMapOvr>
    <a:masterClrMapping/>
  </p:clrMapOvr>
  <p:transition spd="slow">
    <p:cove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a:t>پذیرش </a:t>
            </a:r>
            <a:r>
              <a:rPr lang="fa-IR" dirty="0">
                <a:solidFill>
                  <a:srgbClr val="FF0000"/>
                </a:solidFill>
              </a:rPr>
              <a:t>کالا</a:t>
            </a:r>
            <a:r>
              <a:rPr lang="fa-IR" dirty="0"/>
              <a:t> برای معامله در بازار فیزیکی</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28" name="Freeform 27"/>
          <p:cNvSpPr/>
          <p:nvPr/>
        </p:nvSpPr>
        <p:spPr>
          <a:xfrm>
            <a:off x="8991600" y="2743200"/>
            <a:ext cx="1981200" cy="1219200"/>
          </a:xfrm>
          <a:custGeom>
            <a:avLst/>
            <a:gdLst>
              <a:gd name="connsiteX0" fmla="*/ 0 w 3370502"/>
              <a:gd name="connsiteY0" fmla="*/ 119935 h 1199346"/>
              <a:gd name="connsiteX1" fmla="*/ 119935 w 3370502"/>
              <a:gd name="connsiteY1" fmla="*/ 0 h 1199346"/>
              <a:gd name="connsiteX2" fmla="*/ 3250567 w 3370502"/>
              <a:gd name="connsiteY2" fmla="*/ 0 h 1199346"/>
              <a:gd name="connsiteX3" fmla="*/ 3370502 w 3370502"/>
              <a:gd name="connsiteY3" fmla="*/ 119935 h 1199346"/>
              <a:gd name="connsiteX4" fmla="*/ 3370502 w 3370502"/>
              <a:gd name="connsiteY4" fmla="*/ 1079411 h 1199346"/>
              <a:gd name="connsiteX5" fmla="*/ 3250567 w 3370502"/>
              <a:gd name="connsiteY5" fmla="*/ 1199346 h 1199346"/>
              <a:gd name="connsiteX6" fmla="*/ 119935 w 3370502"/>
              <a:gd name="connsiteY6" fmla="*/ 1199346 h 1199346"/>
              <a:gd name="connsiteX7" fmla="*/ 0 w 3370502"/>
              <a:gd name="connsiteY7" fmla="*/ 1079411 h 1199346"/>
              <a:gd name="connsiteX8" fmla="*/ 0 w 3370502"/>
              <a:gd name="connsiteY8" fmla="*/ 119935 h 1199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0502" h="1199346">
                <a:moveTo>
                  <a:pt x="0" y="119935"/>
                </a:moveTo>
                <a:cubicBezTo>
                  <a:pt x="0" y="53697"/>
                  <a:pt x="53697" y="0"/>
                  <a:pt x="119935" y="0"/>
                </a:cubicBezTo>
                <a:lnTo>
                  <a:pt x="3250567" y="0"/>
                </a:lnTo>
                <a:cubicBezTo>
                  <a:pt x="3316805" y="0"/>
                  <a:pt x="3370502" y="53697"/>
                  <a:pt x="3370502" y="119935"/>
                </a:cubicBezTo>
                <a:lnTo>
                  <a:pt x="3370502" y="1079411"/>
                </a:lnTo>
                <a:cubicBezTo>
                  <a:pt x="3370502" y="1145649"/>
                  <a:pt x="3316805" y="1199346"/>
                  <a:pt x="3250567" y="1199346"/>
                </a:cubicBezTo>
                <a:lnTo>
                  <a:pt x="119935" y="1199346"/>
                </a:lnTo>
                <a:cubicBezTo>
                  <a:pt x="53697" y="1199346"/>
                  <a:pt x="0" y="1145649"/>
                  <a:pt x="0" y="1079411"/>
                </a:cubicBezTo>
                <a:lnTo>
                  <a:pt x="0" y="119935"/>
                </a:lnTo>
                <a:close/>
              </a:path>
            </a:pathLst>
          </a:custGeom>
          <a:solidFill>
            <a:srgbClr val="CCECFF"/>
          </a:solidFill>
          <a:ln>
            <a:solidFill>
              <a:srgbClr val="FFFFFF"/>
            </a:solidFill>
          </a:ln>
          <a:effectLst>
            <a:glow rad="139700">
              <a:schemeClr val="accent2">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57048" tIns="157048" rIns="157048" bIns="157048" numCol="1" spcCol="1270" anchor="ctr" anchorCtr="0">
            <a:noAutofit/>
          </a:bodyPr>
          <a:lstStyle/>
          <a:p>
            <a:pPr marL="0" marR="0" lvl="0" indent="0" algn="ctr" defTabSz="1422400" rtl="1" eaLnBrk="1" fontAlgn="base" latinLnBrk="0" hangingPunct="1">
              <a:lnSpc>
                <a:spcPct val="150000"/>
              </a:lnSpc>
              <a:spcBef>
                <a:spcPct val="0"/>
              </a:spcBef>
              <a:spcAft>
                <a:spcPct val="3500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اهم موارد مندرج در امیدنامه‌ها</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p:txBody>
      </p:sp>
      <p:sp>
        <p:nvSpPr>
          <p:cNvPr id="29" name="Down Arrow 28"/>
          <p:cNvSpPr/>
          <p:nvPr/>
        </p:nvSpPr>
        <p:spPr>
          <a:xfrm rot="5400000">
            <a:off x="8553450" y="3257550"/>
            <a:ext cx="609600" cy="1905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30" name="Rectangle 29"/>
          <p:cNvSpPr/>
          <p:nvPr/>
        </p:nvSpPr>
        <p:spPr>
          <a:xfrm>
            <a:off x="3600450" y="1219200"/>
            <a:ext cx="5162550" cy="4191000"/>
          </a:xfrm>
          <a:prstGeom prst="rect">
            <a:avLst/>
          </a:prstGeom>
          <a:pattFill prst="smConfetti">
            <a:fgClr>
              <a:srgbClr val="FFFFCC"/>
            </a:fgClr>
            <a:bgClr>
              <a:schemeClr val="bg1"/>
            </a:bgClr>
          </a:patt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just" defTabSz="914400" rtl="1" eaLnBrk="1" fontAlgn="base" latinLnBrk="0" hangingPunct="1">
              <a:lnSpc>
                <a:spcPct val="15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1- </a:t>
            </a: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معرفی عرضه‌کننده </a:t>
            </a: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(تاریخچه، موضوع فعالیت، مشخصات سهامداران یا شرکاء دارای بالای 10 درصد سهام، مرکز اصلی و شعب شرکت و مدیران شرکت)؛</a:t>
            </a:r>
          </a:p>
          <a:p>
            <a:pPr marL="0" marR="0" lvl="0" indent="0" algn="just" defTabSz="914400" rtl="1" eaLnBrk="1" fontAlgn="base" latinLnBrk="0" hangingPunct="1">
              <a:lnSpc>
                <a:spcPct val="150000"/>
              </a:lnSpc>
              <a:spcBef>
                <a:spcPct val="0"/>
              </a:spcBef>
              <a:spcAft>
                <a:spcPct val="0"/>
              </a:spcAft>
              <a:buClrTx/>
              <a:buSzTx/>
              <a:buFontTx/>
              <a:buNone/>
              <a:tabLst/>
              <a:defRPr/>
            </a:pPr>
            <a:endPar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a:p>
            <a:pPr marL="0" marR="0" lvl="0" indent="0" algn="just" defTabSz="914400" rtl="1" eaLnBrk="1" fontAlgn="base" latinLnBrk="0" hangingPunct="1">
              <a:lnSpc>
                <a:spcPct val="15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2- اطلاعات کالای مورد پذیرش </a:t>
            </a: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(اطلاعات کالا، اطلاعات خط تولید کالا، ظرفیت تولید سال جاری (اسمی و حقیقی)، اطلاعات انبار و استاندارد کالا)؛</a:t>
            </a:r>
          </a:p>
          <a:p>
            <a:pPr marL="0" marR="0" lvl="0" indent="0" algn="just" defTabSz="914400" rtl="1" eaLnBrk="1" fontAlgn="base" latinLnBrk="0" hangingPunct="1">
              <a:lnSpc>
                <a:spcPct val="150000"/>
              </a:lnSpc>
              <a:spcBef>
                <a:spcPct val="0"/>
              </a:spcBef>
              <a:spcAft>
                <a:spcPct val="0"/>
              </a:spcAft>
              <a:buClrTx/>
              <a:buSzTx/>
              <a:buFontTx/>
              <a:buNone/>
              <a:tabLst/>
              <a:defRPr/>
            </a:pPr>
            <a:endPar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a:p>
            <a:pPr marL="0" marR="0" lvl="0" indent="0" algn="just" defTabSz="914400" rtl="1" eaLnBrk="1" fontAlgn="base" latinLnBrk="0" hangingPunct="1">
              <a:lnSpc>
                <a:spcPct val="15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3- پذیرش در بورس</a:t>
            </a: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a:t>
            </a: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(الزامات پذیرش کالا در بورس و تعهدات عرضه‌کننده کالا در بورس).</a:t>
            </a:r>
          </a:p>
        </p:txBody>
      </p:sp>
      <p:sp>
        <p:nvSpPr>
          <p:cNvPr id="3" name="Rectangle 2"/>
          <p:cNvSpPr/>
          <p:nvPr/>
        </p:nvSpPr>
        <p:spPr>
          <a:xfrm>
            <a:off x="1066800" y="2819400"/>
            <a:ext cx="2286000" cy="523220"/>
          </a:xfrm>
          <a:prstGeom prst="rect">
            <a:avLst/>
          </a:prstGeom>
          <a:ln>
            <a:solidFill>
              <a:srgbClr val="FF0000"/>
            </a:solidFill>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hlinkClick r:id="rId2"/>
              </a:rPr>
              <a:t>https://www.ime.co.ir/prospectuslist.html</a:t>
            </a:r>
            <a:endParaRPr kumimoji="0" lang="fa-IR"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1" name="Freeform 30"/>
          <p:cNvSpPr/>
          <p:nvPr/>
        </p:nvSpPr>
        <p:spPr>
          <a:xfrm>
            <a:off x="990600" y="1676400"/>
            <a:ext cx="2514600" cy="914400"/>
          </a:xfrm>
          <a:custGeom>
            <a:avLst/>
            <a:gdLst>
              <a:gd name="connsiteX0" fmla="*/ 0 w 3370502"/>
              <a:gd name="connsiteY0" fmla="*/ 119935 h 1199346"/>
              <a:gd name="connsiteX1" fmla="*/ 119935 w 3370502"/>
              <a:gd name="connsiteY1" fmla="*/ 0 h 1199346"/>
              <a:gd name="connsiteX2" fmla="*/ 3250567 w 3370502"/>
              <a:gd name="connsiteY2" fmla="*/ 0 h 1199346"/>
              <a:gd name="connsiteX3" fmla="*/ 3370502 w 3370502"/>
              <a:gd name="connsiteY3" fmla="*/ 119935 h 1199346"/>
              <a:gd name="connsiteX4" fmla="*/ 3370502 w 3370502"/>
              <a:gd name="connsiteY4" fmla="*/ 1079411 h 1199346"/>
              <a:gd name="connsiteX5" fmla="*/ 3250567 w 3370502"/>
              <a:gd name="connsiteY5" fmla="*/ 1199346 h 1199346"/>
              <a:gd name="connsiteX6" fmla="*/ 119935 w 3370502"/>
              <a:gd name="connsiteY6" fmla="*/ 1199346 h 1199346"/>
              <a:gd name="connsiteX7" fmla="*/ 0 w 3370502"/>
              <a:gd name="connsiteY7" fmla="*/ 1079411 h 1199346"/>
              <a:gd name="connsiteX8" fmla="*/ 0 w 3370502"/>
              <a:gd name="connsiteY8" fmla="*/ 119935 h 1199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70502" h="1199346">
                <a:moveTo>
                  <a:pt x="0" y="119935"/>
                </a:moveTo>
                <a:cubicBezTo>
                  <a:pt x="0" y="53697"/>
                  <a:pt x="53697" y="0"/>
                  <a:pt x="119935" y="0"/>
                </a:cubicBezTo>
                <a:lnTo>
                  <a:pt x="3250567" y="0"/>
                </a:lnTo>
                <a:cubicBezTo>
                  <a:pt x="3316805" y="0"/>
                  <a:pt x="3370502" y="53697"/>
                  <a:pt x="3370502" y="119935"/>
                </a:cubicBezTo>
                <a:lnTo>
                  <a:pt x="3370502" y="1079411"/>
                </a:lnTo>
                <a:cubicBezTo>
                  <a:pt x="3370502" y="1145649"/>
                  <a:pt x="3316805" y="1199346"/>
                  <a:pt x="3250567" y="1199346"/>
                </a:cubicBezTo>
                <a:lnTo>
                  <a:pt x="119935" y="1199346"/>
                </a:lnTo>
                <a:cubicBezTo>
                  <a:pt x="53697" y="1199346"/>
                  <a:pt x="0" y="1145649"/>
                  <a:pt x="0" y="1079411"/>
                </a:cubicBezTo>
                <a:lnTo>
                  <a:pt x="0" y="119935"/>
                </a:lnTo>
                <a:close/>
              </a:path>
            </a:pathLst>
          </a:custGeom>
          <a:solidFill>
            <a:srgbClr val="CCECFF"/>
          </a:solidFill>
          <a:ln>
            <a:solidFill>
              <a:srgbClr val="FFFFFF"/>
            </a:solidFill>
          </a:ln>
          <a:effectLst>
            <a:glow rad="139700">
              <a:schemeClr val="accent2">
                <a:satMod val="175000"/>
                <a:alpha val="40000"/>
              </a:schemeClr>
            </a:glow>
          </a:effectLst>
        </p:spPr>
        <p:style>
          <a:lnRef idx="2">
            <a:scrgbClr r="0" g="0" b="0"/>
          </a:lnRef>
          <a:fillRef idx="1">
            <a:scrgbClr r="0" g="0" b="0"/>
          </a:fillRef>
          <a:effectRef idx="0">
            <a:scrgbClr r="0" g="0" b="0"/>
          </a:effectRef>
          <a:fontRef idx="minor">
            <a:schemeClr val="lt1"/>
          </a:fontRef>
        </p:style>
        <p:txBody>
          <a:bodyPr spcFirstLastPara="0" vert="horz" wrap="square" lIns="157048" tIns="157048" rIns="157048" bIns="157048" numCol="1" spcCol="1270" anchor="ctr" anchorCtr="0">
            <a:noAutofit/>
          </a:bodyPr>
          <a:lstStyle/>
          <a:p>
            <a:pPr marL="0" marR="0" lvl="0" indent="0" algn="ctr" defTabSz="1422400" rtl="1" eaLnBrk="1" fontAlgn="base" latinLnBrk="0" hangingPunct="1">
              <a:lnSpc>
                <a:spcPct val="90000"/>
              </a:lnSpc>
              <a:spcBef>
                <a:spcPct val="0"/>
              </a:spcBef>
              <a:spcAft>
                <a:spcPct val="3500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لینک دسترسی به امیدنامه‌ها</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p:txBody>
      </p:sp>
      <p:sp>
        <p:nvSpPr>
          <p:cNvPr id="33" name="Down Arrow 32"/>
          <p:cNvSpPr/>
          <p:nvPr/>
        </p:nvSpPr>
        <p:spPr>
          <a:xfrm rot="5400000">
            <a:off x="3162300" y="2985760"/>
            <a:ext cx="609600" cy="1905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34" name="Rectangle 33"/>
          <p:cNvSpPr/>
          <p:nvPr/>
        </p:nvSpPr>
        <p:spPr>
          <a:xfrm>
            <a:off x="3124200" y="5562600"/>
            <a:ext cx="6934200" cy="533400"/>
          </a:xfrm>
          <a:prstGeom prst="rect">
            <a:avLst/>
          </a:prstGeom>
          <a:pattFill prst="smConfetti">
            <a:fgClr>
              <a:srgbClr val="FFFFCC"/>
            </a:fgClr>
            <a:bgClr>
              <a:schemeClr val="bg1"/>
            </a:bgClr>
          </a:pattFill>
          <a:ln w="38100">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«در امیدنامه‌های تدوین شده برای عرضه در بازار فرعی به اطلاعات خط تولید و ظرفیت تولید اشاره نمی‌شود»</a:t>
            </a:r>
            <a:endPar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endParaRPr>
          </a:p>
        </p:txBody>
      </p:sp>
    </p:spTree>
    <p:extLst>
      <p:ext uri="{BB962C8B-B14F-4D97-AF65-F5344CB8AC3E}">
        <p14:creationId xmlns:p14="http://schemas.microsoft.com/office/powerpoint/2010/main" val="2346292991"/>
      </p:ext>
    </p:extLst>
  </p:cSld>
  <p:clrMapOvr>
    <a:masterClrMapping/>
  </p:clrMapOvr>
  <p:transition spd="slow">
    <p:cove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کارمزدهای پذیرش و حق درج انواع کالا</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8" name="Table 7"/>
          <p:cNvGraphicFramePr>
            <a:graphicFrameLocks noGrp="1"/>
          </p:cNvGraphicFramePr>
          <p:nvPr/>
        </p:nvGraphicFramePr>
        <p:xfrm>
          <a:off x="1454791" y="2057400"/>
          <a:ext cx="9301294" cy="3056967"/>
        </p:xfrm>
        <a:graphic>
          <a:graphicData uri="http://schemas.openxmlformats.org/drawingml/2006/table">
            <a:tbl>
              <a:tblPr rtl="1" firstRow="1" firstCol="1" bandRow="1"/>
              <a:tblGrid>
                <a:gridCol w="905313">
                  <a:extLst>
                    <a:ext uri="{9D8B030D-6E8A-4147-A177-3AD203B41FA5}">
                      <a16:colId xmlns:a16="http://schemas.microsoft.com/office/drawing/2014/main" xmlns="" val="2004635997"/>
                    </a:ext>
                  </a:extLst>
                </a:gridCol>
                <a:gridCol w="3043091">
                  <a:extLst>
                    <a:ext uri="{9D8B030D-6E8A-4147-A177-3AD203B41FA5}">
                      <a16:colId xmlns:a16="http://schemas.microsoft.com/office/drawing/2014/main" xmlns="" val="3085712799"/>
                    </a:ext>
                  </a:extLst>
                </a:gridCol>
                <a:gridCol w="2792848">
                  <a:extLst>
                    <a:ext uri="{9D8B030D-6E8A-4147-A177-3AD203B41FA5}">
                      <a16:colId xmlns:a16="http://schemas.microsoft.com/office/drawing/2014/main" xmlns="" val="2707748340"/>
                    </a:ext>
                  </a:extLst>
                </a:gridCol>
                <a:gridCol w="1105250">
                  <a:extLst>
                    <a:ext uri="{9D8B030D-6E8A-4147-A177-3AD203B41FA5}">
                      <a16:colId xmlns:a16="http://schemas.microsoft.com/office/drawing/2014/main" xmlns="" val="20352327"/>
                    </a:ext>
                  </a:extLst>
                </a:gridCol>
                <a:gridCol w="1454792">
                  <a:extLst>
                    <a:ext uri="{9D8B030D-6E8A-4147-A177-3AD203B41FA5}">
                      <a16:colId xmlns:a16="http://schemas.microsoft.com/office/drawing/2014/main" xmlns="" val="3675669181"/>
                    </a:ext>
                  </a:extLst>
                </a:gridCol>
              </a:tblGrid>
              <a:tr h="466299">
                <a:tc>
                  <a:txBody>
                    <a:bodyPr/>
                    <a:lstStyle/>
                    <a:p>
                      <a:pPr algn="ctr" rtl="1">
                        <a:spcAft>
                          <a:spcPts val="0"/>
                        </a:spcAft>
                      </a:pPr>
                      <a:r>
                        <a:rPr lang="fa-IR" sz="1600" b="1" dirty="0">
                          <a:solidFill>
                            <a:srgbClr val="000000"/>
                          </a:solidFill>
                          <a:effectLst/>
                          <a:latin typeface="Calibri" panose="020F0502020204030204" pitchFamily="34" charset="0"/>
                          <a:ea typeface="Calibri" panose="020F0502020204030204" pitchFamily="34" charset="0"/>
                          <a:cs typeface="B Titr" panose="00000700000000000000" pitchFamily="2" charset="-78"/>
                        </a:rPr>
                        <a:t>کارمزدها </a:t>
                      </a:r>
                      <a:endParaRPr lang="en-US" sz="3200" dirty="0">
                        <a:effectLst/>
                        <a:latin typeface="Calibri" panose="020F050202020403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algn="ctr" defTabSz="914400" rtl="1" eaLnBrk="1" latinLnBrk="0" hangingPunct="1">
                        <a:spcAft>
                          <a:spcPts val="0"/>
                        </a:spcAft>
                      </a:pPr>
                      <a:r>
                        <a:rPr lang="fa-IR" sz="1600" b="1" kern="1200" dirty="0">
                          <a:solidFill>
                            <a:srgbClr val="000000"/>
                          </a:solidFill>
                          <a:effectLst/>
                          <a:latin typeface="Calibri" panose="020F0502020204030204" pitchFamily="34" charset="0"/>
                          <a:ea typeface="Calibri" panose="020F0502020204030204" pitchFamily="34" charset="0"/>
                          <a:cs typeface="B Titr" panose="00000700000000000000" pitchFamily="2" charset="-78"/>
                        </a:rPr>
                        <a:t>محصولات صنعتی و معدنی</a:t>
                      </a:r>
                      <a:endParaRPr lang="en-US" sz="1600" b="1" kern="1200" dirty="0">
                        <a:solidFill>
                          <a:srgbClr val="000000"/>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algn="ctr" defTabSz="914400" rtl="1" eaLnBrk="1" latinLnBrk="0" hangingPunct="1">
                        <a:spcAft>
                          <a:spcPts val="0"/>
                        </a:spcAft>
                      </a:pPr>
                      <a:r>
                        <a:rPr lang="fa-IR" sz="1600" b="1" kern="1200" dirty="0">
                          <a:solidFill>
                            <a:srgbClr val="000000"/>
                          </a:solidFill>
                          <a:effectLst/>
                          <a:latin typeface="Calibri" panose="020F0502020204030204" pitchFamily="34" charset="0"/>
                          <a:ea typeface="Calibri" panose="020F0502020204030204" pitchFamily="34" charset="0"/>
                          <a:cs typeface="B Titr" panose="00000700000000000000" pitchFamily="2" charset="-78"/>
                        </a:rPr>
                        <a:t>فرآورده‌های نفتی و پتروشیمی</a:t>
                      </a:r>
                      <a:endParaRPr lang="en-US" sz="1600" b="1" kern="1200" dirty="0">
                        <a:solidFill>
                          <a:srgbClr val="000000"/>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algn="ctr" defTabSz="914400" rtl="1" eaLnBrk="1" latinLnBrk="0" hangingPunct="1">
                        <a:spcAft>
                          <a:spcPts val="0"/>
                        </a:spcAft>
                      </a:pPr>
                      <a:r>
                        <a:rPr lang="fa-IR" sz="1600" b="1" kern="1200">
                          <a:solidFill>
                            <a:srgbClr val="000000"/>
                          </a:solidFill>
                          <a:effectLst/>
                          <a:latin typeface="Calibri" panose="020F0502020204030204" pitchFamily="34" charset="0"/>
                          <a:ea typeface="Calibri" panose="020F0502020204030204" pitchFamily="34" charset="0"/>
                          <a:cs typeface="B Titr" panose="00000700000000000000" pitchFamily="2" charset="-78"/>
                        </a:rPr>
                        <a:t>محصولات</a:t>
                      </a:r>
                      <a:endParaRPr lang="en-US" sz="1600" b="1" kern="1200">
                        <a:solidFill>
                          <a:srgbClr val="000000"/>
                        </a:solidFill>
                        <a:effectLst/>
                        <a:latin typeface="Calibri" panose="020F0502020204030204" pitchFamily="34" charset="0"/>
                        <a:ea typeface="Calibri" panose="020F0502020204030204" pitchFamily="34" charset="0"/>
                        <a:cs typeface="B Titr" panose="00000700000000000000" pitchFamily="2" charset="-78"/>
                      </a:endParaRPr>
                    </a:p>
                    <a:p>
                      <a:pPr marL="0" algn="ctr" defTabSz="914400" rtl="1" eaLnBrk="1" latinLnBrk="0" hangingPunct="1">
                        <a:spcAft>
                          <a:spcPts val="0"/>
                        </a:spcAft>
                      </a:pPr>
                      <a:r>
                        <a:rPr lang="fa-IR" sz="1600" b="1" kern="1200">
                          <a:solidFill>
                            <a:srgbClr val="000000"/>
                          </a:solidFill>
                          <a:effectLst/>
                          <a:latin typeface="Calibri" panose="020F0502020204030204" pitchFamily="34" charset="0"/>
                          <a:ea typeface="Calibri" panose="020F0502020204030204" pitchFamily="34" charset="0"/>
                          <a:cs typeface="B Titr" panose="00000700000000000000" pitchFamily="2" charset="-78"/>
                        </a:rPr>
                        <a:t>کشاورزی</a:t>
                      </a:r>
                      <a:endParaRPr lang="en-US" sz="1600" b="1" kern="1200">
                        <a:solidFill>
                          <a:srgbClr val="000000"/>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marL="0" algn="ctr" defTabSz="914400" rtl="1" eaLnBrk="1" latinLnBrk="0" hangingPunct="1">
                        <a:spcAft>
                          <a:spcPts val="0"/>
                        </a:spcAft>
                      </a:pPr>
                      <a:r>
                        <a:rPr lang="fa-IR" sz="1600" b="1" kern="1200" dirty="0">
                          <a:solidFill>
                            <a:srgbClr val="000000"/>
                          </a:solidFill>
                          <a:effectLst/>
                          <a:latin typeface="Calibri" panose="020F0502020204030204" pitchFamily="34" charset="0"/>
                          <a:ea typeface="Calibri" panose="020F0502020204030204" pitchFamily="34" charset="0"/>
                          <a:cs typeface="B Titr" panose="00000700000000000000" pitchFamily="2" charset="-78"/>
                        </a:rPr>
                        <a:t>زمان پرداخت</a:t>
                      </a:r>
                      <a:endParaRPr lang="en-US" sz="1600" b="1" kern="1200" dirty="0">
                        <a:solidFill>
                          <a:srgbClr val="000000"/>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xmlns="" val="889012313"/>
                  </a:ext>
                </a:extLst>
              </a:tr>
              <a:tr h="960120">
                <a:tc>
                  <a:txBody>
                    <a:bodyPr/>
                    <a:lstStyle/>
                    <a:p>
                      <a:pPr algn="ctr" rtl="1">
                        <a:spcAft>
                          <a:spcPts val="0"/>
                        </a:spcAft>
                      </a:pPr>
                      <a:r>
                        <a:rPr lang="fa-IR" sz="1600" b="1" dirty="0">
                          <a:solidFill>
                            <a:srgbClr val="000000"/>
                          </a:solidFill>
                          <a:effectLst/>
                          <a:latin typeface="Calibri" panose="020F0502020204030204" pitchFamily="34" charset="0"/>
                          <a:ea typeface="Calibri" panose="020F0502020204030204" pitchFamily="34" charset="0"/>
                          <a:cs typeface="B Titr" panose="00000700000000000000" pitchFamily="2" charset="-78"/>
                        </a:rPr>
                        <a:t>پذیرش کالا</a:t>
                      </a:r>
                      <a:endParaRPr lang="en-US" sz="3200" dirty="0">
                        <a:effectLst/>
                        <a:latin typeface="Calibri" panose="020F0502020204030204" pitchFamily="34"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just" rtl="1">
                        <a:spcAft>
                          <a:spcPts val="0"/>
                        </a:spcAft>
                      </a:pPr>
                      <a:r>
                        <a:rPr lang="fa-IR" sz="1600" b="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0.07 در هزار ارزش برآوردی معاملات</a:t>
                      </a:r>
                      <a:r>
                        <a:rPr lang="fa-IR" sz="1600" b="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fa-IR" sz="1600" b="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سالانه تا سقف 50.000.000 ریال فقط</a:t>
                      </a:r>
                      <a:r>
                        <a:rPr lang="fa-IR" sz="1600" b="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fa-IR" sz="1600" b="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برای یکبار و هنگام پذیرش کالا از عرضه کننده دریافت می‌گردد.</a:t>
                      </a:r>
                      <a:endParaRPr lang="en-US" sz="1600" b="0" dirty="0">
                        <a:effectLst/>
                        <a:latin typeface="Calibri" panose="020F0502020204030204" pitchFamily="34" charset="0"/>
                        <a:ea typeface="Times New Roman" panose="02020603050405020304" pitchFamily="18"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rtl="1">
                        <a:spcAft>
                          <a:spcPts val="0"/>
                        </a:spcAft>
                      </a:pPr>
                      <a:r>
                        <a:rPr lang="fa-IR" sz="1600" b="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0.07 در هزار ارزش برآوردی معاملات</a:t>
                      </a:r>
                      <a:r>
                        <a:rPr lang="fa-IR" sz="1600" b="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fa-IR" sz="1600" b="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سالانه تا سقف 50.000.000 ریال فقط برای یکبار و هنگام پذیرش کالا از عرضه کننده دریافت می‌گردد.</a:t>
                      </a:r>
                      <a:endParaRPr lang="en-US" sz="1600" b="0" dirty="0">
                        <a:effectLst/>
                        <a:latin typeface="Calibri" panose="020F0502020204030204" pitchFamily="34" charset="0"/>
                        <a:ea typeface="Times New Roman" panose="02020603050405020304" pitchFamily="18"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fa-IR" sz="1600" b="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معاف</a:t>
                      </a:r>
                      <a:endParaRPr lang="en-US" sz="1600" b="0" dirty="0">
                        <a:effectLst/>
                        <a:latin typeface="Calibri" panose="020F0502020204030204" pitchFamily="34" charset="0"/>
                        <a:ea typeface="Times New Roman" panose="02020603050405020304" pitchFamily="18"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fa-IR" sz="1600" b="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قبل از انتشار امیدنامه</a:t>
                      </a:r>
                      <a:endParaRPr lang="en-US" sz="1600" b="0" dirty="0">
                        <a:effectLst/>
                        <a:latin typeface="Calibri" panose="020F0502020204030204" pitchFamily="34" charset="0"/>
                        <a:ea typeface="Times New Roman" panose="02020603050405020304" pitchFamily="18"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855291361"/>
                  </a:ext>
                </a:extLst>
              </a:tr>
              <a:tr h="899290">
                <a:tc>
                  <a:txBody>
                    <a:bodyPr/>
                    <a:lstStyle/>
                    <a:p>
                      <a:pPr algn="ctr" rtl="1">
                        <a:spcAft>
                          <a:spcPts val="0"/>
                        </a:spcAft>
                      </a:pPr>
                      <a:r>
                        <a:rPr lang="fa-IR" sz="1600" b="1" kern="1200" dirty="0">
                          <a:solidFill>
                            <a:srgbClr val="000000"/>
                          </a:solidFill>
                          <a:effectLst/>
                          <a:latin typeface="Calibri" panose="020F0502020204030204" pitchFamily="34" charset="0"/>
                          <a:ea typeface="Calibri" panose="020F0502020204030204" pitchFamily="34" charset="0"/>
                          <a:cs typeface="B Titr" panose="00000700000000000000" pitchFamily="2" charset="-78"/>
                        </a:rPr>
                        <a:t>کارمزد درج کالا</a:t>
                      </a:r>
                      <a:endParaRPr lang="en-US" sz="1600" b="1" kern="1200" dirty="0">
                        <a:solidFill>
                          <a:srgbClr val="000000"/>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40000"/>
                        <a:lumOff val="60000"/>
                      </a:schemeClr>
                    </a:solidFill>
                  </a:tcPr>
                </a:tc>
                <a:tc>
                  <a:txBody>
                    <a:bodyPr/>
                    <a:lstStyle/>
                    <a:p>
                      <a:pPr algn="just" rtl="1">
                        <a:spcAft>
                          <a:spcPts val="0"/>
                        </a:spcAft>
                      </a:pPr>
                      <a:r>
                        <a:rPr lang="fa-IR"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0.2 در هزار ارزش برآوردی معاملات</a:t>
                      </a:r>
                      <a:r>
                        <a:rPr lang="fa-IR" sz="1600" b="0" kern="1200" baseline="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سالانه تا سقف 150.000.000 ریال از عرضه کننده کالا دریافت می‌گردد.</a:t>
                      </a:r>
                      <a:endParaRPr lang="en-US"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rtl="1">
                        <a:spcAft>
                          <a:spcPts val="0"/>
                        </a:spcAft>
                      </a:pPr>
                      <a:r>
                        <a:rPr lang="fa-IR"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0.2 در هزار ارزش برآوردی معاملات</a:t>
                      </a:r>
                      <a:r>
                        <a:rPr lang="fa-IR" sz="1600" b="0" kern="1200" baseline="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سالانه تا سقف 150.000.000 ریال از عرضه کننده کالا دریافت می‌گردد.</a:t>
                      </a:r>
                      <a:endParaRPr lang="en-US"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fa-IR"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معاف</a:t>
                      </a:r>
                      <a:endParaRPr lang="en-US"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rtl="1">
                        <a:spcAft>
                          <a:spcPts val="0"/>
                        </a:spcAft>
                      </a:pPr>
                      <a:r>
                        <a:rPr lang="fa-IR"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بعد از انجام معامله</a:t>
                      </a:r>
                      <a:r>
                        <a:rPr lang="en-US"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1600" b="0" kern="1200" baseline="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(زمان تسویه معامله)</a:t>
                      </a:r>
                      <a:endParaRPr lang="en-US" sz="1600" b="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4009194693"/>
                  </a:ext>
                </a:extLst>
              </a:tr>
              <a:tr h="694637">
                <a:tc gridSpan="5">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لینک دسترسی به آخرین تغییبرات </a:t>
                      </a:r>
                      <a:r>
                        <a:rPr lang="ar-SA" sz="1400" b="1" dirty="0">
                          <a:effectLst/>
                          <a:latin typeface="Calibri" panose="020F0502020204030204" pitchFamily="34" charset="0"/>
                          <a:ea typeface="Calibri" panose="020F0502020204030204" pitchFamily="34" charset="0"/>
                          <a:cs typeface="B Nazanin" panose="00000400000000000000" pitchFamily="2" charset="-78"/>
                        </a:rPr>
                        <a:t>کارمزدهای حق پذیرش و درج کالا در بازار فیزیکی</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15000"/>
                        </a:lnSpc>
                        <a:spcAft>
                          <a:spcPts val="0"/>
                        </a:spcAft>
                      </a:pPr>
                      <a:r>
                        <a:rPr lang="en-US" sz="1400" dirty="0">
                          <a:effectLst/>
                          <a:latin typeface="Times New Roman" panose="02020603050405020304" pitchFamily="18" charset="0"/>
                          <a:ea typeface="Calibri" panose="020F0502020204030204" pitchFamily="34" charset="0"/>
                          <a:cs typeface="B Nazanin" panose="00000400000000000000" pitchFamily="2" charset="-78"/>
                          <a:hlinkClick r:id="rId2"/>
                        </a:rPr>
                        <a:t>https://www.ime.co.ir/admission_fees_and_included.html</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xmlns="" val="2714904523"/>
                  </a:ext>
                </a:extLst>
              </a:tr>
            </a:tbl>
          </a:graphicData>
        </a:graphic>
      </p:graphicFrame>
      <p:sp>
        <p:nvSpPr>
          <p:cNvPr id="3" name="Rectangle 2"/>
          <p:cNvSpPr/>
          <p:nvPr/>
        </p:nvSpPr>
        <p:spPr>
          <a:xfrm>
            <a:off x="1447800" y="775669"/>
            <a:ext cx="9308285" cy="1200329"/>
          </a:xfrm>
          <a:prstGeom prst="rect">
            <a:avLst/>
          </a:prstGeom>
          <a:solidFill>
            <a:schemeClr val="bg1"/>
          </a:solidFill>
        </p:spPr>
        <p:txBody>
          <a:bodyPr wrap="square">
            <a:spAutoFit/>
          </a:bodyPr>
          <a:lstStyle/>
          <a:p>
            <a:pPr marL="0" marR="0" lvl="0" indent="0" algn="just" defTabSz="914400" rtl="1" eaLnBrk="1" fontAlgn="base" latinLnBrk="0" hangingPunct="1">
              <a:lnSpc>
                <a:spcPct val="200000"/>
              </a:lnSpc>
              <a:spcBef>
                <a:spcPct val="0"/>
              </a:spcBef>
              <a:spcAft>
                <a:spcPct val="0"/>
              </a:spcAft>
              <a:buClrTx/>
              <a:buSzTx/>
              <a:buFontTx/>
              <a:buNone/>
              <a:tabLst/>
              <a:defRPr/>
            </a:pPr>
            <a:r>
              <a:rPr kumimoji="0" lang="fa-IR" sz="1800" b="1" i="0" u="none" strike="noStrike" kern="1200" cap="none" spc="0" normalizeH="0" baseline="0" noProof="0" dirty="0">
                <a:ln>
                  <a:noFill/>
                </a:ln>
                <a:solidFill>
                  <a:srgbClr val="FF5050"/>
                </a:solidFill>
                <a:effectLst/>
                <a:uLnTx/>
                <a:uFillTx/>
                <a:latin typeface="Arial" panose="020B0604020202020204" pitchFamily="34" charset="0"/>
                <a:ea typeface="+mn-ea"/>
                <a:cs typeface="B Nazanin" panose="00000400000000000000" pitchFamily="2" charset="-78"/>
              </a:rPr>
              <a:t>کارمزد پذیرش کالا: </a:t>
            </a:r>
            <a:r>
              <a:rPr kumimoji="0" lang="fa-IR" sz="1800" b="0"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کارمزدی است که به همراه درخواست پذیرش کالا و تکمیل مدارک اولیه از متقاضی دریافت می‌شود.</a:t>
            </a:r>
          </a:p>
          <a:p>
            <a:pPr marL="0" marR="0" lvl="0" indent="0" algn="just" defTabSz="914400" rtl="1" eaLnBrk="1" fontAlgn="base" latinLnBrk="0" hangingPunct="1">
              <a:lnSpc>
                <a:spcPct val="200000"/>
              </a:lnSpc>
              <a:spcBef>
                <a:spcPct val="0"/>
              </a:spcBef>
              <a:spcAft>
                <a:spcPct val="0"/>
              </a:spcAft>
              <a:buClrTx/>
              <a:buSzTx/>
              <a:buFontTx/>
              <a:buNone/>
              <a:tabLst/>
              <a:defRPr/>
            </a:pPr>
            <a:r>
              <a:rPr kumimoji="0" lang="fa-IR" sz="1800" b="1" i="0" u="none" strike="noStrike" kern="1200" cap="none" spc="0" normalizeH="0" baseline="0" noProof="0" dirty="0">
                <a:ln>
                  <a:noFill/>
                </a:ln>
                <a:solidFill>
                  <a:srgbClr val="FF5050"/>
                </a:solidFill>
                <a:effectLst/>
                <a:uLnTx/>
                <a:uFillTx/>
                <a:latin typeface="Arial" panose="020B0604020202020204" pitchFamily="34" charset="0"/>
                <a:ea typeface="+mn-ea"/>
                <a:cs typeface="B Nazanin" panose="00000400000000000000" pitchFamily="2" charset="-78"/>
              </a:rPr>
              <a:t>کارمزد درج کالا: </a:t>
            </a:r>
            <a:r>
              <a:rPr kumimoji="0" lang="fa-IR" sz="1800" b="0"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کارمزدی است که براساس آمار سالانه عرضه کالا در بورس از عرضه کننده برای هر سال دریافت می‌شود.</a:t>
            </a:r>
          </a:p>
        </p:txBody>
      </p:sp>
      <p:sp>
        <p:nvSpPr>
          <p:cNvPr id="7" name="Explosion 1 6"/>
          <p:cNvSpPr/>
          <p:nvPr/>
        </p:nvSpPr>
        <p:spPr>
          <a:xfrm rot="16382682">
            <a:off x="89158" y="52047"/>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6" name="Rounded Rectangle 5"/>
          <p:cNvSpPr/>
          <p:nvPr/>
        </p:nvSpPr>
        <p:spPr>
          <a:xfrm>
            <a:off x="1454791" y="5334000"/>
            <a:ext cx="9299197" cy="706637"/>
          </a:xfrm>
          <a:prstGeom prst="roundRect">
            <a:avLst/>
          </a:prstGeom>
        </p:spPr>
        <p:style>
          <a:lnRef idx="1">
            <a:schemeClr val="accent2"/>
          </a:lnRef>
          <a:fillRef idx="2">
            <a:schemeClr val="accent2"/>
          </a:fillRef>
          <a:effectRef idx="1">
            <a:schemeClr val="accent2"/>
          </a:effectRef>
          <a:fontRef idx="minor">
            <a:schemeClr val="dk1"/>
          </a:fontRef>
        </p:style>
        <p:txBody>
          <a:bodyPr rtlCol="1" anchor="ct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کارمزد درج برای هر کالا به صورت جداگانه حساب می‌شود و تا زمان پرکردن سقف کارمزد در نظر گرفته شده، توسط بورس (بعد از انجام معامله آن کالا) از مشتری دریافت می‌گردد.</a:t>
            </a:r>
          </a:p>
        </p:txBody>
      </p:sp>
    </p:spTree>
    <p:extLst>
      <p:ext uri="{BB962C8B-B14F-4D97-AF65-F5344CB8AC3E}">
        <p14:creationId xmlns:p14="http://schemas.microsoft.com/office/powerpoint/2010/main" val="1463217433"/>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94267"/>
          </a:xfrm>
        </p:spPr>
        <p:txBody>
          <a:bodyPr>
            <a:noAutofit/>
          </a:bodyPr>
          <a:lstStyle/>
          <a:p>
            <a:r>
              <a:rPr lang="fa-IR" sz="2800" spc="50" dirty="0">
                <a:ln w="11430"/>
              </a:rPr>
              <a:t>معرفی نماینده قانونی برای انجام امورات مربوط به مناقصه از طرف مناقصه‌گر یا عرضه‌کننده کالا</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0" name="Rectangle 9"/>
          <p:cNvSpPr/>
          <p:nvPr/>
        </p:nvSpPr>
        <p:spPr>
          <a:xfrm>
            <a:off x="6623197" y="1145688"/>
            <a:ext cx="5045731" cy="5201424"/>
          </a:xfrm>
          <a:prstGeom prst="rect">
            <a:avLst/>
          </a:prstGeom>
          <a:ln w="31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4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حدود اختیار نماینده/نمایندگان معرفی شده:</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1- </a:t>
            </a: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معرفی یا تغییر حساب بانکی </a:t>
            </a:r>
            <a:r>
              <a:rPr lang="fa-IR" sz="2000" dirty="0">
                <a:solidFill>
                  <a:prstClr val="black"/>
                </a:solidFill>
                <a:latin typeface="B Mitra" panose="00000400000000000000" pitchFamily="2" charset="-78"/>
                <a:ea typeface="Calibri" panose="020F0502020204030204" pitchFamily="34" charset="0"/>
                <a:cs typeface="B Mitra" panose="00000400000000000000" pitchFamily="2" charset="-78"/>
              </a:rPr>
              <a:t>(معرفی حساب بانکی در بانک‌های مورد تأیید اتاق پایاپای بورس کالا)</a:t>
            </a:r>
          </a:p>
          <a:p>
            <a:pPr marL="0" marR="0" lvl="0" indent="0" algn="r" defTabSz="914400" rtl="1" eaLnBrk="1" fontAlgn="base" latinLnBrk="0" hangingPunct="1">
              <a:lnSpc>
                <a:spcPct val="100000"/>
              </a:lnSpc>
              <a:spcBef>
                <a:spcPct val="0"/>
              </a:spcBef>
              <a:spcAft>
                <a:spcPct val="0"/>
              </a:spcAft>
              <a:buClrTx/>
              <a:buSzTx/>
              <a:buFontTx/>
              <a:buNone/>
              <a:tabLst/>
              <a:defRPr/>
            </a:pPr>
            <a:r>
              <a:rPr lang="fa-IR" sz="2200" dirty="0">
                <a:solidFill>
                  <a:prstClr val="black"/>
                </a:solidFill>
                <a:latin typeface="B Mitra" panose="00000400000000000000" pitchFamily="2" charset="-78"/>
                <a:ea typeface="Calibri" panose="020F0502020204030204" pitchFamily="34" charset="0"/>
                <a:cs typeface="B Mitra" panose="00000400000000000000" pitchFamily="2" charset="-78"/>
              </a:rPr>
              <a:t>2- ارایه فرم سفارش خرید </a:t>
            </a: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یا فروش</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3- معرفی نشانی مقصد تحویل کالا و پیمانکار حمل</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4- انجام کلیه امور تسویه</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5- انجام امور مربوط به تودیع تضامین</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6- صدور حواله کالا</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7- دریافت و تحویل اسناد و مدارک و اطلاعات</a:t>
            </a:r>
            <a:endParaRPr kumimoji="0" lang="fa-IR" sz="2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B Mitra" panose="00000400000000000000"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B Mitra" panose="00000400000000000000" pitchFamily="2" charset="-78"/>
              </a:rPr>
              <a:t>8- </a:t>
            </a: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انجام کلیه تشریفات طرح اعتراضات</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9- بخشش جرایم</a:t>
            </a:r>
            <a:endParaRPr kumimoji="0" lang="fa-IR" sz="2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B Mitra" panose="00000400000000000000"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B Mitra" panose="00000400000000000000" pitchFamily="2" charset="-78"/>
              </a:rPr>
              <a:t>10- </a:t>
            </a: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انجام مکاتبات عادی</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11- تأیید تحویلی فیزیکی کالا</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Cambria" panose="02040503050406030204" pitchFamily="18" charset="0"/>
                <a:ea typeface="Calibri" panose="020F0502020204030204" pitchFamily="34" charset="0"/>
                <a:cs typeface="B Mitra" panose="00000400000000000000" pitchFamily="2" charset="-78"/>
              </a:rPr>
              <a:t>12- عودت مبلغ اشتباه یا اضافه واریزی</a:t>
            </a: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 </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200" b="0" i="0" u="none" strike="noStrike" kern="1200" cap="none" spc="0" normalizeH="0" baseline="0" noProof="0" dirty="0">
                <a:ln>
                  <a:noFill/>
                </a:ln>
                <a:solidFill>
                  <a:prstClr val="black"/>
                </a:solidFill>
                <a:effectLst/>
                <a:uLnTx/>
                <a:uFillTx/>
                <a:latin typeface="B Mitra" panose="00000400000000000000" pitchFamily="2" charset="-78"/>
                <a:ea typeface="Calibri" panose="020F0502020204030204" pitchFamily="34" charset="0"/>
                <a:cs typeface="B Mitra" panose="00000400000000000000" pitchFamily="2" charset="-78"/>
              </a:rPr>
              <a:t>13- سپردن هرگونه تضمین حسن ایفای تعهدات بورسی</a:t>
            </a:r>
          </a:p>
        </p:txBody>
      </p:sp>
      <p:sp>
        <p:nvSpPr>
          <p:cNvPr id="11" name="Right Arrow 10"/>
          <p:cNvSpPr/>
          <p:nvPr/>
        </p:nvSpPr>
        <p:spPr>
          <a:xfrm>
            <a:off x="5529415" y="3505200"/>
            <a:ext cx="1103910" cy="48240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pic>
        <p:nvPicPr>
          <p:cNvPr id="12" name="Picture 11"/>
          <p:cNvPicPr>
            <a:picLocks noChangeAspect="1"/>
          </p:cNvPicPr>
          <p:nvPr/>
        </p:nvPicPr>
        <p:blipFill>
          <a:blip r:embed="rId2"/>
          <a:stretch>
            <a:fillRect/>
          </a:stretch>
        </p:blipFill>
        <p:spPr>
          <a:xfrm>
            <a:off x="990600" y="914400"/>
            <a:ext cx="4525390" cy="5584742"/>
          </a:xfrm>
          <a:prstGeom prst="rect">
            <a:avLst/>
          </a:prstGeom>
          <a:ln w="28575">
            <a:solidFill>
              <a:schemeClr val="tx1"/>
            </a:solidFill>
          </a:ln>
        </p:spPr>
      </p:pic>
      <p:sp>
        <p:nvSpPr>
          <p:cNvPr id="15" name="TextBox 14"/>
          <p:cNvSpPr txBox="1"/>
          <p:nvPr/>
        </p:nvSpPr>
        <p:spPr>
          <a:xfrm>
            <a:off x="1052946" y="3188400"/>
            <a:ext cx="4464000" cy="1116000"/>
          </a:xfrm>
          <a:prstGeom prst="rect">
            <a:avLst/>
          </a:prstGeom>
          <a:noFill/>
          <a:ln w="28575">
            <a:solidFill>
              <a:srgbClr val="FF0000"/>
            </a:solidFill>
          </a:ln>
        </p:spPr>
        <p:txBody>
          <a:bodyPr wrap="square" rtlCol="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48950558"/>
      </p:ext>
    </p:extLst>
  </p:cSld>
  <p:clrMapOvr>
    <a:masterClrMapping/>
  </p:clrMapOvr>
  <p:transition spd="slow">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تودیع تضامین توسط عرضه‌کننده کالا برای شرکت در مناقصه</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3" name="Rectangle 2"/>
          <p:cNvSpPr/>
          <p:nvPr/>
        </p:nvSpPr>
        <p:spPr>
          <a:xfrm>
            <a:off x="4914098" y="779457"/>
            <a:ext cx="7022285" cy="577081"/>
          </a:xfrm>
          <a:prstGeom prst="rect">
            <a:avLst/>
          </a:prstGeom>
          <a:solidFill>
            <a:schemeClr val="bg1"/>
          </a:solidFill>
          <a:ln>
            <a:solidFill>
              <a:schemeClr val="tx1">
                <a:lumMod val="65000"/>
                <a:lumOff val="35000"/>
              </a:schemeClr>
            </a:solidFill>
          </a:ln>
        </p:spPr>
        <p:txBody>
          <a:bodyPr wrap="square" anchor="ctr">
            <a:spAutoFit/>
          </a:bodyPr>
          <a:lstStyle/>
          <a:p>
            <a:pPr marL="0" marR="0" lvl="0" indent="0" algn="just" defTabSz="914400" rtl="1" eaLnBrk="1" fontAlgn="base" latinLnBrk="0" hangingPunct="1">
              <a:lnSpc>
                <a:spcPct val="200000"/>
              </a:lnSpc>
              <a:spcBef>
                <a:spcPct val="0"/>
              </a:spcBef>
              <a:spcAft>
                <a:spcPct val="0"/>
              </a:spcAft>
              <a:buClrTx/>
              <a:buSzTx/>
              <a:buFontTx/>
              <a:buNone/>
              <a:tabLst/>
              <a:defRPr/>
            </a:pPr>
            <a:r>
              <a:rPr kumimoji="0" lang="fa-IR" sz="1800" b="1" i="0" u="none" strike="noStrike" kern="1200" cap="none" spc="0" normalizeH="0" baseline="0" noProof="0" dirty="0">
                <a:ln>
                  <a:noFill/>
                </a:ln>
                <a:effectLst/>
                <a:uLnTx/>
                <a:uFillTx/>
                <a:latin typeface="Arial" panose="020B0604020202020204" pitchFamily="34" charset="0"/>
                <a:ea typeface="+mn-ea"/>
                <a:cs typeface="B Nazanin" panose="00000400000000000000" pitchFamily="2" charset="-78"/>
              </a:rPr>
              <a:t>تودیع تضامین توسط عرضه‌کننده برای شرکت در مناقصه به دو صورت زیر انجام می‌گیرد:</a:t>
            </a:r>
            <a:endParaRPr kumimoji="0" lang="fa-IR" sz="1800" b="0" i="0" u="none" strike="noStrike" kern="1200" cap="none" spc="0" normalizeH="0" baseline="0" noProof="0" dirty="0">
              <a:ln>
                <a:noFill/>
              </a:ln>
              <a:effectLst/>
              <a:uLnTx/>
              <a:uFillTx/>
              <a:latin typeface="Arial" panose="020B0604020202020204" pitchFamily="34" charset="0"/>
              <a:ea typeface="+mn-ea"/>
              <a:cs typeface="B Nazanin" panose="00000400000000000000" pitchFamily="2" charset="-78"/>
            </a:endParaRPr>
          </a:p>
        </p:txBody>
      </p:sp>
      <p:sp>
        <p:nvSpPr>
          <p:cNvPr id="7" name="Explosion 1 6"/>
          <p:cNvSpPr/>
          <p:nvPr/>
        </p:nvSpPr>
        <p:spPr>
          <a:xfrm rot="16382682">
            <a:off x="89158" y="52047"/>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9" name="Rectangle 8"/>
          <p:cNvSpPr/>
          <p:nvPr/>
        </p:nvSpPr>
        <p:spPr>
          <a:xfrm>
            <a:off x="6705600" y="2002496"/>
            <a:ext cx="5200303" cy="1735860"/>
          </a:xfrm>
          <a:prstGeom prst="rect">
            <a:avLst/>
          </a:prstGeom>
          <a:solidFill>
            <a:schemeClr val="bg1"/>
          </a:solidFill>
        </p:spPr>
        <p:txBody>
          <a:bodyPr wrap="square" anchor="ctr">
            <a:spAutoFit/>
          </a:bodyPr>
          <a:lstStyle/>
          <a:p>
            <a:pPr marL="0" marR="0" lvl="0" indent="0" algn="just" defTabSz="914400" rtl="1" eaLnBrk="1" fontAlgn="base" latinLnBrk="0" hangingPunct="1">
              <a:spcBef>
                <a:spcPct val="0"/>
              </a:spcBef>
              <a:spcAft>
                <a:spcPct val="0"/>
              </a:spcAft>
              <a:buClrTx/>
              <a:buSzTx/>
              <a:buFontTx/>
              <a:buNone/>
              <a:tabLst/>
              <a:defRPr/>
            </a:pPr>
            <a:endParaRPr lang="fa-IR" dirty="0">
              <a:solidFill>
                <a:srgbClr val="FF0000"/>
              </a:solidFill>
              <a:cs typeface="B Titr" panose="00000700000000000000" pitchFamily="2" charset="-78"/>
            </a:endParaRPr>
          </a:p>
          <a:p>
            <a:pPr algn="just" defTabSz="622300" rtl="1">
              <a:lnSpc>
                <a:spcPct val="90000"/>
              </a:lnSpc>
              <a:spcAft>
                <a:spcPct val="35000"/>
              </a:spcAft>
            </a:pPr>
            <a:r>
              <a:rPr lang="fa-IR" sz="1600" dirty="0">
                <a:cs typeface="B Titr" panose="00000700000000000000" pitchFamily="2" charset="-78"/>
              </a:rPr>
              <a:t>1) ضمانت‌نامه بانکی یا وجه نقد</a:t>
            </a:r>
            <a:endParaRPr lang="fa-IR" sz="1600" dirty="0">
              <a:solidFill>
                <a:srgbClr val="FF0000"/>
              </a:solidFill>
              <a:cs typeface="B Nazanin" panose="00000400000000000000" pitchFamily="2" charset="-78"/>
            </a:endParaRPr>
          </a:p>
          <a:p>
            <a:pPr algn="just" defTabSz="622300" rtl="1">
              <a:lnSpc>
                <a:spcPct val="90000"/>
              </a:lnSpc>
              <a:spcAft>
                <a:spcPct val="35000"/>
              </a:spcAft>
            </a:pPr>
            <a:r>
              <a:rPr lang="fa-IR" sz="1600" dirty="0">
                <a:cs typeface="B Titr" panose="00000700000000000000" pitchFamily="2" charset="-78"/>
              </a:rPr>
              <a:t>2) روش نگهداری وجه</a:t>
            </a:r>
          </a:p>
          <a:p>
            <a:pPr lvl="0" algn="just" defTabSz="622300" rtl="1">
              <a:lnSpc>
                <a:spcPct val="90000"/>
              </a:lnSpc>
              <a:spcAft>
                <a:spcPct val="35000"/>
              </a:spcAft>
            </a:pPr>
            <a:r>
              <a:rPr lang="fa-IR" sz="1600" dirty="0">
                <a:cs typeface="B Titr" panose="00000700000000000000" pitchFamily="2" charset="-78"/>
              </a:rPr>
              <a:t>3) اوراق‌بهادار</a:t>
            </a:r>
          </a:p>
          <a:p>
            <a:pPr algn="just" defTabSz="622300" rtl="1">
              <a:lnSpc>
                <a:spcPct val="90000"/>
              </a:lnSpc>
              <a:spcAft>
                <a:spcPct val="35000"/>
              </a:spcAft>
            </a:pPr>
            <a:r>
              <a:rPr lang="fa-IR" sz="1600" dirty="0">
                <a:cs typeface="B Titr" panose="00000700000000000000" pitchFamily="2" charset="-78"/>
              </a:rPr>
              <a:t>5) روش نامه بالاسری </a:t>
            </a:r>
            <a:r>
              <a:rPr lang="fa-IR" sz="1600" dirty="0">
                <a:cs typeface="B Nazanin" panose="00000400000000000000" pitchFamily="2" charset="-78"/>
              </a:rPr>
              <a:t>(نامه‌ای است به عنوان تضمین عرضه‌کننده از سوی نهادی دولتی تا سقف مشخصی از تعهدات).</a:t>
            </a:r>
          </a:p>
        </p:txBody>
      </p:sp>
      <p:sp>
        <p:nvSpPr>
          <p:cNvPr id="10" name="Rectangle 9"/>
          <p:cNvSpPr/>
          <p:nvPr/>
        </p:nvSpPr>
        <p:spPr>
          <a:xfrm>
            <a:off x="913016" y="1497147"/>
            <a:ext cx="5165403" cy="369332"/>
          </a:xfrm>
          <a:prstGeom prst="rect">
            <a:avLst/>
          </a:prstGeom>
          <a:solidFill>
            <a:schemeClr val="bg1"/>
          </a:solidFill>
          <a:ln>
            <a:solidFill>
              <a:schemeClr val="accent4"/>
            </a:solidFill>
          </a:ln>
        </p:spPr>
        <p:txBody>
          <a:bodyPr wrap="square">
            <a:spAutoFit/>
          </a:bodyPr>
          <a:lstStyle/>
          <a:p>
            <a:pPr algn="just" rtl="1"/>
            <a:r>
              <a:rPr lang="fa-IR" dirty="0">
                <a:cs typeface="B Titr" panose="00000700000000000000" pitchFamily="2" charset="-78"/>
              </a:rPr>
              <a:t>ب) ارائه فرم تأیید اعتبار فروشنده:</a:t>
            </a:r>
          </a:p>
        </p:txBody>
      </p:sp>
      <p:sp>
        <p:nvSpPr>
          <p:cNvPr id="12" name="Rectangle 11"/>
          <p:cNvSpPr/>
          <p:nvPr/>
        </p:nvSpPr>
        <p:spPr>
          <a:xfrm>
            <a:off x="6705600" y="1497147"/>
            <a:ext cx="5200303" cy="369332"/>
          </a:xfrm>
          <a:prstGeom prst="rect">
            <a:avLst/>
          </a:prstGeom>
          <a:solidFill>
            <a:schemeClr val="bg1"/>
          </a:solidFill>
          <a:ln>
            <a:solidFill>
              <a:schemeClr val="accent4"/>
            </a:solidFill>
          </a:ln>
        </p:spPr>
        <p:txBody>
          <a:bodyPr wrap="square">
            <a:spAutoFit/>
          </a:bodyPr>
          <a:lstStyle/>
          <a:p>
            <a:pPr lvl="0" algn="just" rtl="1">
              <a:defRPr/>
            </a:pPr>
            <a:r>
              <a:rPr lang="fa-IR" dirty="0">
                <a:cs typeface="B Titr" panose="00000700000000000000" pitchFamily="2" charset="-78"/>
              </a:rPr>
              <a:t>الف) تودیع تضامین توسط عرضه‌کننده به یکی از روش‌های زیر:</a:t>
            </a:r>
          </a:p>
        </p:txBody>
      </p:sp>
      <p:pic>
        <p:nvPicPr>
          <p:cNvPr id="6" name="Picture 5"/>
          <p:cNvPicPr>
            <a:picLocks noChangeAspect="1"/>
          </p:cNvPicPr>
          <p:nvPr/>
        </p:nvPicPr>
        <p:blipFill>
          <a:blip r:embed="rId2"/>
          <a:stretch>
            <a:fillRect/>
          </a:stretch>
        </p:blipFill>
        <p:spPr>
          <a:xfrm>
            <a:off x="913016" y="2007088"/>
            <a:ext cx="5165403" cy="4422798"/>
          </a:xfrm>
          <a:prstGeom prst="rect">
            <a:avLst/>
          </a:prstGeom>
          <a:ln>
            <a:solidFill>
              <a:schemeClr val="tx1"/>
            </a:solidFill>
          </a:ln>
        </p:spPr>
      </p:pic>
    </p:spTree>
    <p:extLst>
      <p:ext uri="{BB962C8B-B14F-4D97-AF65-F5344CB8AC3E}">
        <p14:creationId xmlns:p14="http://schemas.microsoft.com/office/powerpoint/2010/main" val="3154778730"/>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7343243" y="3367119"/>
            <a:ext cx="1891959" cy="698513"/>
          </a:xfrm>
          <a:prstGeom prst="round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fontAlgn="auto">
              <a:spcBef>
                <a:spcPts val="0"/>
              </a:spcBef>
              <a:spcAft>
                <a:spcPts val="0"/>
              </a:spcAft>
              <a:defRPr/>
            </a:pPr>
            <a:r>
              <a:rPr lang="fa-IR" sz="1400" b="1" dirty="0">
                <a:solidFill>
                  <a:prstClr val="black"/>
                </a:solidFill>
                <a:latin typeface="Perpetua"/>
                <a:cs typeface="B Nazanin" pitchFamily="2" charset="-78"/>
              </a:rPr>
              <a:t>ثبت سفارش خرید کالا  از طریق کارگزار در تابلوی معاملات مناقصه </a:t>
            </a:r>
          </a:p>
        </p:txBody>
      </p:sp>
      <p:sp>
        <p:nvSpPr>
          <p:cNvPr id="10" name="Rounded Rectangle 9"/>
          <p:cNvSpPr/>
          <p:nvPr/>
        </p:nvSpPr>
        <p:spPr>
          <a:xfrm>
            <a:off x="990600" y="2074849"/>
            <a:ext cx="2166675" cy="60119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400" b="1" dirty="0">
                <a:solidFill>
                  <a:prstClr val="black"/>
                </a:solidFill>
                <a:latin typeface="Perpetua"/>
                <a:cs typeface="B Nazanin" pitchFamily="2" charset="-78"/>
              </a:rPr>
              <a:t>پذیرش کالا در بورس</a:t>
            </a:r>
          </a:p>
        </p:txBody>
      </p:sp>
      <p:sp>
        <p:nvSpPr>
          <p:cNvPr id="11" name="Rounded Rectangle 10"/>
          <p:cNvSpPr/>
          <p:nvPr/>
        </p:nvSpPr>
        <p:spPr>
          <a:xfrm>
            <a:off x="990599" y="1404432"/>
            <a:ext cx="2166677" cy="499250"/>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400" b="1" dirty="0">
                <a:solidFill>
                  <a:prstClr val="black"/>
                </a:solidFill>
                <a:latin typeface="Perpetua"/>
                <a:cs typeface="B Nazanin" pitchFamily="2" charset="-78"/>
              </a:rPr>
              <a:t>مراجعه عرضه‌کننده به کارگزار جهت اخذ کد معاملاتی</a:t>
            </a:r>
          </a:p>
        </p:txBody>
      </p:sp>
      <p:sp>
        <p:nvSpPr>
          <p:cNvPr id="22" name="Rounded Rectangle 21"/>
          <p:cNvSpPr/>
          <p:nvPr/>
        </p:nvSpPr>
        <p:spPr>
          <a:xfrm>
            <a:off x="3469916" y="3344854"/>
            <a:ext cx="1899863" cy="760950"/>
          </a:xfrm>
          <a:prstGeom prst="roundRect">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a-IR" sz="1400" b="1" dirty="0">
                <a:solidFill>
                  <a:prstClr val="black"/>
                </a:solidFill>
                <a:latin typeface="Perpetua"/>
                <a:cs typeface="B Nazanin" pitchFamily="2" charset="-78"/>
              </a:rPr>
              <a:t>ثبت سفارش فروش از طریق کارگزار در تابلوی معاملات مناقصه </a:t>
            </a:r>
          </a:p>
        </p:txBody>
      </p:sp>
      <p:sp>
        <p:nvSpPr>
          <p:cNvPr id="25" name="Rounded Rectangle 24"/>
          <p:cNvSpPr/>
          <p:nvPr/>
        </p:nvSpPr>
        <p:spPr>
          <a:xfrm>
            <a:off x="5225502" y="4490579"/>
            <a:ext cx="2431963" cy="457200"/>
          </a:xfrm>
          <a:prstGeom prst="roundRect">
            <a:avLst/>
          </a:prstGeom>
          <a:solidFill>
            <a:schemeClr val="tx2">
              <a:lumMod val="25000"/>
              <a:lumOff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Perpetua"/>
                <a:ea typeface="+mn-ea"/>
                <a:cs typeface="B Nazanin" pitchFamily="2" charset="-78"/>
              </a:rPr>
              <a:t>تسويه وجوه مطابق دستورالعمل تسویه و پایاپای معاملات بورس کالای ایران</a:t>
            </a:r>
          </a:p>
        </p:txBody>
      </p:sp>
      <p:sp>
        <p:nvSpPr>
          <p:cNvPr id="27" name="Rounded Rectangle 26"/>
          <p:cNvSpPr/>
          <p:nvPr/>
        </p:nvSpPr>
        <p:spPr>
          <a:xfrm>
            <a:off x="5195273" y="5223524"/>
            <a:ext cx="2431963" cy="387226"/>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Perpetua"/>
                <a:ea typeface="+mn-ea"/>
                <a:cs typeface="B Nazanin" pitchFamily="2" charset="-78"/>
              </a:rPr>
              <a:t>تحويل کالا به خریدار </a:t>
            </a:r>
          </a:p>
        </p:txBody>
      </p:sp>
      <p:sp>
        <p:nvSpPr>
          <p:cNvPr id="33" name="Slide Number Placeholder 32"/>
          <p:cNvSpPr>
            <a:spLocks noGrp="1"/>
          </p:cNvSpPr>
          <p:nvPr>
            <p:ph type="sldNum" sz="quarter" idx="12"/>
          </p:nvPr>
        </p:nvSpPr>
        <p:spPr/>
        <p:txBody>
          <a:bodyPr vert="horz" lIns="91440" tIns="45720" rIns="91440" bIns="45720" rtlCol="0" anchor="ctr"/>
          <a:lstStyle/>
          <a:p>
            <a:pPr marL="0" marR="0" lvl="0" indent="0" algn="ctr" defTabSz="914400" rtl="1" eaLnBrk="1" fontAlgn="base" latinLnBrk="0" hangingPunct="1">
              <a:lnSpc>
                <a:spcPct val="100000"/>
              </a:lnSpc>
              <a:spcBef>
                <a:spcPct val="0"/>
              </a:spcBef>
              <a:spcAft>
                <a:spcPct val="0"/>
              </a:spcAft>
              <a:buClrTx/>
              <a:buSzTx/>
              <a:buFontTx/>
              <a:buNone/>
              <a:tabLst/>
              <a:defRPr/>
            </a:pPr>
            <a:fld id="{B6F15528-21DE-4FAA-801E-634DDDAF4B2B}" type="slidenum">
              <a:rPr kumimoji="0" lang="en-US" sz="1200" b="0" i="0" u="none" strike="noStrike" kern="1200" cap="none" spc="0" normalizeH="0" baseline="0" noProof="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39" name="Rounded Rectangle 38"/>
          <p:cNvSpPr/>
          <p:nvPr/>
        </p:nvSpPr>
        <p:spPr>
          <a:xfrm>
            <a:off x="9538387" y="2073949"/>
            <a:ext cx="2225910" cy="59466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Perpetua"/>
                <a:ea typeface="+mn-ea"/>
                <a:cs typeface="B Nazanin" pitchFamily="2" charset="-78"/>
              </a:rPr>
              <a:t>تکمیل فرم اطلاعیه مناقصه و ارائه آن به کارگزار</a:t>
            </a:r>
          </a:p>
        </p:txBody>
      </p:sp>
      <p:sp>
        <p:nvSpPr>
          <p:cNvPr id="41" name="Rounded Rectangle 40"/>
          <p:cNvSpPr/>
          <p:nvPr/>
        </p:nvSpPr>
        <p:spPr>
          <a:xfrm>
            <a:off x="990599" y="3449552"/>
            <a:ext cx="2158591" cy="46824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Perpetua"/>
                <a:ea typeface="+mn-ea"/>
                <a:cs typeface="B Nazanin" pitchFamily="2" charset="-78"/>
              </a:rPr>
              <a:t>تودیع تضامین مورد نیاز نزد اتاق پایاپای بورس کالای ایران</a:t>
            </a:r>
          </a:p>
        </p:txBody>
      </p:sp>
      <p:sp>
        <p:nvSpPr>
          <p:cNvPr id="43" name="Left Arrow 42"/>
          <p:cNvSpPr/>
          <p:nvPr/>
        </p:nvSpPr>
        <p:spPr>
          <a:xfrm>
            <a:off x="7018437" y="3496107"/>
            <a:ext cx="294815" cy="45844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44" name="Right Arrow 43"/>
          <p:cNvSpPr/>
          <p:nvPr/>
        </p:nvSpPr>
        <p:spPr>
          <a:xfrm>
            <a:off x="5405666" y="3515465"/>
            <a:ext cx="299680" cy="4255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50" name="Down Arrow 49"/>
          <p:cNvSpPr/>
          <p:nvPr/>
        </p:nvSpPr>
        <p:spPr>
          <a:xfrm>
            <a:off x="6252323" y="4947779"/>
            <a:ext cx="378319" cy="2657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37" name="Rounded Rectangle 36"/>
          <p:cNvSpPr/>
          <p:nvPr/>
        </p:nvSpPr>
        <p:spPr>
          <a:xfrm>
            <a:off x="9538386" y="1404432"/>
            <a:ext cx="2196414" cy="510695"/>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Calibri" panose="020F0502020204030204"/>
                <a:ea typeface="+mn-ea"/>
                <a:cs typeface="B Nazanin" pitchFamily="2" charset="-78"/>
              </a:rPr>
              <a:t>مراجعه متقاضی خرید کالا به کارگزاری</a:t>
            </a:r>
            <a:r>
              <a:rPr kumimoji="0" lang="fa-IR" sz="1400" b="1" i="0" u="none" strike="noStrike" kern="1200" cap="none" spc="0" normalizeH="0" noProof="0" dirty="0">
                <a:ln>
                  <a:noFill/>
                </a:ln>
                <a:solidFill>
                  <a:prstClr val="black"/>
                </a:solidFill>
                <a:effectLst/>
                <a:uLnTx/>
                <a:uFillTx/>
                <a:latin typeface="Calibri" panose="020F0502020204030204"/>
                <a:ea typeface="+mn-ea"/>
                <a:cs typeface="B Nazanin" pitchFamily="2" charset="-78"/>
              </a:rPr>
              <a:t> </a:t>
            </a:r>
            <a:r>
              <a:rPr kumimoji="0" lang="fa-IR" sz="1400" b="1" i="0" u="none" strike="noStrike" kern="1200" cap="none" spc="0" normalizeH="0" baseline="0" noProof="0" dirty="0">
                <a:ln>
                  <a:noFill/>
                </a:ln>
                <a:solidFill>
                  <a:prstClr val="black"/>
                </a:solidFill>
                <a:effectLst/>
                <a:uLnTx/>
                <a:uFillTx/>
                <a:latin typeface="Perpetua"/>
                <a:ea typeface="+mn-ea"/>
                <a:cs typeface="B Nazanin" pitchFamily="2" charset="-78"/>
              </a:rPr>
              <a:t>جهت اخذ کد معاملاتی</a:t>
            </a:r>
          </a:p>
        </p:txBody>
      </p:sp>
      <p:sp>
        <p:nvSpPr>
          <p:cNvPr id="55" name="Title 1"/>
          <p:cNvSpPr>
            <a:spLocks noGrp="1"/>
          </p:cNvSpPr>
          <p:nvPr>
            <p:ph type="title"/>
          </p:nvPr>
        </p:nvSpPr>
        <p:spPr>
          <a:xfrm>
            <a:off x="228600" y="0"/>
            <a:ext cx="11506200" cy="694267"/>
          </a:xfrm>
        </p:spPr>
        <p:txBody>
          <a:bodyPr>
            <a:noAutofit/>
          </a:bodyPr>
          <a:lstStyle/>
          <a:p>
            <a:pPr fontAlgn="base">
              <a:spcAft>
                <a:spcPct val="0"/>
              </a:spcAft>
            </a:pPr>
            <a:r>
              <a:rPr lang="fa-IR" sz="2800" spc="50" dirty="0">
                <a:ln w="11430"/>
              </a:rPr>
              <a:t>فرایند برگزاری مناقصه در بستر معاملاتی بورس کالای ایران</a:t>
            </a:r>
            <a:endParaRPr lang="en-US" sz="2800" spc="50" dirty="0">
              <a:ln w="11430"/>
            </a:endParaRPr>
          </a:p>
        </p:txBody>
      </p:sp>
      <p:sp>
        <p:nvSpPr>
          <p:cNvPr id="23" name="Footer Placeholder 2"/>
          <p:cNvSpPr>
            <a:spLocks noGrp="1"/>
          </p:cNvSpPr>
          <p:nvPr>
            <p:ph type="ftr" sz="quarter" idx="11"/>
          </p:nvPr>
        </p:nvSpPr>
        <p:spPr>
          <a:xfrm>
            <a:off x="10545096" y="6447897"/>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grpSp>
        <p:nvGrpSpPr>
          <p:cNvPr id="4" name="Group 3"/>
          <p:cNvGrpSpPr/>
          <p:nvPr/>
        </p:nvGrpSpPr>
        <p:grpSpPr>
          <a:xfrm>
            <a:off x="573226" y="4624957"/>
            <a:ext cx="3932880" cy="1770235"/>
            <a:chOff x="7705551" y="3947469"/>
            <a:chExt cx="3932880" cy="1683858"/>
          </a:xfrm>
        </p:grpSpPr>
        <p:sp>
          <p:nvSpPr>
            <p:cNvPr id="3" name="Rectangular Callout 2"/>
            <p:cNvSpPr/>
            <p:nvPr/>
          </p:nvSpPr>
          <p:spPr>
            <a:xfrm rot="10800000">
              <a:off x="7705551" y="3947469"/>
              <a:ext cx="3932880" cy="1683858"/>
            </a:xfrm>
            <a:prstGeom prst="wedgeRectCallout">
              <a:avLst>
                <a:gd name="adj1" fmla="val -27821"/>
                <a:gd name="adj2" fmla="val 7945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2" name="Rectangle 1"/>
            <p:cNvSpPr/>
            <p:nvPr/>
          </p:nvSpPr>
          <p:spPr>
            <a:xfrm>
              <a:off x="7789115" y="4013175"/>
              <a:ext cx="3695741" cy="1551622"/>
            </a:xfrm>
            <a:prstGeom prst="rect">
              <a:avLst/>
            </a:prstGeom>
            <a:solidFill>
              <a:schemeClr val="bg1"/>
            </a:solidFill>
          </p:spPr>
          <p:txBody>
            <a:bodyPr wrap="square">
              <a:spAutoFit/>
            </a:bodyPr>
            <a:lstStyle/>
            <a:p>
              <a:pPr algn="just" rtl="1"/>
              <a:r>
                <a:rPr lang="fa-IR" sz="2800" b="1" dirty="0">
                  <a:solidFill>
                    <a:srgbClr val="FF0000"/>
                  </a:solidFill>
                  <a:cs typeface="B Nazanin" panose="00000400000000000000" pitchFamily="2" charset="-78"/>
                </a:rPr>
                <a:t>توجه: </a:t>
              </a:r>
              <a:r>
                <a:rPr lang="fa-IR" dirty="0">
                  <a:cs typeface="B Nazanin" panose="00000400000000000000" pitchFamily="2" charset="-78"/>
                </a:rPr>
                <a:t>در صورت موافقت متقاضی مبنی بر عدم تودیع تضامین توسط عرضه‌کننده، موضوع طبق فرم شرکت (فرم تأیید اعتبار فروشنده) به اتاق پایاپای اعلام می‌شود و پس از تأیید آن مرجع، ثبت سفارش فروش بدون تودیع تضامین بلامانع است. </a:t>
              </a:r>
            </a:p>
          </p:txBody>
        </p:sp>
      </p:grpSp>
      <p:sp>
        <p:nvSpPr>
          <p:cNvPr id="32" name="Rectangular Callout 31"/>
          <p:cNvSpPr/>
          <p:nvPr/>
        </p:nvSpPr>
        <p:spPr>
          <a:xfrm rot="10800000">
            <a:off x="7829236" y="4316300"/>
            <a:ext cx="4088815" cy="1703499"/>
          </a:xfrm>
          <a:prstGeom prst="wedgeRectCallout">
            <a:avLst>
              <a:gd name="adj1" fmla="val 29419"/>
              <a:gd name="adj2" fmla="val 60988"/>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dirty="0"/>
          </a:p>
        </p:txBody>
      </p:sp>
      <p:sp>
        <p:nvSpPr>
          <p:cNvPr id="31" name="Rectangle 2"/>
          <p:cNvSpPr txBox="1">
            <a:spLocks/>
          </p:cNvSpPr>
          <p:nvPr/>
        </p:nvSpPr>
        <p:spPr>
          <a:xfrm>
            <a:off x="7955454" y="4379272"/>
            <a:ext cx="3955707" cy="1588127"/>
          </a:xfrm>
          <a:prstGeom prst="rect">
            <a:avLst/>
          </a:prstGeom>
        </p:spPr>
        <p:style>
          <a:lnRef idx="2">
            <a:schemeClr val="accent2"/>
          </a:lnRef>
          <a:fillRef idx="1">
            <a:schemeClr val="lt1"/>
          </a:fillRef>
          <a:effectRef idx="0">
            <a:schemeClr val="accent2"/>
          </a:effectRef>
          <a:fontRef idx="minor">
            <a:schemeClr val="dk1"/>
          </a:fontRef>
        </p:style>
        <p:txBody>
          <a:bodyPr vert="horz" wrap="square" lIns="91440" tIns="45720" rIns="91440" bIns="45720" rtlCol="0">
            <a:sp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b="0" kern="1200" baseline="0">
                <a:solidFill>
                  <a:schemeClr val="tx1"/>
                </a:solidFill>
                <a:latin typeface="+mn-lt"/>
                <a:ea typeface="+mn-ea"/>
                <a:cs typeface="B Nazanin" panose="00000400000000000000" pitchFamily="2" charset="-78"/>
              </a:defRPr>
            </a:lvl1pPr>
            <a:lvl2pPr marL="685800" indent="-228600" algn="r" defTabSz="914400" rtl="1"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B Nazanin" panose="00000400000000000000" pitchFamily="2" charset="-78"/>
              </a:defRPr>
            </a:lvl2pPr>
            <a:lvl3pPr marL="1143000" indent="-228600" algn="r" defTabSz="914400" rtl="1"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B Nazanin" panose="00000400000000000000" pitchFamily="2" charset="-78"/>
              </a:defRPr>
            </a:lvl3pPr>
            <a:lvl4pPr marL="1600200" indent="-228600" algn="r" defTabSz="914400" rtl="1"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B Nazanin" panose="00000400000000000000" pitchFamily="2" charset="-78"/>
              </a:defRPr>
            </a:lvl4pPr>
            <a:lvl5pPr marL="2057400" indent="-228600" algn="r" defTabSz="914400" rtl="1"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B Nazanin" panose="000004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base">
              <a:spcBef>
                <a:spcPct val="0"/>
              </a:spcBef>
              <a:spcAft>
                <a:spcPct val="0"/>
              </a:spcAft>
              <a:buFont typeface="Wingdings" panose="05000000000000000000" pitchFamily="2" charset="2"/>
              <a:buChar char="ü"/>
            </a:pPr>
            <a:r>
              <a:rPr lang="fa-IR" sz="1800" dirty="0">
                <a:latin typeface="Arial" panose="020B0604020202020204" pitchFamily="34" charset="0"/>
              </a:rPr>
              <a:t>متقاضی خرید می‌تواند حداکثر تا ساعت 16 روز کاری قبل از برگزاری مناقصه، درخواست تغییر قیمت پایۀ تقاضا را در محدودۀ نوسان قیمت مجاز، به همراه دلایل و مستندات لازم به بورس ارائه دهد.</a:t>
            </a:r>
          </a:p>
          <a:p>
            <a:pPr algn="just" fontAlgn="base">
              <a:spcBef>
                <a:spcPct val="0"/>
              </a:spcBef>
              <a:spcAft>
                <a:spcPct val="0"/>
              </a:spcAft>
              <a:buFont typeface="Wingdings" panose="05000000000000000000" pitchFamily="2" charset="2"/>
              <a:buChar char="ü"/>
            </a:pPr>
            <a:r>
              <a:rPr lang="fa-IR" sz="1800" dirty="0">
                <a:latin typeface="Arial" panose="020B0604020202020204" pitchFamily="34" charset="0"/>
              </a:rPr>
              <a:t>بورس در صورت تأیید، قیمت پایۀ تقاضای جدید را حداکثر تا ساعت 18 همان روز منتشر می نماید.</a:t>
            </a:r>
          </a:p>
        </p:txBody>
      </p:sp>
      <p:sp>
        <p:nvSpPr>
          <p:cNvPr id="34" name="Down Arrow 33"/>
          <p:cNvSpPr/>
          <p:nvPr/>
        </p:nvSpPr>
        <p:spPr>
          <a:xfrm>
            <a:off x="10528685" y="3303416"/>
            <a:ext cx="325533" cy="143353"/>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9" name="Teardrop 8"/>
          <p:cNvSpPr/>
          <p:nvPr/>
        </p:nvSpPr>
        <p:spPr>
          <a:xfrm rot="7860212">
            <a:off x="5683032" y="3070680"/>
            <a:ext cx="1339966" cy="1291392"/>
          </a:xfrm>
          <a:prstGeom prst="teardrop">
            <a:avLst>
              <a:gd name="adj" fmla="val 81526"/>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2" name="Rectangle 11"/>
          <p:cNvSpPr/>
          <p:nvPr/>
        </p:nvSpPr>
        <p:spPr>
          <a:xfrm>
            <a:off x="5690505" y="3353717"/>
            <a:ext cx="1286339" cy="923330"/>
          </a:xfrm>
          <a:prstGeom prst="rect">
            <a:avLst/>
          </a:prstGeom>
        </p:spPr>
        <p:txBody>
          <a:bodyPr wrap="square">
            <a:spAutoFit/>
          </a:bodyPr>
          <a:lstStyle/>
          <a:p>
            <a:pPr algn="ctr"/>
            <a:r>
              <a:rPr lang="fa-IR" dirty="0">
                <a:cs typeface="B Titr" panose="00000700000000000000" pitchFamily="2" charset="-78"/>
              </a:rPr>
              <a:t>انجام معامله به روش مناقصه</a:t>
            </a:r>
          </a:p>
        </p:txBody>
      </p:sp>
      <p:sp>
        <p:nvSpPr>
          <p:cNvPr id="46" name="Down Arrow 45"/>
          <p:cNvSpPr/>
          <p:nvPr/>
        </p:nvSpPr>
        <p:spPr>
          <a:xfrm rot="16028227">
            <a:off x="3146094" y="3581413"/>
            <a:ext cx="325533" cy="287832"/>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30" name="Rounded Rectangle 29"/>
          <p:cNvSpPr/>
          <p:nvPr/>
        </p:nvSpPr>
        <p:spPr>
          <a:xfrm>
            <a:off x="9538386" y="2837466"/>
            <a:ext cx="2225911" cy="46929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Perpetua"/>
                <a:ea typeface="+mn-ea"/>
                <a:cs typeface="B Nazanin" pitchFamily="2" charset="-78"/>
              </a:rPr>
              <a:t>تودیع تضامین مورد نیاز نزد اتاق پایاپای بورس کالای ایران</a:t>
            </a:r>
          </a:p>
        </p:txBody>
      </p:sp>
      <p:sp>
        <p:nvSpPr>
          <p:cNvPr id="36" name="Down Arrow 35"/>
          <p:cNvSpPr/>
          <p:nvPr/>
        </p:nvSpPr>
        <p:spPr>
          <a:xfrm rot="16028227" flipV="1">
            <a:off x="9209031" y="3571345"/>
            <a:ext cx="325533" cy="257253"/>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42" name="Down Arrow 41"/>
          <p:cNvSpPr/>
          <p:nvPr/>
        </p:nvSpPr>
        <p:spPr>
          <a:xfrm>
            <a:off x="10528686" y="2685017"/>
            <a:ext cx="325533" cy="143353"/>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45" name="Down Arrow 44"/>
          <p:cNvSpPr/>
          <p:nvPr/>
        </p:nvSpPr>
        <p:spPr>
          <a:xfrm>
            <a:off x="1744361" y="2673445"/>
            <a:ext cx="325533" cy="143353"/>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47" name="Down Arrow 46"/>
          <p:cNvSpPr/>
          <p:nvPr/>
        </p:nvSpPr>
        <p:spPr>
          <a:xfrm>
            <a:off x="1747873" y="1915884"/>
            <a:ext cx="325533" cy="143353"/>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48" name="Rounded Rectangle 47"/>
          <p:cNvSpPr/>
          <p:nvPr/>
        </p:nvSpPr>
        <p:spPr>
          <a:xfrm>
            <a:off x="9433956" y="1057626"/>
            <a:ext cx="2514987" cy="279493"/>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b="1" dirty="0">
                <a:solidFill>
                  <a:srgbClr val="FF0000"/>
                </a:solidFill>
                <a:cs typeface="B Titr" panose="00000700000000000000" pitchFamily="2" charset="-78"/>
              </a:rPr>
              <a:t>خریدار کالا (مناقصه‌گذار) </a:t>
            </a:r>
            <a:endParaRPr kumimoji="0" lang="fa-IR" b="1" i="0" u="none" strike="noStrike" kern="1200" cap="none" spc="0" normalizeH="0" baseline="0" noProof="0" dirty="0">
              <a:ln>
                <a:noFill/>
              </a:ln>
              <a:solidFill>
                <a:srgbClr val="FF0000"/>
              </a:solidFill>
              <a:effectLst/>
              <a:uLnTx/>
              <a:uFillTx/>
              <a:latin typeface="Perpetua"/>
              <a:cs typeface="B Titr" panose="00000700000000000000" pitchFamily="2" charset="-78"/>
            </a:endParaRPr>
          </a:p>
        </p:txBody>
      </p:sp>
      <p:sp>
        <p:nvSpPr>
          <p:cNvPr id="49" name="Rounded Rectangle 48"/>
          <p:cNvSpPr/>
          <p:nvPr/>
        </p:nvSpPr>
        <p:spPr>
          <a:xfrm>
            <a:off x="990599" y="2846720"/>
            <a:ext cx="2166675" cy="44040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400" b="1" dirty="0">
                <a:solidFill>
                  <a:prstClr val="black"/>
                </a:solidFill>
                <a:latin typeface="Perpetua"/>
                <a:cs typeface="B Nazanin" pitchFamily="2" charset="-78"/>
              </a:rPr>
              <a:t>انتشار امیدنامه</a:t>
            </a:r>
          </a:p>
        </p:txBody>
      </p:sp>
      <p:sp>
        <p:nvSpPr>
          <p:cNvPr id="51" name="Down Arrow 50"/>
          <p:cNvSpPr/>
          <p:nvPr/>
        </p:nvSpPr>
        <p:spPr>
          <a:xfrm>
            <a:off x="1731459" y="3296664"/>
            <a:ext cx="325533" cy="143353"/>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52" name="Down Arrow 51"/>
          <p:cNvSpPr/>
          <p:nvPr/>
        </p:nvSpPr>
        <p:spPr>
          <a:xfrm>
            <a:off x="10528684" y="1922396"/>
            <a:ext cx="325533" cy="143353"/>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Perpetua"/>
              <a:ea typeface="+mn-ea"/>
              <a:cs typeface="Times New Roman" panose="02020603050405020304" pitchFamily="18" charset="0"/>
            </a:endParaRPr>
          </a:p>
        </p:txBody>
      </p:sp>
      <p:sp>
        <p:nvSpPr>
          <p:cNvPr id="53" name="Rounded Rectangle 52"/>
          <p:cNvSpPr/>
          <p:nvPr/>
        </p:nvSpPr>
        <p:spPr>
          <a:xfrm>
            <a:off x="9538385" y="3465681"/>
            <a:ext cx="2232774" cy="46858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Perpetua"/>
                <a:ea typeface="+mn-ea"/>
                <a:cs typeface="B Nazanin" pitchFamily="2" charset="-78"/>
              </a:rPr>
              <a:t>انتشار اطلاعیه مناقصه </a:t>
            </a:r>
            <a:r>
              <a:rPr lang="fa-IR" sz="1400" b="1" dirty="0">
                <a:solidFill>
                  <a:prstClr val="black"/>
                </a:solidFill>
                <a:latin typeface="Perpetua"/>
                <a:cs typeface="B Nazanin" pitchFamily="2" charset="-78"/>
              </a:rPr>
              <a:t>سه روز کاری قبل از روز برگزاری مناقصه </a:t>
            </a:r>
            <a:endParaRPr kumimoji="0" lang="fa-IR" sz="1400" b="1" i="0" u="none" strike="noStrike" kern="1200" cap="none" spc="0" normalizeH="0" baseline="0" noProof="0" dirty="0">
              <a:ln>
                <a:noFill/>
              </a:ln>
              <a:solidFill>
                <a:prstClr val="black"/>
              </a:solidFill>
              <a:effectLst/>
              <a:uLnTx/>
              <a:uFillTx/>
              <a:latin typeface="Perpetua"/>
              <a:ea typeface="+mn-ea"/>
              <a:cs typeface="B Nazanin" pitchFamily="2" charset="-78"/>
            </a:endParaRPr>
          </a:p>
        </p:txBody>
      </p:sp>
      <p:sp>
        <p:nvSpPr>
          <p:cNvPr id="54" name="Rounded Rectangle 53"/>
          <p:cNvSpPr/>
          <p:nvPr/>
        </p:nvSpPr>
        <p:spPr>
          <a:xfrm>
            <a:off x="770279" y="992263"/>
            <a:ext cx="2514987" cy="279493"/>
          </a:xfrm>
          <a:prstGeom prst="round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b="1" dirty="0">
                <a:solidFill>
                  <a:srgbClr val="FF0000"/>
                </a:solidFill>
                <a:cs typeface="B Titr" panose="00000700000000000000" pitchFamily="2" charset="-78"/>
              </a:rPr>
              <a:t>عرضه‌کننده کالا (مناقصه‌گر) </a:t>
            </a:r>
            <a:endParaRPr kumimoji="0" lang="fa-IR" b="1" i="0" u="none" strike="noStrike" kern="1200" cap="none" spc="0" normalizeH="0" baseline="0" noProof="0" dirty="0">
              <a:ln>
                <a:noFill/>
              </a:ln>
              <a:solidFill>
                <a:srgbClr val="FF0000"/>
              </a:solidFill>
              <a:effectLst/>
              <a:uLnTx/>
              <a:uFillTx/>
              <a:latin typeface="Perpetua"/>
              <a:cs typeface="B Titr" panose="00000700000000000000" pitchFamily="2" charset="-78"/>
            </a:endParaRPr>
          </a:p>
        </p:txBody>
      </p:sp>
    </p:spTree>
    <p:extLst>
      <p:ext uri="{BB962C8B-B14F-4D97-AF65-F5344CB8AC3E}">
        <p14:creationId xmlns:p14="http://schemas.microsoft.com/office/powerpoint/2010/main" val="2643162441"/>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تاریخچه بورس کالای ایران</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9" name="Diagram 8"/>
          <p:cNvGraphicFramePr/>
          <p:nvPr>
            <p:extLst>
              <p:ext uri="{D42A27DB-BD31-4B8C-83A1-F6EECF244321}">
                <p14:modId xmlns:p14="http://schemas.microsoft.com/office/powerpoint/2010/main" val="4022718698"/>
              </p:ext>
            </p:extLst>
          </p:nvPr>
        </p:nvGraphicFramePr>
        <p:xfrm>
          <a:off x="609600" y="762000"/>
          <a:ext cx="10896600" cy="39624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 name="Group 2"/>
          <p:cNvGrpSpPr/>
          <p:nvPr/>
        </p:nvGrpSpPr>
        <p:grpSpPr>
          <a:xfrm>
            <a:off x="1066800" y="4114800"/>
            <a:ext cx="10287000" cy="2057400"/>
            <a:chOff x="1066800" y="4114800"/>
            <a:chExt cx="10287000" cy="2057400"/>
          </a:xfrm>
        </p:grpSpPr>
        <p:sp>
          <p:nvSpPr>
            <p:cNvPr id="10" name="Down Arrow 9"/>
            <p:cNvSpPr/>
            <p:nvPr/>
          </p:nvSpPr>
          <p:spPr>
            <a:xfrm>
              <a:off x="1524000" y="4114800"/>
              <a:ext cx="1524000" cy="914400"/>
            </a:xfrm>
            <a:prstGeom prst="downArrow">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1" name="Rectangle 10"/>
            <p:cNvSpPr/>
            <p:nvPr/>
          </p:nvSpPr>
          <p:spPr>
            <a:xfrm>
              <a:off x="1066800" y="5029200"/>
              <a:ext cx="10287000" cy="1143000"/>
            </a:xfrm>
            <a:prstGeom prst="rect">
              <a:avLst/>
            </a:prstGeom>
            <a:solidFill>
              <a:srgbClr val="1EEA62"/>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1025525" rtl="1" eaLnBrk="1" fontAlgn="base" latinLnBrk="0" hangingPunct="1">
                <a:lnSpc>
                  <a:spcPct val="100000"/>
                </a:lnSpc>
                <a:spcBef>
                  <a:spcPct val="0"/>
                </a:spcBef>
                <a:spcAft>
                  <a:spcPct val="0"/>
                </a:spcAft>
                <a:buClr>
                  <a:srgbClr val="39302A">
                    <a:lumMod val="60000"/>
                    <a:lumOff val="40000"/>
                  </a:srgbClr>
                </a:buClr>
                <a:buSzTx/>
                <a:buFontTx/>
                <a:buNone/>
                <a:tabLst>
                  <a:tab pos="1260475" algn="l"/>
                </a:tabLst>
                <a:defRPr/>
              </a:pPr>
              <a:r>
                <a:rPr kumimoji="0" lang="fa-IR" sz="2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B Titr" panose="00000700000000000000" pitchFamily="2" charset="-78"/>
                </a:rPr>
                <a:t>بهمن ماه 1386</a:t>
              </a:r>
            </a:p>
            <a:p>
              <a:pPr marL="0" marR="0" lvl="0" indent="0" algn="justLow" defTabSz="1025525" rtl="1" eaLnBrk="1" fontAlgn="base" latinLnBrk="0" hangingPunct="1">
                <a:lnSpc>
                  <a:spcPct val="100000"/>
                </a:lnSpc>
                <a:spcBef>
                  <a:spcPct val="0"/>
                </a:spcBef>
                <a:spcAft>
                  <a:spcPct val="0"/>
                </a:spcAft>
                <a:buClr>
                  <a:srgbClr val="39302A">
                    <a:lumMod val="60000"/>
                    <a:lumOff val="40000"/>
                  </a:srgbClr>
                </a:buClr>
                <a:buSzTx/>
                <a:buFontTx/>
                <a:buNone/>
                <a:tabLst>
                  <a:tab pos="1260475" algn="l"/>
                </a:tabLst>
                <a:defRPr/>
              </a:pPr>
              <a:r>
                <a:rPr kumimoji="0" lang="fa-IR" sz="28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Calibri" panose="020F0502020204030204"/>
                  <a:ea typeface="+mn-ea"/>
                  <a:cs typeface="B Nazanin" panose="00000400000000000000" pitchFamily="2" charset="-78"/>
                </a:rPr>
                <a:t>آغاز معاملات فرآورده‌های نفتی و محصولات پتروشیمی با مصوبه هیأت محترم وزیران</a:t>
              </a:r>
            </a:p>
          </p:txBody>
        </p:sp>
      </p:grpSp>
    </p:spTree>
    <p:extLst>
      <p:ext uri="{BB962C8B-B14F-4D97-AF65-F5344CB8AC3E}">
        <p14:creationId xmlns:p14="http://schemas.microsoft.com/office/powerpoint/2010/main" val="767912279"/>
      </p:ext>
    </p:extLst>
  </p:cSld>
  <p:clrMapOvr>
    <a:masterClrMapping/>
  </p:clrMapOvr>
  <p:transition spd="slow">
    <p:cove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12039600" cy="694267"/>
          </a:xfrm>
        </p:spPr>
        <p:txBody>
          <a:bodyPr>
            <a:normAutofit/>
          </a:bodyPr>
          <a:lstStyle/>
          <a:p>
            <a:r>
              <a:rPr lang="fa-IR" sz="3000" spc="50" dirty="0">
                <a:ln w="11430"/>
              </a:rPr>
              <a:t>فرآیند برگزاری مناقصه </a:t>
            </a:r>
            <a:r>
              <a:rPr lang="fa-IR" sz="2400" dirty="0"/>
              <a:t>(مناقصه یکجا: امکان خرید از یک عرضه‌کننده)</a:t>
            </a:r>
            <a:endParaRPr lang="en-US" sz="2200"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6" name="Table 5">
            <a:extLst>
              <a:ext uri="{FF2B5EF4-FFF2-40B4-BE49-F238E27FC236}">
                <a16:creationId xmlns:a16="http://schemas.microsoft.com/office/drawing/2014/main" xmlns="" id="{9C43569D-045F-4C6A-922F-E590DA70238D}"/>
              </a:ext>
            </a:extLst>
          </p:cNvPr>
          <p:cNvGraphicFramePr>
            <a:graphicFrameLocks noGrp="1"/>
          </p:cNvGraphicFramePr>
          <p:nvPr>
            <p:extLst>
              <p:ext uri="{D42A27DB-BD31-4B8C-83A1-F6EECF244321}">
                <p14:modId xmlns:p14="http://schemas.microsoft.com/office/powerpoint/2010/main" val="3228502095"/>
              </p:ext>
            </p:extLst>
          </p:nvPr>
        </p:nvGraphicFramePr>
        <p:xfrm>
          <a:off x="838200" y="2209798"/>
          <a:ext cx="10744201" cy="3962402"/>
        </p:xfrm>
        <a:graphic>
          <a:graphicData uri="http://schemas.openxmlformats.org/drawingml/2006/table">
            <a:tbl>
              <a:tblPr rtl="1" firstRow="1" firstCol="1" bandRow="1"/>
              <a:tblGrid>
                <a:gridCol w="1473599">
                  <a:extLst>
                    <a:ext uri="{9D8B030D-6E8A-4147-A177-3AD203B41FA5}">
                      <a16:colId xmlns:a16="http://schemas.microsoft.com/office/drawing/2014/main" xmlns="" val="517435683"/>
                    </a:ext>
                  </a:extLst>
                </a:gridCol>
                <a:gridCol w="1828967">
                  <a:extLst>
                    <a:ext uri="{9D8B030D-6E8A-4147-A177-3AD203B41FA5}">
                      <a16:colId xmlns:a16="http://schemas.microsoft.com/office/drawing/2014/main" xmlns="" val="4005669469"/>
                    </a:ext>
                  </a:extLst>
                </a:gridCol>
                <a:gridCol w="1922156">
                  <a:extLst>
                    <a:ext uri="{9D8B030D-6E8A-4147-A177-3AD203B41FA5}">
                      <a16:colId xmlns:a16="http://schemas.microsoft.com/office/drawing/2014/main" xmlns="" val="712456976"/>
                    </a:ext>
                  </a:extLst>
                </a:gridCol>
                <a:gridCol w="5519479">
                  <a:extLst>
                    <a:ext uri="{9D8B030D-6E8A-4147-A177-3AD203B41FA5}">
                      <a16:colId xmlns:a16="http://schemas.microsoft.com/office/drawing/2014/main" xmlns="" val="583719474"/>
                    </a:ext>
                  </a:extLst>
                </a:gridCol>
              </a:tblGrid>
              <a:tr h="328490">
                <a:tc gridSpan="3">
                  <a:txBody>
                    <a:bodyPr/>
                    <a:lstStyle/>
                    <a:p>
                      <a:pPr marL="0" algn="ctr" defTabSz="914400" rtl="1" eaLnBrk="1" latinLnBrk="0" hangingPunct="1">
                        <a:spcAft>
                          <a:spcPts val="0"/>
                        </a:spcAft>
                      </a:pPr>
                      <a:r>
                        <a:rPr lang="fa-IR" sz="18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سفارش‌های عرضه‌کنندگان</a:t>
                      </a:r>
                      <a:endParaRPr lang="en-US" sz="18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hMerge="1">
                  <a:txBody>
                    <a:bodyPr/>
                    <a:lstStyle/>
                    <a:p>
                      <a:pPr rtl="1"/>
                      <a:endParaRPr lang="fa-IR"/>
                    </a:p>
                  </a:txBody>
                  <a:tcPr/>
                </a:tc>
                <a:tc hMerge="1">
                  <a:txBody>
                    <a:bodyPr/>
                    <a:lstStyle/>
                    <a:p>
                      <a:pPr rtl="1"/>
                      <a:endParaRPr lang="fa-IR"/>
                    </a:p>
                  </a:txBody>
                  <a:tcPr/>
                </a:tc>
                <a:tc rowSpan="2">
                  <a:txBody>
                    <a:bodyPr/>
                    <a:lstStyle/>
                    <a:p>
                      <a:pPr marL="0" algn="ctr" defTabSz="914400" rtl="1" eaLnBrk="1" latinLnBrk="0" hangingPunct="1">
                        <a:spcAft>
                          <a:spcPts val="0"/>
                        </a:spcAft>
                      </a:pPr>
                      <a:r>
                        <a:rPr lang="fa-IR" sz="20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توضیحات</a:t>
                      </a:r>
                      <a:endParaRPr lang="en-US" sz="18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3019556813"/>
                  </a:ext>
                </a:extLst>
              </a:tr>
              <a:tr h="656979">
                <a:tc>
                  <a:txBody>
                    <a:bodyPr/>
                    <a:lstStyle/>
                    <a:p>
                      <a:pPr marL="0" algn="ctr" defTabSz="914400" rtl="1" eaLnBrk="1" latinLnBrk="0" hangingPunct="1">
                        <a:spcAft>
                          <a:spcPts val="0"/>
                        </a:spcAft>
                      </a:pPr>
                      <a:r>
                        <a:rPr lang="fa-IR" sz="1800" b="1" kern="1200" dirty="0" err="1">
                          <a:solidFill>
                            <a:srgbClr val="000000"/>
                          </a:solidFill>
                          <a:effectLst/>
                          <a:latin typeface="Calibri" panose="020F0502020204030204" pitchFamily="34" charset="0"/>
                          <a:ea typeface="Calibri" panose="020F0502020204030204" pitchFamily="34" charset="0"/>
                          <a:cs typeface="B Nazanin" panose="00000400000000000000" pitchFamily="2" charset="-78"/>
                        </a:rPr>
                        <a:t>سفارش‌های</a:t>
                      </a:r>
                      <a:r>
                        <a:rPr lang="fa-IR" sz="18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ارسال شده</a:t>
                      </a:r>
                      <a:endParaRPr lang="en-US" sz="18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8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زمان ارسال سفارش</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algn="ctr" defTabSz="914400" rtl="1" eaLnBrk="1" latinLnBrk="0" hangingPunct="1">
                        <a:spcAft>
                          <a:spcPts val="0"/>
                        </a:spcAft>
                      </a:pPr>
                      <a:r>
                        <a:rPr lang="fa-IR" sz="18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قیمت پیشنهادی </a:t>
                      </a:r>
                    </a:p>
                    <a:p>
                      <a:pPr marL="0" algn="ctr" defTabSz="914400" rtl="1" eaLnBrk="1" latinLnBrk="0" hangingPunct="1">
                        <a:spcAft>
                          <a:spcPts val="0"/>
                        </a:spcAft>
                      </a:pPr>
                      <a:r>
                        <a:rPr lang="fa-IR" sz="18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(ریال)</a:t>
                      </a:r>
                      <a:endParaRPr lang="en-US" sz="1800" b="1"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pPr rtl="1"/>
                      <a:endParaRPr lang="fa-IR"/>
                    </a:p>
                  </a:txBody>
                  <a:tcPr/>
                </a:tc>
                <a:extLst>
                  <a:ext uri="{0D108BD9-81ED-4DB2-BD59-A6C34878D82A}">
                    <a16:rowId xmlns:a16="http://schemas.microsoft.com/office/drawing/2014/main" xmlns="" val="1459310745"/>
                  </a:ext>
                </a:extLst>
              </a:tr>
              <a:tr h="554325">
                <a:tc>
                  <a:txBody>
                    <a:bodyPr/>
                    <a:lstStyle/>
                    <a:p>
                      <a:pPr algn="ctr" rtl="1">
                        <a:spcAft>
                          <a:spcPts val="0"/>
                        </a:spcAft>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سفارش اول</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14:35</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a:spcAft>
                          <a:spcPts val="0"/>
                        </a:spcAft>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3000000</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rowSpan="5">
                  <a:txBody>
                    <a:bodyPr/>
                    <a:lstStyle/>
                    <a:p>
                      <a:pPr marL="342900" marR="0" lvl="0" indent="-342900" algn="just" defTabSz="914400" rtl="1"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a-IR"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پس از گذشت </a:t>
                      </a:r>
                      <a:r>
                        <a:rPr lang="fa-IR" sz="2000" b="1" u="none"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3 دقیقه از زمان</a:t>
                      </a:r>
                      <a:r>
                        <a:rPr lang="fa-IR" sz="2000" b="1" u="none" kern="1200" baseline="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a:t>
                      </a:r>
                      <a:r>
                        <a:rPr lang="fa-IR" sz="2000" b="1" u="none"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ورود بهترین سفارش: </a:t>
                      </a:r>
                      <a:r>
                        <a:rPr lang="fa-IR" sz="2000" u="none"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امکان پذیرفتن قیمت توسط متقاضی خرید و انجام معامله</a:t>
                      </a:r>
                    </a:p>
                    <a:p>
                      <a:pPr marL="342900" marR="0" lvl="0" indent="-342900" algn="just" defTabSz="914400" rtl="1"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fa-IR" sz="2000" u="none"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p>
                      <a:pPr marL="342900" marR="0" lvl="0" indent="-342900" algn="just" defTabSz="914400" rtl="1" eaLnBrk="1" fontAlgn="auto" latinLnBrk="0" hangingPunct="1">
                        <a:lnSpc>
                          <a:spcPct val="100000"/>
                        </a:lnSpc>
                        <a:spcBef>
                          <a:spcPts val="0"/>
                        </a:spcBef>
                        <a:spcAft>
                          <a:spcPts val="0"/>
                        </a:spcAft>
                        <a:buClrTx/>
                        <a:buSzTx/>
                        <a:buFont typeface="Wingdings" panose="05000000000000000000" pitchFamily="2" charset="2"/>
                        <a:buChar char="q"/>
                        <a:tabLst/>
                        <a:defRPr/>
                      </a:pPr>
                      <a:r>
                        <a:rPr lang="fa-IR" sz="2000" b="1" u="none"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در صورت عدم پذیرش قیمت </a:t>
                      </a:r>
                      <a:r>
                        <a:rPr kumimoji="0" lang="fa-IR"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توسط متقاضی خرید</a:t>
                      </a:r>
                      <a:r>
                        <a:rPr lang="fa-IR" sz="2000" b="1" u="none"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تا 15 دقیقه بعد از ورود بهترین سفارش فروش: </a:t>
                      </a:r>
                      <a:r>
                        <a:rPr lang="fa-IR" sz="2000" u="none"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انجام معامله و پذیرفتن بهترین قیمت پیشنهادی به صورت سیستمی</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4011249846"/>
                  </a:ext>
                </a:extLst>
              </a:tr>
              <a:tr h="554325">
                <a:tc>
                  <a:txBody>
                    <a:bodyPr/>
                    <a:lstStyle/>
                    <a:p>
                      <a:pPr algn="ctr" rtl="1">
                        <a:spcAft>
                          <a:spcPts val="0"/>
                        </a:spcAft>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سفارش دوم</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14:38</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a:spcAft>
                          <a:spcPts val="0"/>
                        </a:spcAft>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2990000</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endParaRPr lang="en-US"/>
                    </a:p>
                  </a:txBody>
                  <a:tcPr/>
                </a:tc>
                <a:extLst>
                  <a:ext uri="{0D108BD9-81ED-4DB2-BD59-A6C34878D82A}">
                    <a16:rowId xmlns:a16="http://schemas.microsoft.com/office/drawing/2014/main" xmlns="" val="10003"/>
                  </a:ext>
                </a:extLst>
              </a:tr>
              <a:tr h="554325">
                <a:tc>
                  <a:txBody>
                    <a:bodyPr/>
                    <a:lstStyle/>
                    <a:p>
                      <a:pPr algn="ctr" rtl="1">
                        <a:spcAft>
                          <a:spcPts val="0"/>
                        </a:spcAft>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سفارش سوم</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14:40</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a:spcAft>
                          <a:spcPts val="0"/>
                        </a:spcAft>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2980000</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endParaRPr lang="en-US"/>
                    </a:p>
                  </a:txBody>
                  <a:tcPr/>
                </a:tc>
                <a:extLst>
                  <a:ext uri="{0D108BD9-81ED-4DB2-BD59-A6C34878D82A}">
                    <a16:rowId xmlns:a16="http://schemas.microsoft.com/office/drawing/2014/main" xmlns="" val="10004"/>
                  </a:ext>
                </a:extLst>
              </a:tr>
              <a:tr h="65697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سفارش چهارم</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14:42</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a:spcAft>
                          <a:spcPts val="0"/>
                        </a:spcAft>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2970000</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xmlns="" val="358672750"/>
                  </a:ext>
                </a:extLst>
              </a:tr>
              <a:tr h="656979">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تا</a:t>
                      </a:r>
                      <a:r>
                        <a:rPr lang="fa-IR" sz="2400" kern="1200" baseline="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 قبل از 16:50</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ctr" rtl="1">
                        <a:spcAft>
                          <a:spcPts val="0"/>
                        </a:spcAft>
                      </a:pPr>
                      <a:r>
                        <a:rPr lang="fa-IR"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rPr>
                        <a:t>....</a:t>
                      </a: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vMerge="1">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endParaRPr lang="en-US" sz="2400" kern="1200" dirty="0">
                        <a:solidFill>
                          <a:srgbClr val="00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xmlns="" val="1736444633"/>
                  </a:ext>
                </a:extLst>
              </a:tr>
            </a:tbl>
          </a:graphicData>
        </a:graphic>
      </p:graphicFrame>
      <p:grpSp>
        <p:nvGrpSpPr>
          <p:cNvPr id="7" name="Group 6">
            <a:extLst>
              <a:ext uri="{FF2B5EF4-FFF2-40B4-BE49-F238E27FC236}">
                <a16:creationId xmlns:a16="http://schemas.microsoft.com/office/drawing/2014/main" xmlns="" id="{C2C83504-21DC-40F8-AD48-88C5422336F2}"/>
              </a:ext>
            </a:extLst>
          </p:cNvPr>
          <p:cNvGrpSpPr/>
          <p:nvPr/>
        </p:nvGrpSpPr>
        <p:grpSpPr>
          <a:xfrm>
            <a:off x="838200" y="821266"/>
            <a:ext cx="10744200" cy="1219200"/>
            <a:chOff x="990600" y="2103718"/>
            <a:chExt cx="10591800" cy="1219200"/>
          </a:xfrm>
        </p:grpSpPr>
        <p:sp>
          <p:nvSpPr>
            <p:cNvPr id="8" name="Rectangle 7">
              <a:extLst>
                <a:ext uri="{FF2B5EF4-FFF2-40B4-BE49-F238E27FC236}">
                  <a16:creationId xmlns:a16="http://schemas.microsoft.com/office/drawing/2014/main" xmlns="" id="{B5BE91F3-C758-462E-83D8-1D784635D82A}"/>
                </a:ext>
              </a:extLst>
            </p:cNvPr>
            <p:cNvSpPr/>
            <p:nvPr/>
          </p:nvSpPr>
          <p:spPr>
            <a:xfrm>
              <a:off x="990600" y="2103718"/>
              <a:ext cx="10591800" cy="1219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sz="1600">
                <a:cs typeface="B Nazanin" panose="00000400000000000000" pitchFamily="2" charset="-78"/>
              </a:endParaRPr>
            </a:p>
          </p:txBody>
        </p:sp>
        <p:sp>
          <p:nvSpPr>
            <p:cNvPr id="9" name="Rectangle 8">
              <a:extLst>
                <a:ext uri="{FF2B5EF4-FFF2-40B4-BE49-F238E27FC236}">
                  <a16:creationId xmlns:a16="http://schemas.microsoft.com/office/drawing/2014/main" xmlns="" id="{93DD8D20-FC84-445E-A424-380781465E75}"/>
                </a:ext>
              </a:extLst>
            </p:cNvPr>
            <p:cNvSpPr/>
            <p:nvPr/>
          </p:nvSpPr>
          <p:spPr>
            <a:xfrm>
              <a:off x="6096000" y="2179918"/>
              <a:ext cx="54102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قیمت پایه: </a:t>
              </a:r>
              <a:r>
                <a:rPr lang="fa-IR" sz="2400" dirty="0">
                  <a:solidFill>
                    <a:srgbClr val="000000"/>
                  </a:solidFill>
                  <a:latin typeface="Calibri" panose="020F0502020204030204" pitchFamily="34" charset="0"/>
                  <a:ea typeface="Calibri" panose="020F0502020204030204" pitchFamily="34" charset="0"/>
                  <a:cs typeface="B Nazanin" panose="00000400000000000000" pitchFamily="2" charset="-78"/>
                </a:rPr>
                <a:t>3 میلیون ریال</a:t>
              </a:r>
              <a:endParaRPr lang="fa-IR" sz="1600" dirty="0">
                <a:solidFill>
                  <a:schemeClr val="tx1"/>
                </a:solidFill>
                <a:cs typeface="B Nazanin" panose="00000400000000000000" pitchFamily="2" charset="-78"/>
              </a:endParaRPr>
            </a:p>
          </p:txBody>
        </p:sp>
        <p:sp>
          <p:nvSpPr>
            <p:cNvPr id="10" name="Rectangle 9">
              <a:extLst>
                <a:ext uri="{FF2B5EF4-FFF2-40B4-BE49-F238E27FC236}">
                  <a16:creationId xmlns:a16="http://schemas.microsoft.com/office/drawing/2014/main" xmlns="" id="{BACF07AA-3C08-4664-B79D-7372192E521D}"/>
                </a:ext>
              </a:extLst>
            </p:cNvPr>
            <p:cNvSpPr/>
            <p:nvPr/>
          </p:nvSpPr>
          <p:spPr>
            <a:xfrm>
              <a:off x="6096000" y="2789518"/>
              <a:ext cx="54102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موضوع مورد معامله</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 1000 دستگاه- کنتور برق</a:t>
              </a:r>
              <a:endParaRPr lang="fa-IR" sz="1400" dirty="0">
                <a:solidFill>
                  <a:schemeClr val="tx1"/>
                </a:solidFill>
                <a:cs typeface="B Nazanin" panose="00000400000000000000" pitchFamily="2" charset="-78"/>
              </a:endParaRPr>
            </a:p>
          </p:txBody>
        </p:sp>
        <p:sp>
          <p:nvSpPr>
            <p:cNvPr id="11" name="Rectangle 10">
              <a:extLst>
                <a:ext uri="{FF2B5EF4-FFF2-40B4-BE49-F238E27FC236}">
                  <a16:creationId xmlns:a16="http://schemas.microsoft.com/office/drawing/2014/main" xmlns="" id="{291E1893-D8F1-4DDD-9265-E03BEB3757BB}"/>
                </a:ext>
              </a:extLst>
            </p:cNvPr>
            <p:cNvSpPr/>
            <p:nvPr/>
          </p:nvSpPr>
          <p:spPr>
            <a:xfrm>
              <a:off x="3429000" y="2179918"/>
              <a:ext cx="25146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15000"/>
                </a:lnSpc>
                <a:spcBef>
                  <a:spcPts val="0"/>
                </a:spcBef>
                <a:spcAft>
                  <a:spcPts val="0"/>
                </a:spcAft>
                <a:buClrTx/>
                <a:buSzTx/>
                <a:buFontTx/>
                <a:buNone/>
                <a:tabLst/>
                <a:defRPr/>
              </a:pPr>
              <a:r>
                <a:rPr lang="fa-IR" b="1" dirty="0">
                  <a:solidFill>
                    <a:srgbClr val="000000"/>
                  </a:solidFill>
                  <a:latin typeface="Calibri" panose="020F0502020204030204" pitchFamily="34" charset="0"/>
                  <a:ea typeface="Calibri" panose="020F0502020204030204" pitchFamily="34" charset="0"/>
                  <a:cs typeface="B Nazanin" panose="00000400000000000000" pitchFamily="2" charset="-78"/>
                </a:rPr>
                <a:t>تاریخ مناقصه: </a:t>
              </a:r>
              <a:r>
                <a:rPr lang="fa-IR" dirty="0">
                  <a:solidFill>
                    <a:prstClr val="black"/>
                  </a:solidFill>
                  <a:cs typeface="B Nazanin" panose="00000400000000000000" pitchFamily="2" charset="-78"/>
                </a:rPr>
                <a:t>30 بهمن</a:t>
              </a:r>
              <a:endParaRPr lang="fa-IR" dirty="0">
                <a:solidFill>
                  <a:schemeClr val="tx1"/>
                </a:solidFill>
                <a:cs typeface="B Nazanin" panose="00000400000000000000" pitchFamily="2" charset="-78"/>
              </a:endParaRPr>
            </a:p>
          </p:txBody>
        </p:sp>
        <p:sp>
          <p:nvSpPr>
            <p:cNvPr id="12" name="Rectangle 11">
              <a:extLst>
                <a:ext uri="{FF2B5EF4-FFF2-40B4-BE49-F238E27FC236}">
                  <a16:creationId xmlns:a16="http://schemas.microsoft.com/office/drawing/2014/main" xmlns="" id="{912356D9-06CB-48CE-8BD4-44EE73FE7C13}"/>
                </a:ext>
              </a:extLst>
            </p:cNvPr>
            <p:cNvSpPr/>
            <p:nvPr/>
          </p:nvSpPr>
          <p:spPr>
            <a:xfrm>
              <a:off x="1065719" y="2789518"/>
              <a:ext cx="4877881"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1600" b="1" dirty="0">
                  <a:solidFill>
                    <a:srgbClr val="000000"/>
                  </a:solidFill>
                  <a:latin typeface="Calibri" panose="020F0502020204030204" pitchFamily="34" charset="0"/>
                  <a:ea typeface="Calibri" panose="020F0502020204030204" pitchFamily="34" charset="0"/>
                  <a:cs typeface="B Nazanin" panose="00000400000000000000" pitchFamily="2" charset="-78"/>
                </a:rPr>
                <a:t>روش مناقصه: </a:t>
              </a: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مناقصه یکجا</a:t>
              </a:r>
              <a:endParaRPr lang="fa-IR" sz="1400" dirty="0">
                <a:solidFill>
                  <a:schemeClr val="tx1"/>
                </a:solidFill>
                <a:cs typeface="B Nazanin" panose="00000400000000000000" pitchFamily="2" charset="-78"/>
              </a:endParaRPr>
            </a:p>
          </p:txBody>
        </p:sp>
        <p:sp>
          <p:nvSpPr>
            <p:cNvPr id="13" name="Rectangle 12">
              <a:extLst>
                <a:ext uri="{FF2B5EF4-FFF2-40B4-BE49-F238E27FC236}">
                  <a16:creationId xmlns:a16="http://schemas.microsoft.com/office/drawing/2014/main" xmlns="" id="{EABB66D7-18E9-4CEC-ACBE-34D2DFA6354E}"/>
                </a:ext>
              </a:extLst>
            </p:cNvPr>
            <p:cNvSpPr/>
            <p:nvPr/>
          </p:nvSpPr>
          <p:spPr>
            <a:xfrm>
              <a:off x="1065719" y="2179918"/>
              <a:ext cx="228708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15000"/>
                </a:lnSpc>
                <a:spcBef>
                  <a:spcPts val="0"/>
                </a:spcBef>
                <a:spcAft>
                  <a:spcPts val="0"/>
                </a:spcAft>
                <a:buClrTx/>
                <a:buSzTx/>
                <a:buFontTx/>
                <a:buNone/>
                <a:tabLst/>
                <a:defRPr/>
              </a:pPr>
              <a:r>
                <a:rPr lang="fa-IR" sz="2000" dirty="0">
                  <a:solidFill>
                    <a:srgbClr val="000000"/>
                  </a:solidFill>
                  <a:latin typeface="Calibri" panose="020F0502020204030204" pitchFamily="34" charset="0"/>
                  <a:ea typeface="Calibri" panose="020F0502020204030204" pitchFamily="34" charset="0"/>
                  <a:cs typeface="B Nazanin" panose="00000400000000000000" pitchFamily="2" charset="-78"/>
                </a:rPr>
                <a:t>ساعت 14:30 تا 17:00</a:t>
              </a:r>
              <a:endParaRPr lang="fa-IR" sz="1400" dirty="0">
                <a:solidFill>
                  <a:schemeClr val="tx1"/>
                </a:solidFill>
                <a:cs typeface="B Nazanin" panose="00000400000000000000" pitchFamily="2" charset="-78"/>
              </a:endParaRPr>
            </a:p>
          </p:txBody>
        </p:sp>
      </p:grpSp>
    </p:spTree>
    <p:extLst>
      <p:ext uri="{BB962C8B-B14F-4D97-AF65-F5344CB8AC3E}">
        <p14:creationId xmlns:p14="http://schemas.microsoft.com/office/powerpoint/2010/main" val="2420206719"/>
      </p:ext>
    </p:extLst>
  </p:cSld>
  <p:clrMapOvr>
    <a:masterClrMapping/>
  </p:clrMapOvr>
  <p:transition spd="slow">
    <p:cove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نکاتی در خصوص فرآیند برگزاری مناقصه </a:t>
            </a:r>
            <a:r>
              <a:rPr lang="fa-IR" sz="2000" dirty="0"/>
              <a:t>(مناقصه یکجا: امکان خرید از یک عرضه‌کننده)</a:t>
            </a:r>
            <a:endParaRPr lang="en-US" dirty="0"/>
          </a:p>
        </p:txBody>
      </p:sp>
      <p:sp>
        <p:nvSpPr>
          <p:cNvPr id="4" name="Footer Placeholder 3"/>
          <p:cNvSpPr>
            <a:spLocks noGrp="1"/>
          </p:cNvSpPr>
          <p:nvPr>
            <p:ph type="ftr" sz="quarter" idx="11"/>
          </p:nvPr>
        </p:nvSpPr>
        <p:spPr>
          <a:xfrm>
            <a:off x="10452726" y="6435428"/>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31</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2" name="Explosion 1 11"/>
          <p:cNvSpPr/>
          <p:nvPr/>
        </p:nvSpPr>
        <p:spPr>
          <a:xfrm rot="16382682">
            <a:off x="165359" y="167065"/>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4" name="Rectangle 13">
            <a:extLst>
              <a:ext uri="{FF2B5EF4-FFF2-40B4-BE49-F238E27FC236}">
                <a16:creationId xmlns:a16="http://schemas.microsoft.com/office/drawing/2014/main" xmlns="" id="{AF7ED951-0BC1-475B-8982-C1FD007130ED}"/>
              </a:ext>
            </a:extLst>
          </p:cNvPr>
          <p:cNvSpPr/>
          <p:nvPr/>
        </p:nvSpPr>
        <p:spPr>
          <a:xfrm>
            <a:off x="685800" y="609600"/>
            <a:ext cx="10668000" cy="5232202"/>
          </a:xfrm>
          <a:prstGeom prst="rect">
            <a:avLst/>
          </a:prstGeom>
        </p:spPr>
        <p:txBody>
          <a:bodyPr wrap="square">
            <a:spAutoFit/>
          </a:bodyPr>
          <a:lstStyle/>
          <a:p>
            <a:pPr marL="285750" indent="-285750" algn="just" rtl="1">
              <a:lnSpc>
                <a:spcPct val="200000"/>
              </a:lnSpc>
              <a:buFont typeface="Wingdings" panose="05000000000000000000" pitchFamily="2" charset="2"/>
              <a:buChar char="v"/>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قیمت تعیین شده در سفارش‌های فروش نباید بیشتر از قیمت پایه‌ای باشد که در اطلاعیه مناقصه اعلام شده است.</a:t>
            </a:r>
          </a:p>
          <a:p>
            <a:pPr marL="285750" indent="-285750" algn="just" rtl="1">
              <a:lnSpc>
                <a:spcPct val="200000"/>
              </a:lnSpc>
              <a:buFont typeface="Wingdings" panose="05000000000000000000" pitchFamily="2" charset="2"/>
              <a:buChar char="v"/>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ورود سفارش با قیمتی بالاتر از کمترین سفارش فروش ثبت شده در سامانة معاملاتی مجاز نمی‌باشد.</a:t>
            </a:r>
          </a:p>
          <a:p>
            <a:pPr marL="285750" indent="-285750" algn="just" rtl="1">
              <a:lnSpc>
                <a:spcPct val="200000"/>
              </a:lnSpc>
              <a:buFont typeface="Wingdings" panose="05000000000000000000" pitchFamily="2" charset="2"/>
              <a:buChar char="v"/>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 افزایش قیمت سفارش فروش ثبت شده در سامانة معاملاتی مجاز نمی‌باشد.</a:t>
            </a:r>
          </a:p>
          <a:p>
            <a:pPr marL="285750" indent="-285750" algn="just" rtl="1">
              <a:lnSpc>
                <a:spcPct val="200000"/>
              </a:lnSpc>
              <a:buFont typeface="Wingdings" panose="05000000000000000000" pitchFamily="2" charset="2"/>
              <a:buChar char="v"/>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حذف سفارش فروش قبلی، فقط در صورت ثبت سفارش فروش با قیمت پایین‌تر در سامانة معاملاتی مجاز است.</a:t>
            </a:r>
          </a:p>
          <a:p>
            <a:pPr marL="285750" indent="-285750" algn="just" rtl="1">
              <a:lnSpc>
                <a:spcPct val="200000"/>
              </a:lnSpc>
              <a:buFont typeface="Wingdings" panose="05000000000000000000" pitchFamily="2" charset="2"/>
              <a:buChar char="v"/>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هر کارگزار عرضه‌کننده تنها می‌تواند در قالب یک سفارش فروش رقابت نماید.</a:t>
            </a:r>
          </a:p>
          <a:p>
            <a:pPr marL="285750" indent="-285750" algn="just" rtl="1">
              <a:lnSpc>
                <a:spcPct val="200000"/>
              </a:lnSpc>
              <a:buFont typeface="Wingdings" panose="05000000000000000000" pitchFamily="2" charset="2"/>
              <a:buChar char="v"/>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امکان شرکت در رقابت توسط یک کارگزار با </a:t>
            </a:r>
            <a:r>
              <a:rPr lang="fa-IR" b="1" dirty="0" err="1">
                <a:solidFill>
                  <a:prstClr val="black"/>
                </a:solidFill>
                <a:latin typeface="Calibri" panose="020F0502020204030204" pitchFamily="34" charset="0"/>
                <a:ea typeface="Calibri" panose="020F0502020204030204" pitchFamily="34" charset="0"/>
                <a:cs typeface="B Nazanin" panose="00000400000000000000" pitchFamily="2" charset="-78"/>
              </a:rPr>
              <a:t>سفارش‌های</a:t>
            </a: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 مختلف برای چند شخص یا گروه وجود ندارد.</a:t>
            </a:r>
          </a:p>
          <a:p>
            <a:pPr marL="285750" indent="-285750" algn="just" rtl="1">
              <a:lnSpc>
                <a:spcPct val="200000"/>
              </a:lnSpc>
              <a:buFont typeface="Wingdings" panose="05000000000000000000" pitchFamily="2" charset="2"/>
              <a:buChar char="v"/>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یک کارگزار در عرضه یکجا نمی‌تواند همزمان در دو سمت عرضه و تقاضا فعالیت نماید.</a:t>
            </a:r>
          </a:p>
          <a:p>
            <a:pPr marL="285750" indent="-285750" algn="just" rtl="1">
              <a:lnSpc>
                <a:spcPct val="200000"/>
              </a:lnSpc>
              <a:buFont typeface="Wingdings" panose="05000000000000000000" pitchFamily="2" charset="2"/>
              <a:buChar char="v"/>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محدودیت نوسان قیمت در خصوص عرضه یکجا اعمال نمی‌شود.</a:t>
            </a:r>
          </a:p>
          <a:p>
            <a:pPr marL="285750" indent="-285750" algn="just" rtl="1">
              <a:spcBef>
                <a:spcPts val="1200"/>
              </a:spcBef>
              <a:buFont typeface="Wingdings" panose="05000000000000000000" pitchFamily="2" charset="2"/>
              <a:buChar char="v"/>
            </a:pPr>
            <a:r>
              <a:rPr lang="fa-IR" b="1" dirty="0">
                <a:solidFill>
                  <a:prstClr val="black"/>
                </a:solidFill>
                <a:latin typeface="Calibri" panose="020F0502020204030204" pitchFamily="34" charset="0"/>
                <a:ea typeface="Calibri" panose="020F0502020204030204" pitchFamily="34" charset="0"/>
                <a:cs typeface="B Nazanin" panose="00000400000000000000" pitchFamily="2" charset="-78"/>
              </a:rPr>
              <a:t>در صورت ثبت سفارش فروش در 10 دقیقه پایانی روز معاملاتی، ادامه رقابت به روز بعد موکول شده و کارگزار دارای بهترین سفارش فروش، سفارش خود را با بهترین قیمت روز قبل، در ابتدای روز بعد وارد سامانه خواهد کرد.</a:t>
            </a:r>
          </a:p>
        </p:txBody>
      </p:sp>
    </p:spTree>
    <p:extLst>
      <p:ext uri="{BB962C8B-B14F-4D97-AF65-F5344CB8AC3E}">
        <p14:creationId xmlns:p14="http://schemas.microsoft.com/office/powerpoint/2010/main" val="2190889280"/>
      </p:ext>
    </p:extLst>
  </p:cSld>
  <p:clrMapOvr>
    <a:masterClrMapping/>
  </p:clrMapOvr>
  <p:transition spd="slow">
    <p:cove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12039600" cy="694267"/>
          </a:xfrm>
        </p:spPr>
        <p:txBody>
          <a:bodyPr>
            <a:normAutofit/>
          </a:bodyPr>
          <a:lstStyle/>
          <a:p>
            <a:r>
              <a:rPr lang="fa-IR" sz="3000" spc="50" dirty="0">
                <a:ln w="11430"/>
              </a:rPr>
              <a:t>فرآیند برگزاری مناقصه </a:t>
            </a:r>
            <a:r>
              <a:rPr lang="fa-IR" sz="2200" spc="50" dirty="0">
                <a:ln w="11430"/>
              </a:rPr>
              <a:t>(مناقصه با امکان خرید از چند عرضه‌کننده)</a:t>
            </a:r>
            <a:endParaRPr lang="en-US" sz="2200"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50" name="Table 49"/>
          <p:cNvGraphicFramePr>
            <a:graphicFrameLocks noGrp="1"/>
          </p:cNvGraphicFramePr>
          <p:nvPr/>
        </p:nvGraphicFramePr>
        <p:xfrm>
          <a:off x="479367" y="807700"/>
          <a:ext cx="11233266" cy="5852942"/>
        </p:xfrm>
        <a:graphic>
          <a:graphicData uri="http://schemas.openxmlformats.org/drawingml/2006/table">
            <a:tbl>
              <a:tblPr rtl="1" firstRow="1" bandRow="1"/>
              <a:tblGrid>
                <a:gridCol w="1194956">
                  <a:extLst>
                    <a:ext uri="{9D8B030D-6E8A-4147-A177-3AD203B41FA5}">
                      <a16:colId xmlns:a16="http://schemas.microsoft.com/office/drawing/2014/main" xmlns="" val="3543148379"/>
                    </a:ext>
                  </a:extLst>
                </a:gridCol>
                <a:gridCol w="4762500">
                  <a:extLst>
                    <a:ext uri="{9D8B030D-6E8A-4147-A177-3AD203B41FA5}">
                      <a16:colId xmlns:a16="http://schemas.microsoft.com/office/drawing/2014/main" xmlns="" val="795400447"/>
                    </a:ext>
                  </a:extLst>
                </a:gridCol>
                <a:gridCol w="4024746">
                  <a:extLst>
                    <a:ext uri="{9D8B030D-6E8A-4147-A177-3AD203B41FA5}">
                      <a16:colId xmlns:a16="http://schemas.microsoft.com/office/drawing/2014/main" xmlns="" val="2935406849"/>
                    </a:ext>
                  </a:extLst>
                </a:gridCol>
                <a:gridCol w="1251064">
                  <a:extLst>
                    <a:ext uri="{9D8B030D-6E8A-4147-A177-3AD203B41FA5}">
                      <a16:colId xmlns:a16="http://schemas.microsoft.com/office/drawing/2014/main" xmlns="" val="2300688316"/>
                    </a:ext>
                  </a:extLst>
                </a:gridCol>
              </a:tblGrid>
              <a:tr h="394269">
                <a:tc>
                  <a:txBody>
                    <a:bodyPr/>
                    <a:lstStyle/>
                    <a:p>
                      <a:pPr algn="ctr" rtl="1">
                        <a:lnSpc>
                          <a:spcPct val="100000"/>
                        </a:lnSpc>
                        <a:spcAft>
                          <a:spcPts val="0"/>
                        </a:spcAft>
                      </a:pPr>
                      <a:r>
                        <a:rPr lang="ar-SA" sz="1700" b="1" dirty="0">
                          <a:effectLst/>
                          <a:latin typeface="Calibri" panose="020F0502020204030204" pitchFamily="34" charset="0"/>
                          <a:ea typeface="Calibri" panose="020F0502020204030204" pitchFamily="34" charset="0"/>
                          <a:cs typeface="B Nazanin" panose="00000400000000000000" pitchFamily="2" charset="-78"/>
                        </a:rPr>
                        <a:t>دوره­های زمانی</a:t>
                      </a:r>
                      <a:endParaRPr lang="en-US" sz="17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00000"/>
                        </a:lnSpc>
                        <a:spcAft>
                          <a:spcPts val="0"/>
                        </a:spcAft>
                      </a:pPr>
                      <a:r>
                        <a:rPr lang="ar-SA" sz="1700" b="1" dirty="0">
                          <a:effectLst/>
                          <a:latin typeface="Calibri" panose="020F0502020204030204" pitchFamily="34" charset="0"/>
                          <a:ea typeface="Calibri" panose="020F0502020204030204" pitchFamily="34" charset="0"/>
                          <a:cs typeface="B Nazanin" panose="00000400000000000000" pitchFamily="2" charset="-78"/>
                        </a:rPr>
                        <a:t>اقدامات </a:t>
                      </a:r>
                      <a:r>
                        <a:rPr lang="fa-IR" sz="1700" b="1" dirty="0">
                          <a:effectLst/>
                          <a:latin typeface="Calibri" panose="020F0502020204030204" pitchFamily="34" charset="0"/>
                          <a:ea typeface="Calibri" panose="020F0502020204030204" pitchFamily="34" charset="0"/>
                          <a:cs typeface="B Nazanin" panose="00000400000000000000" pitchFamily="2" charset="-78"/>
                        </a:rPr>
                        <a:t>عرضه‌کنندگان کنتور برق</a:t>
                      </a:r>
                      <a:endParaRPr lang="en-US" sz="1700" dirty="0">
                        <a:effectLst/>
                        <a:latin typeface="Calibri" panose="020F0502020204030204" pitchFamily="34" charset="0"/>
                        <a:ea typeface="Calibri" panose="020F0502020204030204" pitchFamily="34" charset="0"/>
                        <a:cs typeface="B Nazanin" panose="00000400000000000000" pitchFamily="2"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lang="ar-SA" sz="1700" b="1" dirty="0">
                          <a:effectLst/>
                          <a:latin typeface="Calibri" panose="020F0502020204030204" pitchFamily="34" charset="0"/>
                          <a:ea typeface="Calibri" panose="020F0502020204030204" pitchFamily="34" charset="0"/>
                          <a:cs typeface="B Nazanin" panose="00000400000000000000" pitchFamily="2" charset="-78"/>
                        </a:rPr>
                        <a:t>(کارگزار منتخب </a:t>
                      </a:r>
                      <a:r>
                        <a:rPr lang="fa-IR" sz="1700" b="1" dirty="0">
                          <a:effectLst/>
                          <a:latin typeface="Calibri" panose="020F0502020204030204" pitchFamily="34" charset="0"/>
                          <a:ea typeface="Calibri" panose="020F0502020204030204" pitchFamily="34" charset="0"/>
                          <a:cs typeface="B Nazanin" panose="00000400000000000000" pitchFamily="2" charset="-78"/>
                        </a:rPr>
                        <a:t>عرضه‌کنندگان کنتور برق</a:t>
                      </a:r>
                      <a:r>
                        <a:rPr lang="ar-SA" sz="1700" b="1" dirty="0">
                          <a:effectLst/>
                          <a:latin typeface="Calibri" panose="020F0502020204030204" pitchFamily="34" charset="0"/>
                          <a:ea typeface="Calibri" panose="020F0502020204030204" pitchFamily="34" charset="0"/>
                          <a:cs typeface="B Nazanin" panose="00000400000000000000" pitchFamily="2" charset="-78"/>
                        </a:rPr>
                        <a:t>)</a:t>
                      </a:r>
                      <a:endParaRPr lang="en-US" sz="17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00000"/>
                        </a:lnSpc>
                        <a:spcAft>
                          <a:spcPts val="0"/>
                        </a:spcAft>
                      </a:pPr>
                      <a:r>
                        <a:rPr lang="ar-SA" sz="1700" b="1" dirty="0">
                          <a:effectLst/>
                          <a:latin typeface="Calibri" panose="020F0502020204030204" pitchFamily="34" charset="0"/>
                          <a:ea typeface="Calibri" panose="020F0502020204030204" pitchFamily="34" charset="0"/>
                          <a:cs typeface="B Nazanin" panose="00000400000000000000" pitchFamily="2" charset="-78"/>
                        </a:rPr>
                        <a:t>اقدامات </a:t>
                      </a:r>
                      <a:r>
                        <a:rPr lang="fa-IR" sz="1700" b="1" dirty="0">
                          <a:effectLst/>
                          <a:latin typeface="Calibri" panose="020F0502020204030204" pitchFamily="34" charset="0"/>
                          <a:ea typeface="Calibri" panose="020F0502020204030204" pitchFamily="34" charset="0"/>
                          <a:cs typeface="B Nazanin" panose="00000400000000000000" pitchFamily="2" charset="-78"/>
                        </a:rPr>
                        <a:t>متقاضی خرید کنتور برق </a:t>
                      </a:r>
                      <a:endParaRPr lang="en-US" sz="1700" dirty="0">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00000"/>
                        </a:lnSpc>
                        <a:spcAft>
                          <a:spcPts val="0"/>
                        </a:spcAft>
                      </a:pPr>
                      <a:r>
                        <a:rPr lang="ar-SA" sz="1700" b="1" dirty="0">
                          <a:effectLst/>
                          <a:latin typeface="Calibri" panose="020F0502020204030204" pitchFamily="34" charset="0"/>
                          <a:ea typeface="Calibri" panose="020F0502020204030204" pitchFamily="34" charset="0"/>
                          <a:cs typeface="B Nazanin" panose="00000400000000000000" pitchFamily="2" charset="-78"/>
                        </a:rPr>
                        <a:t>(کارگزار منتخب </a:t>
                      </a:r>
                      <a:r>
                        <a:rPr lang="fa-IR" sz="1700" b="1" dirty="0">
                          <a:effectLst/>
                          <a:latin typeface="Calibri" panose="020F0502020204030204" pitchFamily="34" charset="0"/>
                          <a:ea typeface="Calibri" panose="020F0502020204030204" pitchFamily="34" charset="0"/>
                          <a:cs typeface="B Nazanin" panose="00000400000000000000" pitchFamily="2" charset="-78"/>
                        </a:rPr>
                        <a:t>متقاضی خرید کنتور برق </a:t>
                      </a:r>
                      <a:r>
                        <a:rPr lang="ar-SA" sz="1700" b="1" dirty="0">
                          <a:effectLst/>
                          <a:latin typeface="Calibri" panose="020F0502020204030204" pitchFamily="34" charset="0"/>
                          <a:ea typeface="Calibri" panose="020F0502020204030204" pitchFamily="34" charset="0"/>
                          <a:cs typeface="B Nazanin" panose="00000400000000000000" pitchFamily="2" charset="-78"/>
                        </a:rPr>
                        <a:t>)</a:t>
                      </a:r>
                      <a:endParaRPr lang="en-US" sz="17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rtl="1">
                        <a:lnSpc>
                          <a:spcPct val="100000"/>
                        </a:lnSpc>
                        <a:spcAft>
                          <a:spcPts val="0"/>
                        </a:spcAft>
                      </a:pPr>
                      <a:r>
                        <a:rPr lang="ar-SA" sz="1700" b="1" dirty="0">
                          <a:effectLst/>
                          <a:latin typeface="Calibri" panose="020F0502020204030204" pitchFamily="34" charset="0"/>
                          <a:ea typeface="Calibri" panose="020F0502020204030204" pitchFamily="34" charset="0"/>
                          <a:cs typeface="B Nazanin" panose="00000400000000000000" pitchFamily="2" charset="-78"/>
                        </a:rPr>
                        <a:t>بازه زمانی</a:t>
                      </a:r>
                      <a:endParaRPr lang="en-US" sz="17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4247880029"/>
                  </a:ext>
                </a:extLst>
              </a:tr>
              <a:tr h="1249700">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ar-SA"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دوره زمانی سبز (پیش‌گشایش)</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marL="0" indent="0" algn="just" rtl="1">
                        <a:lnSpc>
                          <a:spcPct val="100000"/>
                        </a:lnSpc>
                        <a:spcAft>
                          <a:spcPts val="0"/>
                        </a:spcAft>
                        <a:buFontTx/>
                        <a:buNone/>
                      </a:pPr>
                      <a:r>
                        <a:rPr lang="fa-IR" sz="1600" b="0" dirty="0">
                          <a:effectLst/>
                          <a:latin typeface="Calibri" panose="020F0502020204030204" pitchFamily="34" charset="0"/>
                          <a:ea typeface="Calibri" panose="020F0502020204030204" pitchFamily="34" charset="0"/>
                          <a:cs typeface="B Nazanin" panose="00000400000000000000" pitchFamily="2" charset="-78"/>
                        </a:rPr>
                        <a:t>- ثبت حجم عرضه معادل با حجم تقاضا توسط کارگزاران عرضه‌کنندگان</a:t>
                      </a:r>
                    </a:p>
                    <a:p>
                      <a:pPr marL="0" indent="0" algn="just" rtl="1">
                        <a:lnSpc>
                          <a:spcPct val="100000"/>
                        </a:lnSpc>
                        <a:spcAft>
                          <a:spcPts val="0"/>
                        </a:spcAft>
                        <a:buFontTx/>
                        <a:buNone/>
                      </a:pPr>
                      <a:r>
                        <a:rPr lang="fa-IR" sz="1600" b="0" baseline="0" dirty="0">
                          <a:effectLst/>
                          <a:latin typeface="Calibri" panose="020F0502020204030204" pitchFamily="34" charset="0"/>
                          <a:ea typeface="Calibri" panose="020F0502020204030204" pitchFamily="34" charset="0"/>
                          <a:cs typeface="B Nazanin" panose="00000400000000000000" pitchFamily="2" charset="-78"/>
                        </a:rPr>
                        <a:t>- </a:t>
                      </a:r>
                      <a:r>
                        <a:rPr lang="ar-SA" sz="1600" b="0" dirty="0">
                          <a:effectLst/>
                          <a:latin typeface="Calibri" panose="020F0502020204030204" pitchFamily="34" charset="0"/>
                          <a:ea typeface="Calibri" panose="020F0502020204030204" pitchFamily="34" charset="0"/>
                          <a:cs typeface="B Nazanin" panose="00000400000000000000" pitchFamily="2" charset="-78"/>
                        </a:rPr>
                        <a:t>ثبت نرخ </a:t>
                      </a:r>
                      <a:r>
                        <a:rPr lang="fa-IR" sz="1600" b="0" dirty="0">
                          <a:effectLst/>
                          <a:latin typeface="Calibri" panose="020F0502020204030204" pitchFamily="34" charset="0"/>
                          <a:ea typeface="Calibri" panose="020F0502020204030204" pitchFamily="34" charset="0"/>
                          <a:cs typeface="B Nazanin" panose="00000400000000000000" pitchFamily="2" charset="-78"/>
                        </a:rPr>
                        <a:t>پیشنهادی</a:t>
                      </a:r>
                      <a:r>
                        <a:rPr lang="ar-SA" sz="1600" b="0" dirty="0">
                          <a:effectLst/>
                          <a:latin typeface="Calibri" panose="020F0502020204030204" pitchFamily="34" charset="0"/>
                          <a:ea typeface="Calibri" panose="020F0502020204030204" pitchFamily="34" charset="0"/>
                          <a:cs typeface="B Nazanin" panose="00000400000000000000" pitchFamily="2" charset="-78"/>
                        </a:rPr>
                        <a:t> از سوی کارگزاران </a:t>
                      </a:r>
                      <a:r>
                        <a:rPr lang="fa-IR" sz="1600" b="0" dirty="0">
                          <a:effectLst/>
                          <a:latin typeface="Calibri" panose="020F0502020204030204" pitchFamily="34" charset="0"/>
                          <a:ea typeface="Calibri" panose="020F0502020204030204" pitchFamily="34" charset="0"/>
                          <a:cs typeface="B Nazanin" panose="00000400000000000000" pitchFamily="2" charset="-78"/>
                        </a:rPr>
                        <a:t>عرضه‌کنندگان بالاتر ‌از</a:t>
                      </a:r>
                      <a:r>
                        <a:rPr lang="fa-IR" sz="1600" b="0" baseline="0" dirty="0">
                          <a:effectLst/>
                          <a:latin typeface="Calibri" panose="020F0502020204030204" pitchFamily="34" charset="0"/>
                          <a:ea typeface="Calibri" panose="020F0502020204030204" pitchFamily="34" charset="0"/>
                          <a:cs typeface="B Nazanin" panose="00000400000000000000" pitchFamily="2" charset="-78"/>
                        </a:rPr>
                        <a:t> قیمت پایه</a:t>
                      </a:r>
                      <a:r>
                        <a:rPr lang="ar-SA" sz="1600" b="0" dirty="0">
                          <a:effectLst/>
                          <a:latin typeface="Calibri" panose="020F0502020204030204" pitchFamily="34" charset="0"/>
                          <a:ea typeface="Calibri" panose="020F0502020204030204" pitchFamily="34" charset="0"/>
                          <a:cs typeface="B Nazanin" panose="00000400000000000000" pitchFamily="2" charset="-78"/>
                        </a:rPr>
                        <a:t>  </a:t>
                      </a:r>
                      <a:endParaRPr lang="en-US" sz="1600" b="0" dirty="0">
                        <a:effectLst/>
                        <a:latin typeface="Calibri" panose="020F0502020204030204" pitchFamily="34" charset="0"/>
                        <a:ea typeface="Calibri" panose="020F0502020204030204" pitchFamily="34" charset="0"/>
                        <a:cs typeface="B Nazanin" panose="00000400000000000000" pitchFamily="2" charset="-78"/>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امکان حذف</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و تغییر</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سفارش </a:t>
                      </a:r>
                      <a:r>
                        <a:rPr lang="ar-SA" sz="1600" b="0" dirty="0">
                          <a:effectLst/>
                          <a:latin typeface="Calibri" panose="020F0502020204030204" pitchFamily="34" charset="0"/>
                          <a:ea typeface="Calibri" panose="020F0502020204030204" pitchFamily="34" charset="0"/>
                          <a:cs typeface="B Nazanin" panose="00000400000000000000" pitchFamily="2" charset="-78"/>
                        </a:rPr>
                        <a:t>خرید </a:t>
                      </a:r>
                      <a:endParaRPr lang="en-US" sz="1600" b="0" dirty="0">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0000"/>
                        </a:lnSpc>
                        <a:spcAft>
                          <a:spcPts val="0"/>
                        </a:spcAft>
                      </a:pP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امکان کاهش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قیمت</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پیشنهادی</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تا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قیمت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پایه تقاضا</a:t>
                      </a:r>
                    </a:p>
                    <a:p>
                      <a:pPr algn="just" rtl="1">
                        <a:lnSpc>
                          <a:spcPct val="100000"/>
                        </a:lnSpc>
                        <a:spcAft>
                          <a:spcPts val="0"/>
                        </a:spcAft>
                      </a:pPr>
                      <a:r>
                        <a:rPr lang="ar-SA" sz="1600" b="1" dirty="0">
                          <a:effectLst/>
                          <a:latin typeface="Calibri" panose="020F0502020204030204" pitchFamily="34" charset="0"/>
                          <a:ea typeface="Calibri" panose="020F0502020204030204" pitchFamily="34" charset="0"/>
                          <a:cs typeface="B Nazanin" panose="00000400000000000000" pitchFamily="2" charset="-78"/>
                        </a:rPr>
                        <a:t>- عدم انجام معامله</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r" rtl="1">
                        <a:lnSpc>
                          <a:spcPct val="100000"/>
                        </a:lnSpc>
                        <a:spcAft>
                          <a:spcPts val="0"/>
                        </a:spcAft>
                      </a:pP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ar-SA" sz="1600" b="1" dirty="0">
                          <a:effectLst/>
                          <a:latin typeface="Calibri" panose="020F0502020204030204" pitchFamily="34" charset="0"/>
                          <a:ea typeface="Calibri" panose="020F0502020204030204" pitchFamily="34" charset="0"/>
                          <a:cs typeface="B Nazanin" panose="00000400000000000000" pitchFamily="2" charset="-78"/>
                        </a:rPr>
                        <a:t>عدم امکان اقدام</a:t>
                      </a:r>
                      <a:r>
                        <a:rPr lang="fa-IR" sz="1600" b="1" dirty="0">
                          <a:effectLst/>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(نمایش قیمت پایه مطابق اطلاعیه مناقصه در تابلو)</a:t>
                      </a:r>
                    </a:p>
                    <a:p>
                      <a:pPr algn="r" rtl="1">
                        <a:lnSpc>
                          <a:spcPct val="100000"/>
                        </a:lnSpc>
                        <a:spcAft>
                          <a:spcPts val="0"/>
                        </a:spcAft>
                      </a:pPr>
                      <a:r>
                        <a:rPr lang="ar-SA" sz="1600" b="1" dirty="0">
                          <a:effectLst/>
                          <a:latin typeface="Calibri" panose="020F0502020204030204" pitchFamily="34" charset="0"/>
                          <a:ea typeface="Calibri" panose="020F0502020204030204" pitchFamily="34" charset="0"/>
                          <a:cs typeface="B Nazanin" panose="00000400000000000000" pitchFamily="2" charset="-78"/>
                        </a:rPr>
                        <a:t>- عدم انجام معامله</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00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1</a:t>
                      </a:r>
                      <a:r>
                        <a:rPr lang="ar-SA" sz="1600" b="1" dirty="0">
                          <a:effectLst/>
                          <a:latin typeface="Calibri" panose="020F0502020204030204" pitchFamily="34" charset="0"/>
                          <a:ea typeface="Calibri" panose="020F0502020204030204" pitchFamily="34" charset="0"/>
                          <a:cs typeface="B Nazanin" panose="00000400000000000000" pitchFamily="2" charset="-78"/>
                        </a:rPr>
                        <a:t> الی 15 دقیقه</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01018966"/>
                  </a:ext>
                </a:extLst>
              </a:tr>
              <a:tr h="1158260">
                <a:tc>
                  <a:txBody>
                    <a:bodyPr/>
                    <a:lstStyle/>
                    <a:p>
                      <a:pPr marL="0" marR="0" lvl="0" indent="0" algn="ctr" defTabSz="914400" rtl="1" eaLnBrk="1" fontAlgn="auto" latinLnBrk="0" hangingPunct="1">
                        <a:lnSpc>
                          <a:spcPct val="115000"/>
                        </a:lnSpc>
                        <a:spcBef>
                          <a:spcPts val="0"/>
                        </a:spcBef>
                        <a:spcAft>
                          <a:spcPts val="0"/>
                        </a:spcAft>
                        <a:buClrTx/>
                        <a:buSzTx/>
                        <a:buFontTx/>
                        <a:buNone/>
                        <a:tabLst/>
                        <a:defRPr/>
                      </a:pPr>
                      <a:r>
                        <a:rPr lang="ar-SA"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دوره زمانی زرد (حراج)</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انتقال یافتن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سفارش‌های ثبت شده در دوره</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زمانی</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سبز</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به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این دوره</a:t>
                      </a:r>
                      <a:endPar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عدم امکان ورود یا حذف سفارش</a:t>
                      </a:r>
                      <a:endPar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p>
                      <a:pPr marL="0" marR="0" lvl="0" indent="0" algn="just" defTabSz="914400" rtl="1" eaLnBrk="1" fontAlgn="auto" latinLnBrk="0" hangingPunct="1">
                        <a:lnSpc>
                          <a:spcPct val="100000"/>
                        </a:lnSpc>
                        <a:spcBef>
                          <a:spcPts val="0"/>
                        </a:spcBef>
                        <a:spcAft>
                          <a:spcPts val="0"/>
                        </a:spcAft>
                        <a:buClrTx/>
                        <a:buSzTx/>
                        <a:buFontTx/>
                        <a:buNone/>
                        <a:tabLst/>
                        <a:defRPr/>
                      </a:pP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عدم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امکان کاهش حجم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عرضه از سوی عرضه‌کننده</a:t>
                      </a:r>
                      <a:endParaRPr lang="en-US"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p>
                      <a:pPr algn="just" rtl="1">
                        <a:lnSpc>
                          <a:spcPct val="100000"/>
                        </a:lnSpc>
                        <a:spcAft>
                          <a:spcPts val="0"/>
                        </a:spcAft>
                      </a:pP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امکان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کاهش قیمت</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تا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قیمت پایه</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تقاضا</a:t>
                      </a:r>
                      <a:endParaRPr lang="en-US"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عدم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امکان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تغییر</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حجم</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تقاضا از سوی خریدار</a:t>
                      </a:r>
                    </a:p>
                    <a:p>
                      <a:pPr marL="0" marR="0" lvl="0" indent="0" algn="just" defTabSz="914400" rtl="1" eaLnBrk="1" fontAlgn="auto" latinLnBrk="0" hangingPunct="1">
                        <a:lnSpc>
                          <a:spcPct val="100000"/>
                        </a:lnSpc>
                        <a:spcBef>
                          <a:spcPts val="0"/>
                        </a:spcBef>
                        <a:spcAft>
                          <a:spcPts val="0"/>
                        </a:spcAft>
                        <a:buClrTx/>
                        <a:buSzTx/>
                        <a:buFontTx/>
                        <a:buNone/>
                        <a:tabLst/>
                        <a:defRPr/>
                      </a:pP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امکان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افزایش</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نرخ از سوی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خریدار</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تا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پایین‌ترین</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قیمت پیشنهادی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عرضه‌کننده</a:t>
                      </a:r>
                      <a:endParaRPr lang="en-US"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dirty="0">
                          <a:effectLst/>
                          <a:latin typeface="Calibri" panose="020F0502020204030204" pitchFamily="34" charset="0"/>
                          <a:ea typeface="Calibri" panose="020F0502020204030204" pitchFamily="34" charset="0"/>
                          <a:cs typeface="B Nazanin" panose="00000400000000000000" pitchFamily="2" charset="-78"/>
                        </a:rPr>
                        <a:t>60 ثانی</a:t>
                      </a:r>
                      <a:r>
                        <a:rPr lang="fa-IR" sz="1600" b="1" dirty="0">
                          <a:effectLst/>
                          <a:latin typeface="Calibri" panose="020F0502020204030204" pitchFamily="34" charset="0"/>
                          <a:ea typeface="Calibri" panose="020F0502020204030204" pitchFamily="34" charset="0"/>
                          <a:cs typeface="B Nazanin" panose="00000400000000000000" pitchFamily="2" charset="-78"/>
                        </a:rPr>
                        <a:t>ه</a:t>
                      </a:r>
                      <a:r>
                        <a:rPr lang="fa-IR" sz="1600" b="1" baseline="0" dirty="0">
                          <a:effectLst/>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(دو بازه زمانی 20 و 40 ثانیه)</a:t>
                      </a:r>
                      <a:endParaRPr lang="en-US"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881325949"/>
                  </a:ext>
                </a:extLst>
              </a:tr>
              <a:tr h="681693">
                <a:tc gridSpan="4">
                  <a:txBody>
                    <a:bodyPr/>
                    <a:lstStyle/>
                    <a:p>
                      <a:pPr marL="0" marR="0" lvl="0" indent="0" algn="r" defTabSz="914400" rtl="1" eaLnBrk="1" fontAlgn="auto" latinLnBrk="0" hangingPunct="1">
                        <a:lnSpc>
                          <a:spcPct val="115000"/>
                        </a:lnSpc>
                        <a:spcBef>
                          <a:spcPts val="0"/>
                        </a:spcBef>
                        <a:spcAft>
                          <a:spcPts val="0"/>
                        </a:spcAft>
                        <a:buClrTx/>
                        <a:buSzTx/>
                        <a:buFontTx/>
                        <a:buNone/>
                        <a:tabLst/>
                        <a:defRPr/>
                      </a:pPr>
                      <a:r>
                        <a:rPr lang="fa-IR" sz="1700" b="1" dirty="0">
                          <a:solidFill>
                            <a:srgbClr val="FF0000"/>
                          </a:solidFill>
                          <a:effectLst/>
                          <a:latin typeface="Calibri" panose="020F0502020204030204" pitchFamily="34" charset="0"/>
                          <a:ea typeface="Calibri" panose="020F0502020204030204" pitchFamily="34" charset="0"/>
                          <a:cs typeface="B Nazanin" panose="00000400000000000000" pitchFamily="2" charset="-78"/>
                        </a:rPr>
                        <a:t>توجه:</a:t>
                      </a:r>
                      <a:r>
                        <a:rPr lang="fa-IR" sz="1700" b="1" baseline="0" dirty="0">
                          <a:solidFill>
                            <a:srgbClr val="FF0000"/>
                          </a:solidFill>
                          <a:effectLst/>
                          <a:latin typeface="Calibri" panose="020F0502020204030204" pitchFamily="34" charset="0"/>
                          <a:ea typeface="Calibri" panose="020F0502020204030204" pitchFamily="34" charset="0"/>
                          <a:cs typeface="B Nazanin" panose="00000400000000000000" pitchFamily="2" charset="-78"/>
                        </a:rPr>
                        <a:t> </a:t>
                      </a:r>
                      <a:r>
                        <a:rPr lang="fa-IR" sz="14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اگر عرضه‌کننده‌ها در دوره زمانی زرد قیمت پایه را نپذیرند و خریدار نیز قیمت پایه را تا پایین‌ترین قیمت پیشنهادی عرضه‌کننده</a:t>
                      </a:r>
                      <a:r>
                        <a:rPr lang="fa-IR" sz="1400" b="0" kern="120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r>
                        <a:rPr lang="fa-IR" sz="14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افزایش ندهد، مناقصه بدون انجام معامله‌ به پایان می‌رسد</a:t>
                      </a:r>
                      <a:r>
                        <a:rPr lang="fa-IR" sz="1400" b="0" kern="120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(البته امکان تجدید مرحله مظنه‌یابی صرفاً برای یکبار دیگر توسط ناظر معاملات وجود دارد).</a:t>
                      </a:r>
                      <a:endParaRPr lang="en-US" sz="14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p>
                      <a:pPr marL="0" marR="0" lvl="0" indent="0" algn="r" defTabSz="914400" rtl="1" eaLnBrk="1" fontAlgn="auto" latinLnBrk="0" hangingPunct="1">
                        <a:lnSpc>
                          <a:spcPct val="115000"/>
                        </a:lnSpc>
                        <a:spcBef>
                          <a:spcPts val="0"/>
                        </a:spcBef>
                        <a:spcAft>
                          <a:spcPts val="0"/>
                        </a:spcAft>
                        <a:buClrTx/>
                        <a:buSzTx/>
                        <a:buFontTx/>
                        <a:buNone/>
                        <a:tabLst/>
                        <a:defRPr/>
                      </a:pPr>
                      <a:r>
                        <a:rPr lang="fa-IR" sz="14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در صورت پذیرش قیمت پایه توسط</a:t>
                      </a:r>
                      <a:r>
                        <a:rPr lang="fa-IR" sz="1400" b="0" kern="120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عرضه‌کنندگان،</a:t>
                      </a:r>
                      <a:r>
                        <a:rPr lang="fa-IR" sz="14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اگر میزان عرضه برابر مقدار تقاضای مناقصه‌گذار باشد؛ آنگاه معامله انجام می‌شود و مناقصه به پایان می‌رسد.</a:t>
                      </a:r>
                    </a:p>
                    <a:p>
                      <a:pPr marL="0" marR="0" lvl="0" indent="0" algn="r" defTabSz="914400" rtl="1" eaLnBrk="1" fontAlgn="auto" latinLnBrk="0" hangingPunct="1">
                        <a:lnSpc>
                          <a:spcPct val="115000"/>
                        </a:lnSpc>
                        <a:spcBef>
                          <a:spcPts val="0"/>
                        </a:spcBef>
                        <a:spcAft>
                          <a:spcPts val="0"/>
                        </a:spcAft>
                        <a:buClrTx/>
                        <a:buSzTx/>
                        <a:buFontTx/>
                        <a:buNone/>
                        <a:tabLst/>
                        <a:defRPr/>
                      </a:pPr>
                      <a:r>
                        <a:rPr lang="fa-IR" sz="14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a:t>
                      </a:r>
                      <a:r>
                        <a:rPr lang="fa-IR" sz="1400" b="1" baseline="0" dirty="0">
                          <a:solidFill>
                            <a:srgbClr val="FF0000"/>
                          </a:solidFill>
                          <a:effectLst/>
                          <a:latin typeface="Calibri" panose="020F0502020204030204" pitchFamily="34" charset="0"/>
                          <a:ea typeface="Calibri" panose="020F0502020204030204" pitchFamily="34" charset="0"/>
                          <a:cs typeface="B Nazanin" panose="00000400000000000000" pitchFamily="2" charset="-78"/>
                        </a:rPr>
                        <a:t> </a:t>
                      </a:r>
                      <a:r>
                        <a:rPr lang="fa-IR" sz="14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در صورت پذیرش قیمت پایه توسط</a:t>
                      </a:r>
                      <a:r>
                        <a:rPr lang="fa-IR" sz="1400" b="0" kern="120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عرضه‌کنندگان،</a:t>
                      </a:r>
                      <a:r>
                        <a:rPr lang="fa-IR" sz="14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اگر میزان عرضه بیشتر از مقدار تقاضای مناقصه‌گذار در پایان دوره زرد باشد؛ آنگاه دوره معاملاتی قرمز شروع می‌شود.     </a:t>
                      </a:r>
                      <a:endParaRPr lang="en-US" sz="14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xmlns="" val="4115830456"/>
                  </a:ext>
                </a:extLst>
              </a:tr>
              <a:tr h="858477">
                <a:tc>
                  <a:txBody>
                    <a:bodyPr/>
                    <a:lstStyle/>
                    <a:p>
                      <a:pPr algn="ctr" rtl="1">
                        <a:lnSpc>
                          <a:spcPct val="115000"/>
                        </a:lnSpc>
                        <a:spcAft>
                          <a:spcPts val="0"/>
                        </a:spcAft>
                      </a:pPr>
                      <a:r>
                        <a:rPr lang="ar-SA" sz="1400" b="1" dirty="0">
                          <a:effectLst/>
                          <a:latin typeface="Calibri" panose="020F0502020204030204" pitchFamily="34" charset="0"/>
                          <a:ea typeface="Calibri" panose="020F0502020204030204" pitchFamily="34" charset="0"/>
                          <a:cs typeface="B Nazanin" panose="00000400000000000000" pitchFamily="2" charset="-78"/>
                        </a:rPr>
                        <a:t>دوره زمانی قرمز (رقابت)</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marL="0" algn="just" defTabSz="914400" rtl="1" eaLnBrk="1" latinLnBrk="0" hangingPunct="1">
                        <a:lnSpc>
                          <a:spcPct val="100000"/>
                        </a:lnSpc>
                        <a:spcAft>
                          <a:spcPts val="0"/>
                        </a:spcAft>
                      </a:pP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ورود سفارشات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عرضه‌کنندگان </a:t>
                      </a: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پذیرنده </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قیمت</a:t>
                      </a:r>
                      <a:r>
                        <a:rPr lang="fa-IR" sz="1600" b="0" kern="120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‌پایه در دوره زرد به این دوره</a:t>
                      </a:r>
                      <a:endParaRPr lang="en-US"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p>
                      <a:pPr marL="0" algn="just" defTabSz="914400" rtl="1" eaLnBrk="1" latinLnBrk="0" hangingPunct="1">
                        <a:lnSpc>
                          <a:spcPct val="100000"/>
                        </a:lnSpc>
                        <a:spcAft>
                          <a:spcPts val="0"/>
                        </a:spcAft>
                      </a:pPr>
                      <a:r>
                        <a:rPr lang="ar-SA"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a:t>
                      </a:r>
                      <a:r>
                        <a:rPr lang="fa-IR"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عدم</a:t>
                      </a:r>
                      <a:r>
                        <a:rPr lang="fa-IR" sz="1600" b="0" kern="120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امکان تغییر در حجم عرضه از سوی عرضه‌کنندگان</a:t>
                      </a:r>
                    </a:p>
                    <a:p>
                      <a:pPr marL="0" algn="just" defTabSz="914400" rtl="1" eaLnBrk="1" latinLnBrk="0" hangingPunct="1">
                        <a:lnSpc>
                          <a:spcPct val="100000"/>
                        </a:lnSpc>
                        <a:spcAft>
                          <a:spcPts val="0"/>
                        </a:spcAft>
                      </a:pPr>
                      <a:r>
                        <a:rPr lang="fa-IR" sz="1600" b="0" kern="120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رقابت عرضه‌کنندگان بر کاهش قیمت پیشنهادی</a:t>
                      </a:r>
                    </a:p>
                    <a:p>
                      <a:pPr marL="0" indent="0" algn="just" defTabSz="914400" rtl="1" eaLnBrk="1" latinLnBrk="0" hangingPunct="1">
                        <a:lnSpc>
                          <a:spcPct val="100000"/>
                        </a:lnSpc>
                        <a:spcAft>
                          <a:spcPts val="0"/>
                        </a:spcAft>
                        <a:buFontTx/>
                        <a:buNone/>
                      </a:pPr>
                      <a:r>
                        <a:rPr lang="fa-IR" sz="1600" b="0" kern="1200" baseline="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مشخص شدن برندگان مناقصه</a:t>
                      </a:r>
                      <a:endParaRPr lang="en-US" sz="1600" b="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00000"/>
                        </a:lnSpc>
                        <a:spcAft>
                          <a:spcPts val="0"/>
                        </a:spcAft>
                      </a:pPr>
                      <a:r>
                        <a:rPr lang="ar-SA" sz="1600" b="1" dirty="0">
                          <a:effectLst/>
                          <a:latin typeface="Calibri" panose="020F0502020204030204" pitchFamily="34" charset="0"/>
                          <a:ea typeface="Calibri" panose="020F0502020204030204" pitchFamily="34" charset="0"/>
                          <a:cs typeface="B Nazanin" panose="00000400000000000000" pitchFamily="2" charset="-78"/>
                        </a:rPr>
                        <a:t>عدم امکان اقدام</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00000"/>
                        </a:lnSpc>
                        <a:spcAft>
                          <a:spcPts val="0"/>
                        </a:spcAft>
                      </a:pPr>
                      <a:r>
                        <a:rPr lang="ar-SA" sz="1600" b="1" dirty="0">
                          <a:effectLst/>
                          <a:latin typeface="Calibri" panose="020F0502020204030204" pitchFamily="34" charset="0"/>
                          <a:ea typeface="Calibri" panose="020F0502020204030204" pitchFamily="34" charset="0"/>
                          <a:cs typeface="B Nazanin" panose="00000400000000000000" pitchFamily="2" charset="-78"/>
                        </a:rPr>
                        <a:t>60 ثانیه</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2790897581"/>
                  </a:ext>
                </a:extLst>
              </a:tr>
              <a:tr h="444246">
                <a:tc>
                  <a:txBody>
                    <a:bodyPr/>
                    <a:lstStyle/>
                    <a:p>
                      <a:pPr algn="ctr" rtl="1">
                        <a:lnSpc>
                          <a:spcPct val="115000"/>
                        </a:lnSpc>
                        <a:spcAft>
                          <a:spcPts val="0"/>
                        </a:spcAft>
                      </a:pPr>
                      <a:r>
                        <a:rPr lang="ar-SA"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دوره زمانی آبی (نظارت)</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ctr" rtl="1">
                        <a:lnSpc>
                          <a:spcPct val="100000"/>
                        </a:lnSpc>
                        <a:spcAft>
                          <a:spcPts val="0"/>
                        </a:spcAft>
                      </a:pPr>
                      <a:r>
                        <a:rPr lang="ar-SA" sz="16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عدم امکان اقدام </a:t>
                      </a:r>
                      <a:endParaRPr lang="en-US" sz="16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00000"/>
                        </a:lnSpc>
                        <a:spcAft>
                          <a:spcPts val="0"/>
                        </a:spcAft>
                      </a:pPr>
                      <a:r>
                        <a:rPr lang="ar-SA" sz="16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عدم امکان اقدام</a:t>
                      </a:r>
                      <a:endParaRPr lang="en-US" sz="16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00000"/>
                        </a:lnSpc>
                        <a:spcAft>
                          <a:spcPts val="0"/>
                        </a:spcAft>
                      </a:pPr>
                      <a:r>
                        <a:rPr lang="ar-SA" sz="16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نامحدود</a:t>
                      </a:r>
                      <a:endParaRPr lang="en-US" sz="16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767075801"/>
                  </a:ext>
                </a:extLst>
              </a:tr>
            </a:tbl>
          </a:graphicData>
        </a:graphic>
      </p:graphicFrame>
    </p:spTree>
    <p:extLst>
      <p:ext uri="{BB962C8B-B14F-4D97-AF65-F5344CB8AC3E}">
        <p14:creationId xmlns:p14="http://schemas.microsoft.com/office/powerpoint/2010/main" val="2037595442"/>
      </p:ext>
    </p:extLst>
  </p:cSld>
  <p:clrMapOvr>
    <a:masterClrMapping/>
  </p:clrMapOvr>
  <p:transition spd="slow">
    <p:cove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a-IR" sz="3000" b="1" i="0" u="none" strike="noStrike" kern="1200" cap="none" spc="50" normalizeH="0" baseline="0" noProof="0" dirty="0">
                <a:ln w="11430"/>
                <a:solidFill>
                  <a:prstClr val="black"/>
                </a:solidFill>
                <a:effectLst/>
                <a:uLnTx/>
                <a:uFillTx/>
                <a:latin typeface="Calibri" panose="020F0502020204030204"/>
                <a:ea typeface="+mj-ea"/>
                <a:cs typeface="B Nazanin" panose="00000400000000000000" pitchFamily="2" charset="-78"/>
              </a:rPr>
              <a:t>فرآیند برگزاری مناقصه </a:t>
            </a:r>
            <a:r>
              <a:rPr kumimoji="0" lang="fa-IR" sz="2200" b="1" i="0" u="none" strike="noStrike" kern="1200" cap="none" spc="50" normalizeH="0" baseline="0" noProof="0" dirty="0">
                <a:ln w="11430"/>
                <a:solidFill>
                  <a:prstClr val="black"/>
                </a:solidFill>
                <a:effectLst/>
                <a:uLnTx/>
                <a:uFillTx/>
                <a:latin typeface="Calibri" panose="020F0502020204030204"/>
                <a:ea typeface="+mj-ea"/>
                <a:cs typeface="B Nazanin" panose="00000400000000000000" pitchFamily="2" charset="-78"/>
              </a:rPr>
              <a:t>(مناقصه با امکان خرید از چند عرضه‌کننده)</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23" name="Rectangle 22"/>
          <p:cNvSpPr/>
          <p:nvPr/>
        </p:nvSpPr>
        <p:spPr>
          <a:xfrm>
            <a:off x="1613184" y="2791334"/>
            <a:ext cx="3886738" cy="40011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به دلیل عدم وجود عرضه، معامله انجام نمی‌شود. </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12" name="Explosion 1 11"/>
          <p:cNvSpPr/>
          <p:nvPr/>
        </p:nvSpPr>
        <p:spPr>
          <a:xfrm rot="16382682">
            <a:off x="165359" y="167065"/>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4" name="TextBox 13"/>
          <p:cNvSpPr txBox="1"/>
          <p:nvPr/>
        </p:nvSpPr>
        <p:spPr>
          <a:xfrm>
            <a:off x="5943601" y="1656768"/>
            <a:ext cx="5649460" cy="400110"/>
          </a:xfrm>
          <a:prstGeom prst="rect">
            <a:avLst/>
          </a:prstGeom>
          <a:noFill/>
          <a:ln w="28575">
            <a:solidFill>
              <a:schemeClr val="bg1"/>
            </a:solidFill>
          </a:ln>
        </p:spPr>
        <p:txBody>
          <a:bodyPr wrap="square" rtlCol="1">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000" b="0" i="0" u="none" strike="noStrike" kern="1200" cap="none" spc="0" normalizeH="0" baseline="0" noProof="0" dirty="0">
                <a:ln>
                  <a:noFill/>
                </a:ln>
                <a:solidFill>
                  <a:srgbClr val="080808"/>
                </a:solidFill>
                <a:effectLst/>
                <a:uLnTx/>
                <a:uFillTx/>
                <a:latin typeface="Arial" panose="020B0604020202020204" pitchFamily="34" charset="0"/>
                <a:ea typeface="+mn-ea"/>
                <a:cs typeface="B Titr" panose="00000700000000000000" pitchFamily="2" charset="-78"/>
              </a:rPr>
              <a:t>1) عدم  وجود عرضه برای کالای تقاضا شده</a:t>
            </a:r>
            <a:endParaRPr kumimoji="0" lang="fa-IR" sz="1200" b="1"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endParaRPr>
          </a:p>
        </p:txBody>
      </p:sp>
      <p:sp>
        <p:nvSpPr>
          <p:cNvPr id="3" name="Down Arrow 2"/>
          <p:cNvSpPr/>
          <p:nvPr/>
        </p:nvSpPr>
        <p:spPr>
          <a:xfrm rot="5400000">
            <a:off x="5559208" y="2739582"/>
            <a:ext cx="323226" cy="445559"/>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5" name="Rectangle 14"/>
          <p:cNvSpPr/>
          <p:nvPr/>
        </p:nvSpPr>
        <p:spPr>
          <a:xfrm>
            <a:off x="3039293" y="2470915"/>
            <a:ext cx="1371600" cy="307777"/>
          </a:xfrm>
          <a:prstGeom prst="rect">
            <a:avLst/>
          </a:prstGeom>
        </p:spPr>
        <p:style>
          <a:lnRef idx="2">
            <a:schemeClr val="accent4"/>
          </a:lnRef>
          <a:fillRef idx="1">
            <a:schemeClr val="lt1"/>
          </a:fillRef>
          <a:effectRef idx="0">
            <a:schemeClr val="accent4"/>
          </a:effectRef>
          <a:fontRef idx="minor">
            <a:schemeClr val="dk1"/>
          </a:fontRef>
        </p:style>
        <p:txBody>
          <a:bodyPr wrap="square" anchor="ctr">
            <a:spAutoFit/>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Titr" panose="00000700000000000000" pitchFamily="2" charset="-78"/>
              </a:rPr>
              <a:t>وضعیت معامله</a:t>
            </a:r>
            <a:endPar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grpSp>
        <p:nvGrpSpPr>
          <p:cNvPr id="17" name="Group 16"/>
          <p:cNvGrpSpPr/>
          <p:nvPr/>
        </p:nvGrpSpPr>
        <p:grpSpPr>
          <a:xfrm>
            <a:off x="3179599" y="2521975"/>
            <a:ext cx="152400" cy="139011"/>
            <a:chOff x="3200400" y="1600200"/>
            <a:chExt cx="152400" cy="152400"/>
          </a:xfrm>
        </p:grpSpPr>
        <p:cxnSp>
          <p:nvCxnSpPr>
            <p:cNvPr id="7" name="Straight Connector 6"/>
            <p:cNvCxnSpPr/>
            <p:nvPr/>
          </p:nvCxnSpPr>
          <p:spPr>
            <a:xfrm flipH="1">
              <a:off x="3200400" y="1600200"/>
              <a:ext cx="152400" cy="152400"/>
            </a:xfrm>
            <a:prstGeom prst="line">
              <a:avLst/>
            </a:prstGeom>
            <a:ln w="38100"/>
          </p:spPr>
          <p:style>
            <a:lnRef idx="3">
              <a:schemeClr val="accent5"/>
            </a:lnRef>
            <a:fillRef idx="0">
              <a:schemeClr val="accent5"/>
            </a:fillRef>
            <a:effectRef idx="2">
              <a:schemeClr val="accent5"/>
            </a:effectRef>
            <a:fontRef idx="minor">
              <a:schemeClr val="tx1"/>
            </a:fontRef>
          </p:style>
        </p:cxnSp>
        <p:cxnSp>
          <p:nvCxnSpPr>
            <p:cNvPr id="9" name="Straight Connector 8"/>
            <p:cNvCxnSpPr/>
            <p:nvPr/>
          </p:nvCxnSpPr>
          <p:spPr>
            <a:xfrm>
              <a:off x="3200400" y="1600200"/>
              <a:ext cx="152400" cy="152400"/>
            </a:xfrm>
            <a:prstGeom prst="line">
              <a:avLst/>
            </a:prstGeom>
            <a:ln w="38100">
              <a:solidFill>
                <a:schemeClr val="accent4"/>
              </a:solidFill>
            </a:ln>
          </p:spPr>
          <p:style>
            <a:lnRef idx="3">
              <a:schemeClr val="accent5"/>
            </a:lnRef>
            <a:fillRef idx="0">
              <a:schemeClr val="accent5"/>
            </a:fillRef>
            <a:effectRef idx="2">
              <a:schemeClr val="accent5"/>
            </a:effectRef>
            <a:fontRef idx="minor">
              <a:schemeClr val="tx1"/>
            </a:fontRef>
          </p:style>
        </p:cxnSp>
      </p:grpSp>
      <p:sp>
        <p:nvSpPr>
          <p:cNvPr id="24" name="TextBox 23"/>
          <p:cNvSpPr txBox="1"/>
          <p:nvPr/>
        </p:nvSpPr>
        <p:spPr>
          <a:xfrm>
            <a:off x="6006556" y="4122304"/>
            <a:ext cx="5586505" cy="400110"/>
          </a:xfrm>
          <a:prstGeom prst="rect">
            <a:avLst/>
          </a:prstGeom>
          <a:noFill/>
          <a:ln w="28575">
            <a:solidFill>
              <a:schemeClr val="bg1"/>
            </a:solidFill>
          </a:ln>
        </p:spPr>
        <p:txBody>
          <a:bodyPr wrap="square" rtlCol="1">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000" b="0" i="0" u="none" strike="noStrike" kern="1200" cap="none" spc="0" normalizeH="0" baseline="0" noProof="0" dirty="0">
                <a:ln>
                  <a:noFill/>
                </a:ln>
                <a:solidFill>
                  <a:srgbClr val="080808"/>
                </a:solidFill>
                <a:effectLst/>
                <a:uLnTx/>
                <a:uFillTx/>
                <a:latin typeface="Arial" panose="020B0604020202020204" pitchFamily="34" charset="0"/>
                <a:ea typeface="+mn-ea"/>
                <a:cs typeface="B Titr" panose="00000700000000000000" pitchFamily="2" charset="-78"/>
              </a:rPr>
              <a:t>2) وجود عرضه و عدم انجام معامله</a:t>
            </a:r>
            <a:endParaRPr kumimoji="0" lang="fa-IR" sz="1200" b="1"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endParaRPr>
          </a:p>
        </p:txBody>
      </p:sp>
      <p:sp>
        <p:nvSpPr>
          <p:cNvPr id="26" name="Rectangle 25"/>
          <p:cNvSpPr/>
          <p:nvPr/>
        </p:nvSpPr>
        <p:spPr>
          <a:xfrm>
            <a:off x="1577070" y="4821296"/>
            <a:ext cx="3884856" cy="163121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در صورتی که قیمت پیشنهادی متقاضی خرید کالا مورد قبول عرضه‌کنندگان واقع نشود و عرضه‌کننده یا متقاضی خرید کالا حاضر به تعدیل قیمت پیشنهادی خود نباشد، آنگاه دوره معاملاتی بدون انجام معامله‌ای به پایان می‌رسد.</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27" name="Down Arrow 26"/>
          <p:cNvSpPr/>
          <p:nvPr/>
        </p:nvSpPr>
        <p:spPr>
          <a:xfrm rot="5400000">
            <a:off x="5597177" y="5378627"/>
            <a:ext cx="323224" cy="521498"/>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28" name="TextBox 27"/>
          <p:cNvSpPr txBox="1"/>
          <p:nvPr/>
        </p:nvSpPr>
        <p:spPr>
          <a:xfrm>
            <a:off x="5943600" y="1015945"/>
            <a:ext cx="5649461" cy="461665"/>
          </a:xfrm>
          <a:prstGeom prst="rect">
            <a:avLst/>
          </a:prstGeom>
          <a:solidFill>
            <a:schemeClr val="bg1"/>
          </a:solidFill>
          <a:ln w="28575">
            <a:solidFill>
              <a:schemeClr val="accent4"/>
            </a:solidFill>
          </a:ln>
        </p:spPr>
        <p:txBody>
          <a:bodyPr wrap="square" rtlCol="1">
            <a:spAutoFit/>
          </a:bodyPr>
          <a:lstStyle>
            <a:defPPr>
              <a:defRPr lang="ru-RU"/>
            </a:defPPr>
            <a:lvl1pPr algn="r" rtl="1">
              <a:defRPr sz="2000">
                <a:solidFill>
                  <a:srgbClr val="080808"/>
                </a:solidFill>
                <a:cs typeface="B Titr" panose="00000700000000000000" pitchFamily="2" charset="-78"/>
              </a:defRPr>
            </a:lvl1pPr>
          </a:lstStyle>
          <a:p>
            <a:pPr lvl="0">
              <a:defRPr/>
            </a:pPr>
            <a:r>
              <a:rPr kumimoji="0" lang="fa-IR" sz="2400" b="0" i="0" u="none" strike="noStrike" kern="1200" cap="none" spc="0" normalizeH="0" baseline="0" noProof="0" dirty="0">
                <a:ln>
                  <a:noFill/>
                </a:ln>
                <a:solidFill>
                  <a:srgbClr val="080808"/>
                </a:solidFill>
                <a:effectLst/>
                <a:uLnTx/>
                <a:uFillTx/>
                <a:latin typeface="Arial" panose="020B0604020202020204" pitchFamily="34" charset="0"/>
                <a:ea typeface="+mn-ea"/>
                <a:cs typeface="B Titr" panose="00000700000000000000" pitchFamily="2" charset="-78"/>
              </a:rPr>
              <a:t>الف) حالت </a:t>
            </a:r>
            <a:r>
              <a:rPr lang="fa-IR" sz="2400" dirty="0"/>
              <a:t>عرضه </a:t>
            </a:r>
            <a:r>
              <a:rPr kumimoji="0" lang="fa-IR" sz="2400" b="0" i="0" u="none" strike="noStrike" kern="1200" cap="none" spc="0" normalizeH="0" baseline="0" noProof="0" dirty="0">
                <a:ln>
                  <a:noFill/>
                </a:ln>
                <a:solidFill>
                  <a:srgbClr val="080808"/>
                </a:solidFill>
                <a:effectLst/>
                <a:uLnTx/>
                <a:uFillTx/>
                <a:latin typeface="Arial" panose="020B0604020202020204" pitchFamily="34" charset="0"/>
                <a:ea typeface="+mn-ea"/>
                <a:cs typeface="B Titr" panose="00000700000000000000" pitchFamily="2" charset="-78"/>
              </a:rPr>
              <a:t>کمتر یا برابر </a:t>
            </a:r>
            <a:r>
              <a:rPr lang="fa-IR" sz="2400" dirty="0"/>
              <a:t>تقاضا</a:t>
            </a:r>
            <a:endParaRPr kumimoji="0" lang="fa-IR" sz="2400" b="0" i="0" u="none" strike="noStrike" kern="1200" cap="none" spc="0" normalizeH="0" baseline="0" noProof="0" dirty="0">
              <a:ln>
                <a:noFill/>
              </a:ln>
              <a:solidFill>
                <a:srgbClr val="080808"/>
              </a:solidFill>
              <a:effectLst/>
              <a:uLnTx/>
              <a:uFillTx/>
              <a:latin typeface="Arial" panose="020B0604020202020204" pitchFamily="34" charset="0"/>
              <a:ea typeface="+mn-ea"/>
              <a:cs typeface="B Titr" panose="00000700000000000000" pitchFamily="2" charset="-78"/>
            </a:endParaRPr>
          </a:p>
        </p:txBody>
      </p:sp>
      <p:sp>
        <p:nvSpPr>
          <p:cNvPr id="29" name="Rectangle 28"/>
          <p:cNvSpPr/>
          <p:nvPr/>
        </p:nvSpPr>
        <p:spPr>
          <a:xfrm>
            <a:off x="2949120" y="4513519"/>
            <a:ext cx="1371600" cy="307777"/>
          </a:xfrm>
          <a:prstGeom prst="rect">
            <a:avLst/>
          </a:prstGeom>
        </p:spPr>
        <p:style>
          <a:lnRef idx="2">
            <a:schemeClr val="accent4"/>
          </a:lnRef>
          <a:fillRef idx="1">
            <a:schemeClr val="lt1"/>
          </a:fillRef>
          <a:effectRef idx="0">
            <a:schemeClr val="accent4"/>
          </a:effectRef>
          <a:fontRef idx="minor">
            <a:schemeClr val="dk1"/>
          </a:fontRef>
        </p:style>
        <p:txBody>
          <a:bodyPr wrap="square" anchor="ctr">
            <a:spAutoFit/>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Titr" panose="00000700000000000000" pitchFamily="2" charset="-78"/>
              </a:rPr>
              <a:t>وضعیت معامله</a:t>
            </a:r>
            <a:endPar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grpSp>
        <p:nvGrpSpPr>
          <p:cNvPr id="30" name="Group 29"/>
          <p:cNvGrpSpPr/>
          <p:nvPr/>
        </p:nvGrpSpPr>
        <p:grpSpPr>
          <a:xfrm>
            <a:off x="3003179" y="4597901"/>
            <a:ext cx="152400" cy="139011"/>
            <a:chOff x="3200400" y="1600200"/>
            <a:chExt cx="152400" cy="152400"/>
          </a:xfrm>
        </p:grpSpPr>
        <p:cxnSp>
          <p:nvCxnSpPr>
            <p:cNvPr id="31" name="Straight Connector 30"/>
            <p:cNvCxnSpPr/>
            <p:nvPr/>
          </p:nvCxnSpPr>
          <p:spPr>
            <a:xfrm flipH="1">
              <a:off x="3200400" y="1600200"/>
              <a:ext cx="152400" cy="152400"/>
            </a:xfrm>
            <a:prstGeom prst="line">
              <a:avLst/>
            </a:prstGeom>
            <a:ln w="38100"/>
          </p:spPr>
          <p:style>
            <a:lnRef idx="3">
              <a:schemeClr val="accent5"/>
            </a:lnRef>
            <a:fillRef idx="0">
              <a:schemeClr val="accent5"/>
            </a:fillRef>
            <a:effectRef idx="2">
              <a:schemeClr val="accent5"/>
            </a:effectRef>
            <a:fontRef idx="minor">
              <a:schemeClr val="tx1"/>
            </a:fontRef>
          </p:style>
        </p:cxnSp>
        <p:cxnSp>
          <p:nvCxnSpPr>
            <p:cNvPr id="32" name="Straight Connector 31"/>
            <p:cNvCxnSpPr/>
            <p:nvPr/>
          </p:nvCxnSpPr>
          <p:spPr>
            <a:xfrm>
              <a:off x="3200400" y="1600200"/>
              <a:ext cx="152400" cy="152400"/>
            </a:xfrm>
            <a:prstGeom prst="line">
              <a:avLst/>
            </a:prstGeom>
            <a:ln w="38100">
              <a:solidFill>
                <a:schemeClr val="accent4"/>
              </a:solidFill>
            </a:ln>
          </p:spPr>
          <p:style>
            <a:lnRef idx="3">
              <a:schemeClr val="accent5"/>
            </a:lnRef>
            <a:fillRef idx="0">
              <a:schemeClr val="accent5"/>
            </a:fillRef>
            <a:effectRef idx="2">
              <a:schemeClr val="accent5"/>
            </a:effectRef>
            <a:fontRef idx="minor">
              <a:schemeClr val="tx1"/>
            </a:fontRef>
          </p:style>
        </p:cxnSp>
      </p:grpSp>
      <p:graphicFrame>
        <p:nvGraphicFramePr>
          <p:cNvPr id="33" name="Table 32"/>
          <p:cNvGraphicFramePr>
            <a:graphicFrameLocks noGrp="1"/>
          </p:cNvGraphicFramePr>
          <p:nvPr/>
        </p:nvGraphicFramePr>
        <p:xfrm>
          <a:off x="5968185" y="2176715"/>
          <a:ext cx="5274778" cy="1825752"/>
        </p:xfrm>
        <a:graphic>
          <a:graphicData uri="http://schemas.openxmlformats.org/drawingml/2006/table">
            <a:tbl>
              <a:tblPr rtl="1" firstRow="1" firstCol="1" bandRow="1"/>
              <a:tblGrid>
                <a:gridCol w="946618">
                  <a:extLst>
                    <a:ext uri="{9D8B030D-6E8A-4147-A177-3AD203B41FA5}">
                      <a16:colId xmlns:a16="http://schemas.microsoft.com/office/drawing/2014/main" xmlns="" val="2596525037"/>
                    </a:ext>
                  </a:extLst>
                </a:gridCol>
                <a:gridCol w="987830">
                  <a:extLst>
                    <a:ext uri="{9D8B030D-6E8A-4147-A177-3AD203B41FA5}">
                      <a16:colId xmlns:a16="http://schemas.microsoft.com/office/drawing/2014/main" xmlns="" val="2567443333"/>
                    </a:ext>
                  </a:extLst>
                </a:gridCol>
                <a:gridCol w="1421476">
                  <a:extLst>
                    <a:ext uri="{9D8B030D-6E8A-4147-A177-3AD203B41FA5}">
                      <a16:colId xmlns:a16="http://schemas.microsoft.com/office/drawing/2014/main" xmlns="" val="827511591"/>
                    </a:ext>
                  </a:extLst>
                </a:gridCol>
                <a:gridCol w="505796">
                  <a:extLst>
                    <a:ext uri="{9D8B030D-6E8A-4147-A177-3AD203B41FA5}">
                      <a16:colId xmlns:a16="http://schemas.microsoft.com/office/drawing/2014/main" xmlns="" val="262324234"/>
                    </a:ext>
                  </a:extLst>
                </a:gridCol>
                <a:gridCol w="595640">
                  <a:extLst>
                    <a:ext uri="{9D8B030D-6E8A-4147-A177-3AD203B41FA5}">
                      <a16:colId xmlns:a16="http://schemas.microsoft.com/office/drawing/2014/main" xmlns="" val="3046907770"/>
                    </a:ext>
                  </a:extLst>
                </a:gridCol>
                <a:gridCol w="817418">
                  <a:extLst>
                    <a:ext uri="{9D8B030D-6E8A-4147-A177-3AD203B41FA5}">
                      <a16:colId xmlns:a16="http://schemas.microsoft.com/office/drawing/2014/main" xmlns="" val="3227596654"/>
                    </a:ext>
                  </a:extLst>
                </a:gridCol>
              </a:tblGrid>
              <a:tr h="154940">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نماد کالا: 00-40109</a:t>
                      </a:r>
                      <a:r>
                        <a:rPr lang="en-US"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HS</a:t>
                      </a:r>
                      <a:r>
                        <a:rPr lang="fa-IR" sz="1400" dirty="0">
                          <a:effectLst/>
                          <a:latin typeface="Calibri" panose="020F0502020204030204" pitchFamily="34" charset="0"/>
                          <a:ea typeface="Calibri" panose="020F0502020204030204" pitchFamily="34" charset="0"/>
                          <a:cs typeface="B Nazanin" panose="00000400000000000000" pitchFamily="2" charset="-78"/>
                        </a:rPr>
                        <a:t>-</a:t>
                      </a:r>
                      <a:r>
                        <a:rPr lang="en-US" sz="105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rtl="1"/>
                      <a:endParaRPr lang="fa-IR"/>
                    </a:p>
                  </a:txBody>
                  <a:tcPr/>
                </a:tc>
                <a:tc gridSpan="2">
                  <a:txBody>
                    <a:bodyPr/>
                    <a:lstStyle/>
                    <a:p>
                      <a:pPr algn="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نام کالا: کنتور برق</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rtl="1"/>
                      <a:endParaRPr lang="fa-IR"/>
                    </a:p>
                  </a:txBody>
                  <a:tcPr/>
                </a:tc>
                <a:tc gridSpan="2">
                  <a:txBody>
                    <a:bodyPr/>
                    <a:lstStyle/>
                    <a:p>
                      <a:pPr algn="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خریدار: شرکت الف</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rtl="1"/>
                      <a:endParaRPr lang="fa-IR"/>
                    </a:p>
                  </a:txBody>
                  <a:tcPr/>
                </a:tc>
                <a:extLst>
                  <a:ext uri="{0D108BD9-81ED-4DB2-BD59-A6C34878D82A}">
                    <a16:rowId xmlns:a16="http://schemas.microsoft.com/office/drawing/2014/main" xmlns="" val="3181097756"/>
                  </a:ext>
                </a:extLst>
              </a:tr>
              <a:tr h="154940">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جزئیات خریدار</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gridSpan="4">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جزئیات سفارش</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xmlns="" val="2139433397"/>
                  </a:ext>
                </a:extLst>
              </a:tr>
              <a:tr h="353568">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کنتور برق 00-40109</a:t>
                      </a:r>
                      <a:r>
                        <a:rPr lang="en-US"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HS</a:t>
                      </a:r>
                      <a:r>
                        <a:rPr lang="fa-IR"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05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xxx</a:t>
                      </a:r>
                      <a:endParaRPr lang="en-US"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قیمت خریدار (ریال)</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قیمت فروشنده</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algn="ctr" rtl="1">
                        <a:lnSpc>
                          <a:spcPct val="115000"/>
                        </a:lnSpc>
                        <a:spcAft>
                          <a:spcPts val="0"/>
                        </a:spcAft>
                      </a:pP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عرضه</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893044488"/>
                  </a:ext>
                </a:extLst>
              </a:tr>
              <a:tr h="0">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خریدار</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محل تحویل</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row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3.000.000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rowSpan="2"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rowSpan="2" hMerge="1">
                  <a:txBody>
                    <a:bodyPr/>
                    <a:lstStyle/>
                    <a:p>
                      <a:pPr algn="ctr" rtl="1">
                        <a:lnSpc>
                          <a:spcPct val="115000"/>
                        </a:lnSpc>
                        <a:spcAft>
                          <a:spcPts val="0"/>
                        </a:spcAft>
                      </a:pP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7E6E6"/>
                    </a:solidFill>
                  </a:tcPr>
                </a:tc>
                <a:tc row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1930090514"/>
                  </a:ext>
                </a:extLst>
              </a:tr>
              <a:tr h="196821">
                <a:tc>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شرکت الف </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انبار خریدار</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vMerge="1">
                  <a:txBody>
                    <a:bodyPr/>
                    <a:lstStyle/>
                    <a:p>
                      <a:pPr rtl="1"/>
                      <a:endParaRPr lang="fa-IR"/>
                    </a:p>
                  </a:txBody>
                  <a:tcPr/>
                </a:tc>
                <a:tc gridSpan="2" vMerge="1">
                  <a:txBody>
                    <a:bodyPr/>
                    <a:lstStyle/>
                    <a:p>
                      <a:pPr rtl="1"/>
                      <a:endParaRPr lang="fa-IR"/>
                    </a:p>
                  </a:txBody>
                  <a:tcPr/>
                </a:tc>
                <a:tc hMerge="1" vMerge="1">
                  <a:txBody>
                    <a:bodyPr/>
                    <a:lstStyle/>
                    <a:p>
                      <a:pPr rtl="1"/>
                      <a:endParaRPr lang="fa-IR"/>
                    </a:p>
                  </a:txBody>
                  <a:tcPr/>
                </a:tc>
                <a:tc vMerge="1">
                  <a:txBody>
                    <a:bodyPr/>
                    <a:lstStyle/>
                    <a:p>
                      <a:pPr rtl="1"/>
                      <a:endParaRPr lang="fa-IR"/>
                    </a:p>
                  </a:txBody>
                  <a:tcPr/>
                </a:tc>
                <a:extLst>
                  <a:ext uri="{0D108BD9-81ED-4DB2-BD59-A6C34878D82A}">
                    <a16:rowId xmlns:a16="http://schemas.microsoft.com/office/drawing/2014/main" xmlns="" val="2657216595"/>
                  </a:ext>
                </a:extLst>
              </a:tr>
              <a:tr h="0">
                <a:tc rowSpan="2"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نقدی – تحویل 4 اسفند </a:t>
                      </a:r>
                      <a:r>
                        <a:rPr lang="en-US" sz="110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a:t>
                      </a:r>
                      <a:r>
                        <a:rPr lang="fa-IR" sz="1400" b="1" dirty="0">
                          <a:effectLst/>
                          <a:latin typeface="Calibri" panose="020F0502020204030204" pitchFamily="34" charset="0"/>
                          <a:ea typeface="Calibri" panose="020F0502020204030204" pitchFamily="34" charset="0"/>
                          <a:cs typeface="B Nazanin" panose="00000400000000000000" pitchFamily="2" charset="-78"/>
                        </a:rPr>
                        <a:t>13</a:t>
                      </a:r>
                      <a:endParaRPr lang="en-US" sz="14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rowSpan="2" hMerge="1">
                  <a:txBody>
                    <a:bodyPr/>
                    <a:lstStyle/>
                    <a:p>
                      <a:pPr rtl="1"/>
                      <a:endParaRPr lang="fa-IR"/>
                    </a:p>
                  </a:txBody>
                  <a:tcPr/>
                </a:tc>
                <a:tc rowSpan="2">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خرید (تعداد: </a:t>
                      </a:r>
                      <a:r>
                        <a:rPr lang="fa-IR" sz="1400" b="1" dirty="0">
                          <a:effectLst/>
                          <a:latin typeface="Calibri" panose="020F0502020204030204" pitchFamily="34" charset="0"/>
                          <a:ea typeface="Calibri" panose="020F0502020204030204" pitchFamily="34" charset="0"/>
                          <a:cs typeface="B Nazanin" panose="00000400000000000000" pitchFamily="2" charset="-78"/>
                        </a:rPr>
                        <a:t>1000</a:t>
                      </a: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gridSpan="2">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0</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algn="ctr" rtl="1">
                        <a:lnSpc>
                          <a:spcPct val="115000"/>
                        </a:lnSpc>
                        <a:spcAft>
                          <a:spcPts val="0"/>
                        </a:spcAft>
                      </a:pP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c>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0</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3399239734"/>
                  </a:ext>
                </a:extLst>
              </a:tr>
              <a:tr h="0">
                <a:tc gridSpan="2" vMerge="1">
                  <a:txBody>
                    <a:bodyPr/>
                    <a:lstStyle/>
                    <a:p>
                      <a:pPr rtl="1"/>
                      <a:endParaRPr lang="fa-IR"/>
                    </a:p>
                  </a:txBody>
                  <a:tcPr/>
                </a:tc>
                <a:tc hMerge="1" vMerge="1">
                  <a:txBody>
                    <a:bodyPr/>
                    <a:lstStyle/>
                    <a:p>
                      <a:pPr rtl="1"/>
                      <a:endParaRPr lang="fa-IR"/>
                    </a:p>
                  </a:txBody>
                  <a:tcPr/>
                </a:tc>
                <a:tc vMerge="1">
                  <a:txBody>
                    <a:bodyPr/>
                    <a:lstStyle/>
                    <a:p>
                      <a:pPr rtl="1"/>
                      <a:endParaRPr lang="fa-IR"/>
                    </a:p>
                  </a:txBody>
                  <a:tcPr/>
                </a:tc>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algn="ctr" rtl="1">
                        <a:lnSpc>
                          <a:spcPct val="115000"/>
                        </a:lnSpc>
                        <a:spcAft>
                          <a:spcPts val="0"/>
                        </a:spcAft>
                      </a:pP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2900661990"/>
                  </a:ext>
                </a:extLst>
              </a:tr>
            </a:tbl>
          </a:graphicData>
        </a:graphic>
      </p:graphicFrame>
      <p:graphicFrame>
        <p:nvGraphicFramePr>
          <p:cNvPr id="34" name="Table 33"/>
          <p:cNvGraphicFramePr>
            <a:graphicFrameLocks noGrp="1"/>
          </p:cNvGraphicFramePr>
          <p:nvPr/>
        </p:nvGraphicFramePr>
        <p:xfrm>
          <a:off x="5943600" y="4572279"/>
          <a:ext cx="5266112" cy="1825752"/>
        </p:xfrm>
        <a:graphic>
          <a:graphicData uri="http://schemas.openxmlformats.org/drawingml/2006/table">
            <a:tbl>
              <a:tblPr rtl="1" firstRow="1" firstCol="1" bandRow="1"/>
              <a:tblGrid>
                <a:gridCol w="917430">
                  <a:extLst>
                    <a:ext uri="{9D8B030D-6E8A-4147-A177-3AD203B41FA5}">
                      <a16:colId xmlns:a16="http://schemas.microsoft.com/office/drawing/2014/main" xmlns="" val="2596525037"/>
                    </a:ext>
                  </a:extLst>
                </a:gridCol>
                <a:gridCol w="992514">
                  <a:extLst>
                    <a:ext uri="{9D8B030D-6E8A-4147-A177-3AD203B41FA5}">
                      <a16:colId xmlns:a16="http://schemas.microsoft.com/office/drawing/2014/main" xmlns="" val="2567443333"/>
                    </a:ext>
                  </a:extLst>
                </a:gridCol>
                <a:gridCol w="1428216">
                  <a:extLst>
                    <a:ext uri="{9D8B030D-6E8A-4147-A177-3AD203B41FA5}">
                      <a16:colId xmlns:a16="http://schemas.microsoft.com/office/drawing/2014/main" xmlns="" val="827511591"/>
                    </a:ext>
                  </a:extLst>
                </a:gridCol>
                <a:gridCol w="508194">
                  <a:extLst>
                    <a:ext uri="{9D8B030D-6E8A-4147-A177-3AD203B41FA5}">
                      <a16:colId xmlns:a16="http://schemas.microsoft.com/office/drawing/2014/main" xmlns="" val="262324234"/>
                    </a:ext>
                  </a:extLst>
                </a:gridCol>
                <a:gridCol w="598464">
                  <a:extLst>
                    <a:ext uri="{9D8B030D-6E8A-4147-A177-3AD203B41FA5}">
                      <a16:colId xmlns:a16="http://schemas.microsoft.com/office/drawing/2014/main" xmlns="" val="3046907770"/>
                    </a:ext>
                  </a:extLst>
                </a:gridCol>
                <a:gridCol w="821294">
                  <a:extLst>
                    <a:ext uri="{9D8B030D-6E8A-4147-A177-3AD203B41FA5}">
                      <a16:colId xmlns:a16="http://schemas.microsoft.com/office/drawing/2014/main" xmlns="" val="3227596654"/>
                    </a:ext>
                  </a:extLst>
                </a:gridCol>
              </a:tblGrid>
              <a:tr h="154940">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نماد کالا: 00-40109</a:t>
                      </a:r>
                      <a:r>
                        <a:rPr lang="en-US"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HS</a:t>
                      </a:r>
                      <a:r>
                        <a:rPr lang="fa-IR" sz="1400" dirty="0">
                          <a:effectLst/>
                          <a:latin typeface="Calibri" panose="020F0502020204030204" pitchFamily="34" charset="0"/>
                          <a:ea typeface="Calibri" panose="020F0502020204030204" pitchFamily="34" charset="0"/>
                          <a:cs typeface="B Nazanin" panose="00000400000000000000" pitchFamily="2" charset="-78"/>
                        </a:rPr>
                        <a:t>-</a:t>
                      </a:r>
                      <a:r>
                        <a:rPr lang="en-US" sz="105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rtl="1"/>
                      <a:endParaRPr lang="fa-IR"/>
                    </a:p>
                  </a:txBody>
                  <a:tcPr/>
                </a:tc>
                <a:tc gridSpan="2">
                  <a:txBody>
                    <a:bodyPr/>
                    <a:lstStyle/>
                    <a:p>
                      <a:pPr algn="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نام کالا: کنتور برق</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rtl="1"/>
                      <a:endParaRPr lang="fa-IR"/>
                    </a:p>
                  </a:txBody>
                  <a:tcPr/>
                </a:tc>
                <a:tc gridSpan="2">
                  <a:txBody>
                    <a:bodyPr/>
                    <a:lstStyle/>
                    <a:p>
                      <a:pPr algn="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خریدار: شرکت الف</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rtl="1"/>
                      <a:endParaRPr lang="fa-IR"/>
                    </a:p>
                  </a:txBody>
                  <a:tcPr/>
                </a:tc>
                <a:extLst>
                  <a:ext uri="{0D108BD9-81ED-4DB2-BD59-A6C34878D82A}">
                    <a16:rowId xmlns:a16="http://schemas.microsoft.com/office/drawing/2014/main" xmlns="" val="3181097756"/>
                  </a:ext>
                </a:extLst>
              </a:tr>
              <a:tr h="154940">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جزئیات خریدار</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gridSpan="4">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جزئیات سفارش</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xmlns="" val="2139433397"/>
                  </a:ext>
                </a:extLst>
              </a:tr>
              <a:tr h="353568">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کنتور برق 00-40109</a:t>
                      </a:r>
                      <a:r>
                        <a:rPr lang="en-US"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HS</a:t>
                      </a:r>
                      <a:r>
                        <a:rPr lang="fa-IR"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05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xxx</a:t>
                      </a:r>
                      <a:endParaRPr lang="en-US"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قیمت خریدار (ریال)</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قیمت فروشنده</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algn="ctr" rtl="1">
                        <a:lnSpc>
                          <a:spcPct val="115000"/>
                        </a:lnSpc>
                        <a:spcAft>
                          <a:spcPts val="0"/>
                        </a:spcAft>
                      </a:pP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عرضه</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893044488"/>
                  </a:ext>
                </a:extLst>
              </a:tr>
              <a:tr h="0">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خریدار</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محل تحویل</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row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3.000.000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rowSpan="2"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4.000.000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rowSpan="2" hMerge="1">
                  <a:txBody>
                    <a:bodyPr/>
                    <a:lstStyle/>
                    <a:p>
                      <a:pPr algn="ctr" rtl="1">
                        <a:lnSpc>
                          <a:spcPct val="115000"/>
                        </a:lnSpc>
                        <a:spcAft>
                          <a:spcPts val="0"/>
                        </a:spcAft>
                      </a:pP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7E6E6"/>
                    </a:solidFill>
                  </a:tcPr>
                </a:tc>
                <a:tc row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1000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1930090514"/>
                  </a:ext>
                </a:extLst>
              </a:tr>
              <a:tr h="196821">
                <a:tc>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شرکت الف </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انبار خریدار</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vMerge="1">
                  <a:txBody>
                    <a:bodyPr/>
                    <a:lstStyle/>
                    <a:p>
                      <a:pPr rtl="1"/>
                      <a:endParaRPr lang="fa-IR"/>
                    </a:p>
                  </a:txBody>
                  <a:tcPr/>
                </a:tc>
                <a:tc gridSpan="2" vMerge="1">
                  <a:txBody>
                    <a:bodyPr/>
                    <a:lstStyle/>
                    <a:p>
                      <a:pPr rtl="1"/>
                      <a:endParaRPr lang="fa-IR"/>
                    </a:p>
                  </a:txBody>
                  <a:tcPr/>
                </a:tc>
                <a:tc hMerge="1" vMerge="1">
                  <a:txBody>
                    <a:bodyPr/>
                    <a:lstStyle/>
                    <a:p>
                      <a:pPr rtl="1"/>
                      <a:endParaRPr lang="fa-IR"/>
                    </a:p>
                  </a:txBody>
                  <a:tcPr/>
                </a:tc>
                <a:tc vMerge="1">
                  <a:txBody>
                    <a:bodyPr/>
                    <a:lstStyle/>
                    <a:p>
                      <a:pPr rtl="1"/>
                      <a:endParaRPr lang="fa-IR"/>
                    </a:p>
                  </a:txBody>
                  <a:tcPr/>
                </a:tc>
                <a:extLst>
                  <a:ext uri="{0D108BD9-81ED-4DB2-BD59-A6C34878D82A}">
                    <a16:rowId xmlns:a16="http://schemas.microsoft.com/office/drawing/2014/main" xmlns="" val="2657216595"/>
                  </a:ext>
                </a:extLst>
              </a:tr>
              <a:tr h="0">
                <a:tc rowSpan="2"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نقدی – تحویل 4 اسفند </a:t>
                      </a:r>
                      <a:r>
                        <a:rPr lang="en-US" sz="110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a:t>
                      </a:r>
                      <a:r>
                        <a:rPr lang="fa-IR" sz="1400" b="1" dirty="0">
                          <a:effectLst/>
                          <a:latin typeface="Calibri" panose="020F0502020204030204" pitchFamily="34" charset="0"/>
                          <a:ea typeface="Calibri" panose="020F0502020204030204" pitchFamily="34" charset="0"/>
                          <a:cs typeface="B Nazanin" panose="00000400000000000000" pitchFamily="2" charset="-78"/>
                        </a:rPr>
                        <a:t>13</a:t>
                      </a:r>
                      <a:endParaRPr lang="en-US" sz="14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rowSpan="2" hMerge="1">
                  <a:txBody>
                    <a:bodyPr/>
                    <a:lstStyle/>
                    <a:p>
                      <a:pPr rtl="1"/>
                      <a:endParaRPr lang="fa-IR"/>
                    </a:p>
                  </a:txBody>
                  <a:tcPr/>
                </a:tc>
                <a:tc rowSpan="2">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خرید (تعداد: </a:t>
                      </a:r>
                      <a:r>
                        <a:rPr lang="fa-IR" sz="1400" b="1" dirty="0">
                          <a:effectLst/>
                          <a:latin typeface="Calibri" panose="020F0502020204030204" pitchFamily="34" charset="0"/>
                          <a:ea typeface="Calibri" panose="020F0502020204030204" pitchFamily="34" charset="0"/>
                          <a:cs typeface="B Nazanin" panose="00000400000000000000" pitchFamily="2" charset="-78"/>
                        </a:rPr>
                        <a:t>1000</a:t>
                      </a: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gridSpan="2">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0</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algn="ctr" rtl="1">
                        <a:lnSpc>
                          <a:spcPct val="115000"/>
                        </a:lnSpc>
                        <a:spcAft>
                          <a:spcPts val="0"/>
                        </a:spcAft>
                      </a:pP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c>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0</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3399239734"/>
                  </a:ext>
                </a:extLst>
              </a:tr>
              <a:tr h="0">
                <a:tc gridSpan="2" vMerge="1">
                  <a:txBody>
                    <a:bodyPr/>
                    <a:lstStyle/>
                    <a:p>
                      <a:pPr rtl="1"/>
                      <a:endParaRPr lang="fa-IR"/>
                    </a:p>
                  </a:txBody>
                  <a:tcPr/>
                </a:tc>
                <a:tc hMerge="1" vMerge="1">
                  <a:txBody>
                    <a:bodyPr/>
                    <a:lstStyle/>
                    <a:p>
                      <a:pPr rtl="1"/>
                      <a:endParaRPr lang="fa-IR"/>
                    </a:p>
                  </a:txBody>
                  <a:tcPr/>
                </a:tc>
                <a:tc vMerge="1">
                  <a:txBody>
                    <a:bodyPr/>
                    <a:lstStyle/>
                    <a:p>
                      <a:pPr rtl="1"/>
                      <a:endParaRPr lang="fa-IR"/>
                    </a:p>
                  </a:txBody>
                  <a:tcPr/>
                </a:tc>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algn="ctr" rtl="1">
                        <a:lnSpc>
                          <a:spcPct val="115000"/>
                        </a:lnSpc>
                        <a:spcAft>
                          <a:spcPts val="0"/>
                        </a:spcAft>
                      </a:pP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2900661990"/>
                  </a:ext>
                </a:extLst>
              </a:tr>
            </a:tbl>
          </a:graphicData>
        </a:graphic>
      </p:graphicFrame>
    </p:spTree>
    <p:extLst>
      <p:ext uri="{BB962C8B-B14F-4D97-AF65-F5344CB8AC3E}">
        <p14:creationId xmlns:p14="http://schemas.microsoft.com/office/powerpoint/2010/main" val="3979536187"/>
      </p:ext>
    </p:extLst>
  </p:cSld>
  <p:clrMapOvr>
    <a:masterClrMapping/>
  </p:clrMapOvr>
  <p:transition spd="slow">
    <p:cove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a-IR" sz="3000" b="1" i="0" u="none" strike="noStrike" kern="1200" cap="none" spc="50" normalizeH="0" baseline="0" noProof="0" dirty="0">
                <a:ln w="11430"/>
                <a:solidFill>
                  <a:prstClr val="black"/>
                </a:solidFill>
                <a:effectLst/>
                <a:uLnTx/>
                <a:uFillTx/>
                <a:latin typeface="Calibri" panose="020F0502020204030204"/>
                <a:ea typeface="+mj-ea"/>
                <a:cs typeface="B Nazanin" panose="00000400000000000000" pitchFamily="2" charset="-78"/>
              </a:rPr>
              <a:t>فرآیند برگزاری مناقصه </a:t>
            </a:r>
            <a:r>
              <a:rPr kumimoji="0" lang="fa-IR" sz="2200" b="1" i="0" u="none" strike="noStrike" kern="1200" cap="none" spc="50" normalizeH="0" baseline="0" noProof="0" dirty="0">
                <a:ln w="11430"/>
                <a:solidFill>
                  <a:prstClr val="black"/>
                </a:solidFill>
                <a:effectLst/>
                <a:uLnTx/>
                <a:uFillTx/>
                <a:latin typeface="Calibri" panose="020F0502020204030204"/>
                <a:ea typeface="+mj-ea"/>
                <a:cs typeface="B Nazanin" panose="00000400000000000000" pitchFamily="2" charset="-78"/>
              </a:rPr>
              <a:t>(مناقصه با امکان خرید از چند عرضه‌کننده)</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34</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2" name="Explosion 1 11"/>
          <p:cNvSpPr/>
          <p:nvPr/>
        </p:nvSpPr>
        <p:spPr>
          <a:xfrm rot="16382682">
            <a:off x="165359" y="167065"/>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25" name="TextBox 24"/>
          <p:cNvSpPr txBox="1"/>
          <p:nvPr/>
        </p:nvSpPr>
        <p:spPr>
          <a:xfrm>
            <a:off x="5867400" y="1219200"/>
            <a:ext cx="5586505" cy="400110"/>
          </a:xfrm>
          <a:prstGeom prst="rect">
            <a:avLst/>
          </a:prstGeom>
          <a:noFill/>
          <a:ln w="28575">
            <a:solidFill>
              <a:schemeClr val="bg1"/>
            </a:solidFill>
          </a:ln>
        </p:spPr>
        <p:txBody>
          <a:bodyPr wrap="square" rtlCol="1">
            <a:spAutoFit/>
          </a:bodyPr>
          <a:lstStyle/>
          <a:p>
            <a:pPr lvl="0" algn="r" rtl="1">
              <a:defRPr/>
            </a:pPr>
            <a:r>
              <a:rPr kumimoji="0" lang="fa-IR" sz="2000" b="0" i="0" u="none" strike="noStrike" kern="1200" cap="none" spc="0" normalizeH="0" baseline="0" noProof="0" dirty="0">
                <a:ln>
                  <a:noFill/>
                </a:ln>
                <a:solidFill>
                  <a:srgbClr val="080808"/>
                </a:solidFill>
                <a:effectLst/>
                <a:uLnTx/>
                <a:uFillTx/>
                <a:latin typeface="Arial" panose="020B0604020202020204" pitchFamily="34" charset="0"/>
                <a:ea typeface="+mn-ea"/>
                <a:cs typeface="B Titr" panose="00000700000000000000" pitchFamily="2" charset="-78"/>
              </a:rPr>
              <a:t>3) </a:t>
            </a:r>
            <a:r>
              <a:rPr lang="fa-IR" sz="2000" dirty="0">
                <a:solidFill>
                  <a:srgbClr val="080808"/>
                </a:solidFill>
                <a:cs typeface="B Titr" panose="00000700000000000000" pitchFamily="2" charset="-78"/>
              </a:rPr>
              <a:t>حالت عرضه برابر با تقاضا</a:t>
            </a:r>
            <a:endParaRPr kumimoji="0" lang="fa-IR" sz="2000" b="0" i="0" u="none" strike="noStrike" kern="1200" cap="none" spc="0" normalizeH="0" baseline="0" noProof="0" dirty="0">
              <a:ln>
                <a:noFill/>
              </a:ln>
              <a:solidFill>
                <a:srgbClr val="080808"/>
              </a:solidFill>
              <a:effectLst/>
              <a:uLnTx/>
              <a:uFillTx/>
              <a:latin typeface="Arial" panose="020B0604020202020204" pitchFamily="34" charset="0"/>
              <a:ea typeface="+mn-ea"/>
              <a:cs typeface="B Titr" panose="00000700000000000000" pitchFamily="2" charset="-78"/>
            </a:endParaRPr>
          </a:p>
        </p:txBody>
      </p:sp>
      <p:sp>
        <p:nvSpPr>
          <p:cNvPr id="29" name="Rectangle 28"/>
          <p:cNvSpPr/>
          <p:nvPr/>
        </p:nvSpPr>
        <p:spPr>
          <a:xfrm>
            <a:off x="1301781" y="2090762"/>
            <a:ext cx="4036681" cy="70788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lvl="0" algn="just" rtl="1">
              <a:defRPr/>
            </a:pPr>
            <a:r>
              <a:rPr kumimoji="0" lang="fa-I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تقاضای موجود </a:t>
            </a:r>
            <a:r>
              <a:rPr lang="fa-IR" sz="2000" dirty="0">
                <a:solidFill>
                  <a:prstClr val="black"/>
                </a:solidFill>
                <a:latin typeface="Calibri" panose="020F0502020204030204" pitchFamily="34" charset="0"/>
                <a:ea typeface="Calibri" panose="020F0502020204030204" pitchFamily="34" charset="0"/>
                <a:cs typeface="B Nazanin" panose="00000400000000000000" pitchFamily="2" charset="-78"/>
              </a:rPr>
              <a:t>با انجام عرضه در </a:t>
            </a:r>
            <a:r>
              <a:rPr kumimoji="0" lang="fa-I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دوره زرد پوشش داده می‌شود</a:t>
            </a:r>
            <a:r>
              <a:rPr kumimoji="0" lang="fa-IR" sz="2000" b="0"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 و مناقصه به پایان می‌رسد.</a:t>
            </a:r>
            <a:endParaRPr kumimoji="0" lang="en-US"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30" name="Down Arrow 29"/>
          <p:cNvSpPr/>
          <p:nvPr/>
        </p:nvSpPr>
        <p:spPr>
          <a:xfrm rot="5400000">
            <a:off x="5445039" y="2222812"/>
            <a:ext cx="323224" cy="521498"/>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31" name="Rectangle 30"/>
          <p:cNvSpPr/>
          <p:nvPr/>
        </p:nvSpPr>
        <p:spPr>
          <a:xfrm>
            <a:off x="2904752" y="1776009"/>
            <a:ext cx="1371600" cy="307777"/>
          </a:xfrm>
          <a:prstGeom prst="rect">
            <a:avLst/>
          </a:prstGeom>
        </p:spPr>
        <p:style>
          <a:lnRef idx="2">
            <a:schemeClr val="accent4"/>
          </a:lnRef>
          <a:fillRef idx="1">
            <a:schemeClr val="lt1"/>
          </a:fillRef>
          <a:effectRef idx="0">
            <a:schemeClr val="accent4"/>
          </a:effectRef>
          <a:fontRef idx="minor">
            <a:schemeClr val="dk1"/>
          </a:fontRef>
        </p:style>
        <p:txBody>
          <a:bodyPr wrap="square" anchor="ctr">
            <a:spAutoFit/>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Titr" panose="00000700000000000000" pitchFamily="2" charset="-78"/>
              </a:rPr>
              <a:t>وضعیت معامله</a:t>
            </a:r>
            <a:endPar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grpSp>
        <p:nvGrpSpPr>
          <p:cNvPr id="32" name="Group 31"/>
          <p:cNvGrpSpPr/>
          <p:nvPr/>
        </p:nvGrpSpPr>
        <p:grpSpPr>
          <a:xfrm>
            <a:off x="2958785" y="1788336"/>
            <a:ext cx="228600" cy="295450"/>
            <a:chOff x="2209800" y="4238793"/>
            <a:chExt cx="228600" cy="295450"/>
          </a:xfrm>
        </p:grpSpPr>
        <p:cxnSp>
          <p:nvCxnSpPr>
            <p:cNvPr id="33" name="Straight Connector 32"/>
            <p:cNvCxnSpPr/>
            <p:nvPr/>
          </p:nvCxnSpPr>
          <p:spPr>
            <a:xfrm>
              <a:off x="2209800" y="4419600"/>
              <a:ext cx="76200" cy="114643"/>
            </a:xfrm>
            <a:prstGeom prst="line">
              <a:avLst/>
            </a:prstGeom>
            <a:ln w="57150">
              <a:solidFill>
                <a:srgbClr val="1EEA6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V="1">
              <a:off x="2286000" y="4238793"/>
              <a:ext cx="152400" cy="257008"/>
            </a:xfrm>
            <a:prstGeom prst="line">
              <a:avLst/>
            </a:prstGeom>
            <a:ln w="57150">
              <a:solidFill>
                <a:srgbClr val="1EEA62"/>
              </a:solidFill>
            </a:ln>
          </p:spPr>
          <p:style>
            <a:lnRef idx="1">
              <a:schemeClr val="accent1"/>
            </a:lnRef>
            <a:fillRef idx="0">
              <a:schemeClr val="accent1"/>
            </a:fillRef>
            <a:effectRef idx="0">
              <a:schemeClr val="accent1"/>
            </a:effectRef>
            <a:fontRef idx="minor">
              <a:schemeClr val="tx1"/>
            </a:fontRef>
          </p:style>
        </p:cxnSp>
      </p:grpSp>
      <p:graphicFrame>
        <p:nvGraphicFramePr>
          <p:cNvPr id="36" name="Table 35"/>
          <p:cNvGraphicFramePr>
            <a:graphicFrameLocks noGrp="1"/>
          </p:cNvGraphicFramePr>
          <p:nvPr/>
        </p:nvGraphicFramePr>
        <p:xfrm>
          <a:off x="6079727" y="1783263"/>
          <a:ext cx="5253291" cy="1825752"/>
        </p:xfrm>
        <a:graphic>
          <a:graphicData uri="http://schemas.openxmlformats.org/drawingml/2006/table">
            <a:tbl>
              <a:tblPr rtl="1" firstRow="1" firstCol="1" bandRow="1"/>
              <a:tblGrid>
                <a:gridCol w="925131">
                  <a:extLst>
                    <a:ext uri="{9D8B030D-6E8A-4147-A177-3AD203B41FA5}">
                      <a16:colId xmlns:a16="http://schemas.microsoft.com/office/drawing/2014/main" xmlns="" val="2596525037"/>
                    </a:ext>
                  </a:extLst>
                </a:gridCol>
                <a:gridCol w="987830">
                  <a:extLst>
                    <a:ext uri="{9D8B030D-6E8A-4147-A177-3AD203B41FA5}">
                      <a16:colId xmlns:a16="http://schemas.microsoft.com/office/drawing/2014/main" xmlns="" val="2567443333"/>
                    </a:ext>
                  </a:extLst>
                </a:gridCol>
                <a:gridCol w="1421476">
                  <a:extLst>
                    <a:ext uri="{9D8B030D-6E8A-4147-A177-3AD203B41FA5}">
                      <a16:colId xmlns:a16="http://schemas.microsoft.com/office/drawing/2014/main" xmlns="" val="827511591"/>
                    </a:ext>
                  </a:extLst>
                </a:gridCol>
                <a:gridCol w="505796">
                  <a:extLst>
                    <a:ext uri="{9D8B030D-6E8A-4147-A177-3AD203B41FA5}">
                      <a16:colId xmlns:a16="http://schemas.microsoft.com/office/drawing/2014/main" xmlns="" val="262324234"/>
                    </a:ext>
                  </a:extLst>
                </a:gridCol>
                <a:gridCol w="595640">
                  <a:extLst>
                    <a:ext uri="{9D8B030D-6E8A-4147-A177-3AD203B41FA5}">
                      <a16:colId xmlns:a16="http://schemas.microsoft.com/office/drawing/2014/main" xmlns="" val="3046907770"/>
                    </a:ext>
                  </a:extLst>
                </a:gridCol>
                <a:gridCol w="817418">
                  <a:extLst>
                    <a:ext uri="{9D8B030D-6E8A-4147-A177-3AD203B41FA5}">
                      <a16:colId xmlns:a16="http://schemas.microsoft.com/office/drawing/2014/main" xmlns="" val="3227596654"/>
                    </a:ext>
                  </a:extLst>
                </a:gridCol>
              </a:tblGrid>
              <a:tr h="154940">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نماد کالا: 00-40109</a:t>
                      </a:r>
                      <a:r>
                        <a:rPr lang="en-US"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HS</a:t>
                      </a:r>
                      <a:r>
                        <a:rPr lang="fa-IR" sz="1400" dirty="0">
                          <a:effectLst/>
                          <a:latin typeface="Calibri" panose="020F0502020204030204" pitchFamily="34" charset="0"/>
                          <a:ea typeface="Calibri" panose="020F0502020204030204" pitchFamily="34" charset="0"/>
                          <a:cs typeface="B Nazanin" panose="00000400000000000000" pitchFamily="2" charset="-78"/>
                        </a:rPr>
                        <a:t>-</a:t>
                      </a:r>
                      <a:r>
                        <a:rPr lang="en-US" sz="105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rtl="1"/>
                      <a:endParaRPr lang="fa-IR"/>
                    </a:p>
                  </a:txBody>
                  <a:tcPr/>
                </a:tc>
                <a:tc gridSpan="2">
                  <a:txBody>
                    <a:bodyPr/>
                    <a:lstStyle/>
                    <a:p>
                      <a:pPr algn="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نام کالا: کنتور برق</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rtl="1"/>
                      <a:endParaRPr lang="fa-IR"/>
                    </a:p>
                  </a:txBody>
                  <a:tcPr/>
                </a:tc>
                <a:tc gridSpan="2">
                  <a:txBody>
                    <a:bodyPr/>
                    <a:lstStyle/>
                    <a:p>
                      <a:pPr algn="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خریدار: شرکت الف</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pPr rtl="1"/>
                      <a:endParaRPr lang="fa-IR"/>
                    </a:p>
                  </a:txBody>
                  <a:tcPr/>
                </a:tc>
                <a:extLst>
                  <a:ext uri="{0D108BD9-81ED-4DB2-BD59-A6C34878D82A}">
                    <a16:rowId xmlns:a16="http://schemas.microsoft.com/office/drawing/2014/main" xmlns="" val="3181097756"/>
                  </a:ext>
                </a:extLst>
              </a:tr>
              <a:tr h="154940">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جزئیات خریدار</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gridSpan="4">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جزئیات سفارش</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xmlns="" val="2139433397"/>
                  </a:ext>
                </a:extLst>
              </a:tr>
              <a:tr h="353568">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کنتور برق 00-40109</a:t>
                      </a:r>
                      <a:r>
                        <a:rPr lang="en-US"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HS</a:t>
                      </a:r>
                      <a:r>
                        <a:rPr lang="fa-IR"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05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xxx</a:t>
                      </a:r>
                      <a:endParaRPr lang="en-US" sz="105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قیمت خریدار (ریال)</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قیمت فروشنده</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algn="ctr" rtl="1">
                        <a:lnSpc>
                          <a:spcPct val="115000"/>
                        </a:lnSpc>
                        <a:spcAft>
                          <a:spcPts val="0"/>
                        </a:spcAft>
                      </a:pP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عرضه</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893044488"/>
                  </a:ext>
                </a:extLst>
              </a:tr>
              <a:tr h="0">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خریدار</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محل تحویل</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row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3.000.000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rowSpan="2"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3.000.000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rowSpan="2" hMerge="1">
                  <a:txBody>
                    <a:bodyPr/>
                    <a:lstStyle/>
                    <a:p>
                      <a:pPr algn="ctr" rtl="1">
                        <a:lnSpc>
                          <a:spcPct val="115000"/>
                        </a:lnSpc>
                        <a:spcAft>
                          <a:spcPts val="0"/>
                        </a:spcAft>
                      </a:pP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E7E6E6"/>
                    </a:solidFill>
                  </a:tcPr>
                </a:tc>
                <a:tc row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1000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1930090514"/>
                  </a:ext>
                </a:extLst>
              </a:tr>
              <a:tr h="196821">
                <a:tc>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شرکت الف </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انبار خریدار</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vMerge="1">
                  <a:txBody>
                    <a:bodyPr/>
                    <a:lstStyle/>
                    <a:p>
                      <a:pPr rtl="1"/>
                      <a:endParaRPr lang="fa-IR"/>
                    </a:p>
                  </a:txBody>
                  <a:tcPr/>
                </a:tc>
                <a:tc gridSpan="2" vMerge="1">
                  <a:txBody>
                    <a:bodyPr/>
                    <a:lstStyle/>
                    <a:p>
                      <a:pPr rtl="1"/>
                      <a:endParaRPr lang="fa-IR"/>
                    </a:p>
                  </a:txBody>
                  <a:tcPr/>
                </a:tc>
                <a:tc hMerge="1" vMerge="1">
                  <a:txBody>
                    <a:bodyPr/>
                    <a:lstStyle/>
                    <a:p>
                      <a:pPr rtl="1"/>
                      <a:endParaRPr lang="fa-IR"/>
                    </a:p>
                  </a:txBody>
                  <a:tcPr/>
                </a:tc>
                <a:tc vMerge="1">
                  <a:txBody>
                    <a:bodyPr/>
                    <a:lstStyle/>
                    <a:p>
                      <a:pPr rtl="1"/>
                      <a:endParaRPr lang="fa-IR"/>
                    </a:p>
                  </a:txBody>
                  <a:tcPr/>
                </a:tc>
                <a:extLst>
                  <a:ext uri="{0D108BD9-81ED-4DB2-BD59-A6C34878D82A}">
                    <a16:rowId xmlns:a16="http://schemas.microsoft.com/office/drawing/2014/main" xmlns="" val="2657216595"/>
                  </a:ext>
                </a:extLst>
              </a:tr>
              <a:tr h="0">
                <a:tc rowSpan="2"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نقدی – تحویل 4 اسفند </a:t>
                      </a:r>
                      <a:r>
                        <a:rPr lang="en-US" sz="110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a:t>
                      </a:r>
                      <a:r>
                        <a:rPr lang="fa-IR" sz="1400" b="1" dirty="0">
                          <a:effectLst/>
                          <a:latin typeface="Calibri" panose="020F0502020204030204" pitchFamily="34" charset="0"/>
                          <a:ea typeface="Calibri" panose="020F0502020204030204" pitchFamily="34" charset="0"/>
                          <a:cs typeface="B Nazanin" panose="00000400000000000000" pitchFamily="2" charset="-78"/>
                        </a:rPr>
                        <a:t>13</a:t>
                      </a:r>
                      <a:endParaRPr lang="en-US" sz="14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rowSpan="2" hMerge="1">
                  <a:txBody>
                    <a:bodyPr/>
                    <a:lstStyle/>
                    <a:p>
                      <a:pPr rtl="1"/>
                      <a:endParaRPr lang="fa-IR"/>
                    </a:p>
                  </a:txBody>
                  <a:tcPr/>
                </a:tc>
                <a:tc rowSpan="2">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خرید (تعداد: </a:t>
                      </a:r>
                      <a:r>
                        <a:rPr lang="fa-IR" sz="1400" b="1" dirty="0">
                          <a:effectLst/>
                          <a:latin typeface="Calibri" panose="020F0502020204030204" pitchFamily="34" charset="0"/>
                          <a:ea typeface="Calibri" panose="020F0502020204030204" pitchFamily="34" charset="0"/>
                          <a:cs typeface="B Nazanin" panose="00000400000000000000" pitchFamily="2" charset="-78"/>
                        </a:rPr>
                        <a:t>1000</a:t>
                      </a: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gridSpan="2">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0</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algn="ctr" rtl="1">
                        <a:lnSpc>
                          <a:spcPct val="115000"/>
                        </a:lnSpc>
                        <a:spcAft>
                          <a:spcPts val="0"/>
                        </a:spcAft>
                      </a:pP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E7E6E6"/>
                    </a:solidFill>
                  </a:tcPr>
                </a:tc>
                <a:tc>
                  <a:txBody>
                    <a:bodyPr/>
                    <a:lstStyle/>
                    <a:p>
                      <a:pPr algn="ctr" rtl="1">
                        <a:lnSpc>
                          <a:spcPct val="115000"/>
                        </a:lnSpc>
                        <a:spcAft>
                          <a:spcPts val="0"/>
                        </a:spcAft>
                      </a:pPr>
                      <a:r>
                        <a:rPr lang="fa-IR" sz="1400" b="1">
                          <a:effectLst/>
                          <a:latin typeface="Calibri" panose="020F0502020204030204" pitchFamily="34" charset="0"/>
                          <a:ea typeface="Calibri" panose="020F0502020204030204" pitchFamily="34" charset="0"/>
                          <a:cs typeface="B Nazanin" panose="00000400000000000000" pitchFamily="2" charset="-78"/>
                        </a:rPr>
                        <a:t>0</a:t>
                      </a:r>
                      <a:endParaRPr lang="en-US" sz="14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3399239734"/>
                  </a:ext>
                </a:extLst>
              </a:tr>
              <a:tr h="0">
                <a:tc gridSpan="2" vMerge="1">
                  <a:txBody>
                    <a:bodyPr/>
                    <a:lstStyle/>
                    <a:p>
                      <a:pPr rtl="1"/>
                      <a:endParaRPr lang="fa-IR"/>
                    </a:p>
                  </a:txBody>
                  <a:tcPr/>
                </a:tc>
                <a:tc hMerge="1" vMerge="1">
                  <a:txBody>
                    <a:bodyPr/>
                    <a:lstStyle/>
                    <a:p>
                      <a:pPr rtl="1"/>
                      <a:endParaRPr lang="fa-IR"/>
                    </a:p>
                  </a:txBody>
                  <a:tcPr/>
                </a:tc>
                <a:tc vMerge="1">
                  <a:txBody>
                    <a:bodyPr/>
                    <a:lstStyle/>
                    <a:p>
                      <a:pPr rtl="1"/>
                      <a:endParaRPr lang="fa-IR"/>
                    </a:p>
                  </a:txBody>
                  <a:tcPr/>
                </a:tc>
                <a:tc gridSpan="2">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algn="ctr" rtl="1">
                        <a:lnSpc>
                          <a:spcPct val="115000"/>
                        </a:lnSpc>
                        <a:spcAft>
                          <a:spcPts val="0"/>
                        </a:spcAft>
                      </a:pP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E7E6E6"/>
                    </a:solidFill>
                  </a:tcPr>
                </a:tc>
                <a:tc>
                  <a:txBody>
                    <a:bodyPr/>
                    <a:lstStyle/>
                    <a:p>
                      <a:pPr algn="ctr" rtl="1">
                        <a:lnSpc>
                          <a:spcPct val="115000"/>
                        </a:lnSpc>
                        <a:spcAft>
                          <a:spcPts val="0"/>
                        </a:spcAft>
                      </a:pPr>
                      <a:r>
                        <a:rPr lang="fa-IR" sz="1400" b="1" dirty="0">
                          <a:effectLst/>
                          <a:latin typeface="Calibri" panose="020F0502020204030204" pitchFamily="34" charset="0"/>
                          <a:ea typeface="Calibri" panose="020F0502020204030204" pitchFamily="34" charset="0"/>
                          <a:cs typeface="B Nazanin" panose="00000400000000000000" pitchFamily="2" charset="-78"/>
                        </a:rPr>
                        <a:t>0</a:t>
                      </a:r>
                      <a:endParaRPr lang="en-US" sz="14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2900661990"/>
                  </a:ext>
                </a:extLst>
              </a:tr>
            </a:tbl>
          </a:graphicData>
        </a:graphic>
      </p:graphicFrame>
    </p:spTree>
    <p:extLst>
      <p:ext uri="{BB962C8B-B14F-4D97-AF65-F5344CB8AC3E}">
        <p14:creationId xmlns:p14="http://schemas.microsoft.com/office/powerpoint/2010/main" val="1335744639"/>
      </p:ext>
    </p:extLst>
  </p:cSld>
  <p:clrMapOvr>
    <a:masterClrMapping/>
  </p:clrMapOvr>
  <p:transition spd="slow">
    <p:cove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fa-IR" sz="3000" b="1" i="0" u="none" strike="noStrike" kern="1200" cap="none" spc="50" normalizeH="0" baseline="0" noProof="0" dirty="0">
                <a:ln w="11430"/>
                <a:solidFill>
                  <a:prstClr val="black"/>
                </a:solidFill>
                <a:effectLst/>
                <a:uLnTx/>
                <a:uFillTx/>
                <a:latin typeface="Calibri" panose="020F0502020204030204"/>
                <a:ea typeface="+mj-ea"/>
                <a:cs typeface="B Nazanin" panose="00000400000000000000" pitchFamily="2" charset="-78"/>
              </a:rPr>
              <a:t>فرآیند برگزاری مناقصه </a:t>
            </a:r>
            <a:r>
              <a:rPr kumimoji="0" lang="fa-IR" sz="2200" b="1" i="0" u="none" strike="noStrike" kern="1200" cap="none" spc="50" normalizeH="0" baseline="0" noProof="0" dirty="0">
                <a:ln w="11430"/>
                <a:solidFill>
                  <a:prstClr val="black"/>
                </a:solidFill>
                <a:effectLst/>
                <a:uLnTx/>
                <a:uFillTx/>
                <a:latin typeface="Calibri" panose="020F0502020204030204"/>
                <a:ea typeface="+mj-ea"/>
                <a:cs typeface="B Nazanin" panose="00000400000000000000" pitchFamily="2" charset="-78"/>
              </a:rPr>
              <a:t>(مناقصه با امکان خرید از چند عرضه‌کننده)</a:t>
            </a:r>
            <a:endParaRPr lang="en-US" dirty="0"/>
          </a:p>
        </p:txBody>
      </p:sp>
      <p:sp>
        <p:nvSpPr>
          <p:cNvPr id="4" name="Footer Placeholder 3"/>
          <p:cNvSpPr>
            <a:spLocks noGrp="1"/>
          </p:cNvSpPr>
          <p:nvPr>
            <p:ph type="ftr" sz="quarter" idx="11"/>
          </p:nvPr>
        </p:nvSpPr>
        <p:spPr>
          <a:xfrm>
            <a:off x="10452726" y="6435428"/>
            <a:ext cx="12192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35</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2" name="Explosion 1 11"/>
          <p:cNvSpPr/>
          <p:nvPr/>
        </p:nvSpPr>
        <p:spPr>
          <a:xfrm rot="16382682">
            <a:off x="165359" y="167065"/>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32" name="TextBox 31"/>
          <p:cNvSpPr txBox="1"/>
          <p:nvPr/>
        </p:nvSpPr>
        <p:spPr>
          <a:xfrm>
            <a:off x="609600" y="1173933"/>
            <a:ext cx="10818943" cy="830997"/>
          </a:xfrm>
          <a:prstGeom prst="rect">
            <a:avLst/>
          </a:prstGeom>
          <a:solidFill>
            <a:schemeClr val="bg1"/>
          </a:solidFill>
          <a:ln w="28575">
            <a:solidFill>
              <a:schemeClr val="accent4"/>
            </a:solidFill>
          </a:ln>
        </p:spPr>
        <p:txBody>
          <a:bodyPr wrap="square" rtlCol="1">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400" b="0" i="0" u="none" strike="noStrike" kern="1200" cap="none" spc="0" normalizeH="0" baseline="0" noProof="0" dirty="0">
                <a:ln>
                  <a:noFill/>
                </a:ln>
                <a:solidFill>
                  <a:srgbClr val="080808"/>
                </a:solidFill>
                <a:effectLst/>
                <a:uLnTx/>
                <a:uFillTx/>
                <a:latin typeface="Arial" panose="020B0604020202020204" pitchFamily="34" charset="0"/>
                <a:ea typeface="+mn-ea"/>
                <a:cs typeface="B Titr" panose="00000700000000000000" pitchFamily="2" charset="-78"/>
              </a:rPr>
              <a:t>ب) حالت عرضه بیشتر از تقاضا:</a:t>
            </a:r>
          </a:p>
          <a:p>
            <a:pPr algn="r" rtl="1">
              <a:defRPr/>
            </a:pPr>
            <a:r>
              <a:rPr lang="fa-IR" sz="2400" dirty="0">
                <a:solidFill>
                  <a:prstClr val="black"/>
                </a:solidFill>
                <a:latin typeface="Calibri" panose="020F0502020204030204" pitchFamily="34" charset="0"/>
                <a:ea typeface="Calibri" panose="020F0502020204030204" pitchFamily="34" charset="0"/>
                <a:cs typeface="B Nazanin" panose="00000400000000000000" pitchFamily="2" charset="-78"/>
              </a:rPr>
              <a:t>در شرایط مازاد عرضه بر تقاضا پس از پایان دوره زرد، فرایند حراج مشابه حالت زیر وارد دوره قرمز (رقابت) می‌شود</a:t>
            </a:r>
          </a:p>
        </p:txBody>
      </p:sp>
      <p:sp>
        <p:nvSpPr>
          <p:cNvPr id="28" name="Rectangle 27"/>
          <p:cNvSpPr/>
          <p:nvPr/>
        </p:nvSpPr>
        <p:spPr>
          <a:xfrm>
            <a:off x="4108249" y="4672488"/>
            <a:ext cx="4953000" cy="1384995"/>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تعیین برندگان مناقصه براساس اولویت نرخ، سپس با اولویت زمانی </a:t>
            </a:r>
            <a:r>
              <a:rPr kumimoji="0" lang="fa-IR"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(در حالت فوق خریدار 1000</a:t>
            </a:r>
            <a:r>
              <a:rPr kumimoji="0" lang="fa-IR" b="0" i="0" u="none" strike="noStrike" kern="1200" cap="none" spc="0" normalizeH="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 عدد کنتور برق را از عرضه‌کننده یا عرضه‌کنندگانی خریداری می‌کند که کمترین قیمت را پیشنهاد داده‌اند)</a:t>
            </a:r>
            <a:endParaRPr kumimoji="0" lang="fa-IR"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30" name="Down Arrow Callout 29"/>
          <p:cNvSpPr/>
          <p:nvPr/>
        </p:nvSpPr>
        <p:spPr>
          <a:xfrm>
            <a:off x="5748469" y="3986688"/>
            <a:ext cx="1676400" cy="6858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Titr" panose="00000700000000000000" pitchFamily="2" charset="-78"/>
              </a:rPr>
              <a:t>تخصیص با اولویت</a:t>
            </a:r>
            <a:r>
              <a:rPr kumimoji="0" lang="fa-IR" sz="1600" b="1"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 </a:t>
            </a:r>
          </a:p>
        </p:txBody>
      </p:sp>
      <p:graphicFrame>
        <p:nvGraphicFramePr>
          <p:cNvPr id="31" name="Table 30"/>
          <p:cNvGraphicFramePr>
            <a:graphicFrameLocks noGrp="1"/>
          </p:cNvGraphicFramePr>
          <p:nvPr/>
        </p:nvGraphicFramePr>
        <p:xfrm>
          <a:off x="3678382" y="2097066"/>
          <a:ext cx="5597236" cy="1892808"/>
        </p:xfrm>
        <a:graphic>
          <a:graphicData uri="http://schemas.openxmlformats.org/drawingml/2006/table">
            <a:tbl>
              <a:tblPr rtl="1" firstRow="1" firstCol="1" bandRow="1"/>
              <a:tblGrid>
                <a:gridCol w="1075326">
                  <a:extLst>
                    <a:ext uri="{9D8B030D-6E8A-4147-A177-3AD203B41FA5}">
                      <a16:colId xmlns:a16="http://schemas.microsoft.com/office/drawing/2014/main" xmlns="" val="2596525037"/>
                    </a:ext>
                  </a:extLst>
                </a:gridCol>
                <a:gridCol w="1072662">
                  <a:extLst>
                    <a:ext uri="{9D8B030D-6E8A-4147-A177-3AD203B41FA5}">
                      <a16:colId xmlns:a16="http://schemas.microsoft.com/office/drawing/2014/main" xmlns="" val="2567443333"/>
                    </a:ext>
                  </a:extLst>
                </a:gridCol>
                <a:gridCol w="1606060">
                  <a:extLst>
                    <a:ext uri="{9D8B030D-6E8A-4147-A177-3AD203B41FA5}">
                      <a16:colId xmlns:a16="http://schemas.microsoft.com/office/drawing/2014/main" xmlns="" val="827511591"/>
                    </a:ext>
                  </a:extLst>
                </a:gridCol>
                <a:gridCol w="333315">
                  <a:extLst>
                    <a:ext uri="{9D8B030D-6E8A-4147-A177-3AD203B41FA5}">
                      <a16:colId xmlns:a16="http://schemas.microsoft.com/office/drawing/2014/main" xmlns="" val="1679950721"/>
                    </a:ext>
                  </a:extLst>
                </a:gridCol>
                <a:gridCol w="962619">
                  <a:extLst>
                    <a:ext uri="{9D8B030D-6E8A-4147-A177-3AD203B41FA5}">
                      <a16:colId xmlns:a16="http://schemas.microsoft.com/office/drawing/2014/main" xmlns="" val="3046907770"/>
                    </a:ext>
                  </a:extLst>
                </a:gridCol>
                <a:gridCol w="547254">
                  <a:extLst>
                    <a:ext uri="{9D8B030D-6E8A-4147-A177-3AD203B41FA5}">
                      <a16:colId xmlns:a16="http://schemas.microsoft.com/office/drawing/2014/main" xmlns="" val="3227596654"/>
                    </a:ext>
                  </a:extLst>
                </a:gridCol>
              </a:tblGrid>
              <a:tr h="154940">
                <a:tc gridSpan="2">
                  <a:txBody>
                    <a:bodyPr/>
                    <a:lstStyle/>
                    <a:p>
                      <a:pPr algn="ct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نماد کالا: 00-40109</a:t>
                      </a:r>
                      <a:r>
                        <a:rPr lang="en-US" sz="11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HS</a:t>
                      </a:r>
                      <a:r>
                        <a:rPr lang="fa-IR" sz="1600" dirty="0">
                          <a:effectLst/>
                          <a:latin typeface="Calibri" panose="020F0502020204030204" pitchFamily="34" charset="0"/>
                          <a:ea typeface="Calibri" panose="020F0502020204030204" pitchFamily="34" charset="0"/>
                          <a:cs typeface="B Nazanin" panose="00000400000000000000" pitchFamily="2" charset="-78"/>
                        </a:rPr>
                        <a:t>-</a:t>
                      </a:r>
                      <a:r>
                        <a:rPr lang="en-US" sz="110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pPr rtl="1"/>
                      <a:endParaRPr lang="fa-IR"/>
                    </a:p>
                  </a:txBody>
                  <a:tcPr/>
                </a:tc>
                <a:tc gridSpan="2">
                  <a:txBody>
                    <a:bodyPr/>
                    <a:lstStyle/>
                    <a:p>
                      <a:pPr algn="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نام کالا: کنتور برق</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pPr rtl="1"/>
                      <a:endParaRPr lang="fa-IR"/>
                    </a:p>
                  </a:txBody>
                  <a:tcPr/>
                </a:tc>
                <a:tc gridSpan="2">
                  <a:txBody>
                    <a:bodyPr/>
                    <a:lstStyle/>
                    <a:p>
                      <a:pPr algn="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خریدار: شرکت الف</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pPr rtl="1"/>
                      <a:endParaRPr lang="fa-IR"/>
                    </a:p>
                  </a:txBody>
                  <a:tcPr/>
                </a:tc>
                <a:extLst>
                  <a:ext uri="{0D108BD9-81ED-4DB2-BD59-A6C34878D82A}">
                    <a16:rowId xmlns:a16="http://schemas.microsoft.com/office/drawing/2014/main" xmlns="" val="3181097756"/>
                  </a:ext>
                </a:extLst>
              </a:tr>
              <a:tr h="154940">
                <a:tc gridSpan="2">
                  <a:txBody>
                    <a:bodyPr/>
                    <a:lstStyle/>
                    <a:p>
                      <a:pPr algn="ct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جزئیات خریدار</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gridSpan="4">
                  <a:txBody>
                    <a:bodyPr/>
                    <a:lstStyle/>
                    <a:p>
                      <a:pPr algn="ctr" rtl="1">
                        <a:lnSpc>
                          <a:spcPct val="115000"/>
                        </a:lnSpc>
                        <a:spcAft>
                          <a:spcPts val="0"/>
                        </a:spcAft>
                      </a:pPr>
                      <a:r>
                        <a:rPr lang="fa-IR" sz="1600" b="1">
                          <a:effectLst/>
                          <a:latin typeface="Calibri" panose="020F0502020204030204" pitchFamily="34" charset="0"/>
                          <a:ea typeface="Calibri" panose="020F0502020204030204" pitchFamily="34" charset="0"/>
                          <a:cs typeface="B Nazanin" panose="00000400000000000000" pitchFamily="2" charset="-78"/>
                        </a:rPr>
                        <a:t>جزئیات سفارش</a:t>
                      </a:r>
                      <a:endParaRPr lang="en-US" sz="16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xmlns="" val="2139433397"/>
                  </a:ext>
                </a:extLst>
              </a:tr>
              <a:tr h="0">
                <a:tc gridSpan="2">
                  <a:txBody>
                    <a:bodyPr/>
                    <a:lstStyle/>
                    <a:p>
                      <a:pPr algn="ct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کنتور برق 00-40109</a:t>
                      </a:r>
                      <a:r>
                        <a:rPr lang="en-US" sz="11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HS</a:t>
                      </a:r>
                      <a:r>
                        <a:rPr lang="fa-IR" sz="11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110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xxx</a:t>
                      </a:r>
                      <a:endParaRPr lang="en-US" sz="1100" b="1" kern="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hMerge="1">
                  <a:txBody>
                    <a:bodyPr/>
                    <a:lstStyle/>
                    <a:p>
                      <a:pPr rtl="1"/>
                      <a:endParaRPr lang="fa-IR"/>
                    </a:p>
                  </a:txBody>
                  <a:tcPr/>
                </a:tc>
                <a:tc>
                  <a:txBody>
                    <a:bodyPr/>
                    <a:lstStyle/>
                    <a:p>
                      <a:pPr algn="ct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قیمت خریدار (ریال)</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gridSpan="2">
                  <a:txBody>
                    <a:bodyPr/>
                    <a:lstStyle/>
                    <a:p>
                      <a:pPr algn="ct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قیمت فروشنده</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rtl="1"/>
                      <a:endParaRPr lang="fa-IR"/>
                    </a:p>
                  </a:txBody>
                  <a:tcPr/>
                </a:tc>
                <a:tc>
                  <a:txBody>
                    <a:bodyPr/>
                    <a:lstStyle/>
                    <a:p>
                      <a:pPr algn="ct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عرضه</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893044488"/>
                  </a:ext>
                </a:extLst>
              </a:tr>
              <a:tr h="0">
                <a:tc>
                  <a:txBody>
                    <a:bodyPr/>
                    <a:lstStyle/>
                    <a:p>
                      <a:pPr algn="ct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خریدار</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ctr" rtl="1">
                        <a:lnSpc>
                          <a:spcPct val="115000"/>
                        </a:lnSpc>
                        <a:spcAft>
                          <a:spcPts val="0"/>
                        </a:spcAft>
                      </a:pPr>
                      <a:r>
                        <a:rPr lang="fa-IR" sz="1600" b="1">
                          <a:effectLst/>
                          <a:latin typeface="Calibri" panose="020F0502020204030204" pitchFamily="34" charset="0"/>
                          <a:ea typeface="Calibri" panose="020F0502020204030204" pitchFamily="34" charset="0"/>
                          <a:cs typeface="B Nazanin" panose="00000400000000000000" pitchFamily="2" charset="-78"/>
                        </a:rPr>
                        <a:t>محل تحویل</a:t>
                      </a:r>
                      <a:endParaRPr lang="en-US" sz="16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rowSpan="2">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3.000.000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rowSpan="2" gridSpan="2">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2.700.000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rowSpan="2" hMerge="1">
                  <a:txBody>
                    <a:bodyPr/>
                    <a:lstStyle/>
                    <a:p>
                      <a:pPr rtl="1"/>
                      <a:endParaRPr lang="fa-IR"/>
                    </a:p>
                  </a:txBody>
                  <a:tcPr/>
                </a:tc>
                <a:tc rowSpan="2">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1000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1930090514"/>
                  </a:ext>
                </a:extLst>
              </a:tr>
              <a:tr h="173736">
                <a:tc>
                  <a:txBody>
                    <a:bodyPr/>
                    <a:lstStyle/>
                    <a:p>
                      <a:pPr algn="ctr" rtl="1">
                        <a:lnSpc>
                          <a:spcPct val="115000"/>
                        </a:lnSpc>
                        <a:spcAft>
                          <a:spcPts val="0"/>
                        </a:spcAft>
                      </a:pPr>
                      <a:r>
                        <a:rPr lang="fa-IR" sz="1600" b="1">
                          <a:effectLst/>
                          <a:latin typeface="Calibri" panose="020F0502020204030204" pitchFamily="34" charset="0"/>
                          <a:ea typeface="Calibri" panose="020F0502020204030204" pitchFamily="34" charset="0"/>
                          <a:cs typeface="B Nazanin" panose="00000400000000000000" pitchFamily="2" charset="-78"/>
                        </a:rPr>
                        <a:t>شرکت الف </a:t>
                      </a:r>
                      <a:endParaRPr lang="en-US" sz="16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a:txBody>
                    <a:bodyPr/>
                    <a:lstStyle/>
                    <a:p>
                      <a:pPr algn="ct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انبار خریدار</a:t>
                      </a:r>
                      <a:endParaRPr lang="en-US" sz="1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vMerge="1">
                  <a:txBody>
                    <a:bodyPr/>
                    <a:lstStyle/>
                    <a:p>
                      <a:pPr rtl="1"/>
                      <a:endParaRPr lang="fa-IR"/>
                    </a:p>
                  </a:txBody>
                  <a:tcPr/>
                </a:tc>
                <a:tc gridSpan="2" vMerge="1">
                  <a:txBody>
                    <a:bodyPr/>
                    <a:lstStyle/>
                    <a:p>
                      <a:pPr rtl="1"/>
                      <a:endParaRPr lang="fa-IR"/>
                    </a:p>
                  </a:txBody>
                  <a:tcPr/>
                </a:tc>
                <a:tc hMerge="1" vMerge="1">
                  <a:txBody>
                    <a:bodyPr/>
                    <a:lstStyle/>
                    <a:p>
                      <a:pPr rtl="1"/>
                      <a:endParaRPr lang="fa-IR"/>
                    </a:p>
                  </a:txBody>
                  <a:tcPr/>
                </a:tc>
                <a:tc vMerge="1">
                  <a:txBody>
                    <a:bodyPr/>
                    <a:lstStyle/>
                    <a:p>
                      <a:pPr rtl="1"/>
                      <a:endParaRPr lang="fa-IR"/>
                    </a:p>
                  </a:txBody>
                  <a:tcPr/>
                </a:tc>
                <a:extLst>
                  <a:ext uri="{0D108BD9-81ED-4DB2-BD59-A6C34878D82A}">
                    <a16:rowId xmlns:a16="http://schemas.microsoft.com/office/drawing/2014/main" xmlns="" val="2657216595"/>
                  </a:ext>
                </a:extLst>
              </a:tr>
              <a:tr h="0">
                <a:tc rowSpan="2" gridSpan="2">
                  <a:txBody>
                    <a:bodyPr/>
                    <a:lstStyle/>
                    <a:p>
                      <a:pPr algn="ctr" rtl="1">
                        <a:lnSpc>
                          <a:spcPct val="115000"/>
                        </a:lnSpc>
                        <a:spcAft>
                          <a:spcPts val="0"/>
                        </a:spcAft>
                      </a:pPr>
                      <a:r>
                        <a:rPr lang="fa-IR" sz="1600" b="1" dirty="0">
                          <a:effectLst/>
                          <a:latin typeface="Calibri" panose="020F0502020204030204" pitchFamily="34" charset="0"/>
                          <a:ea typeface="Calibri" panose="020F0502020204030204" pitchFamily="34" charset="0"/>
                          <a:cs typeface="B Nazanin" panose="00000400000000000000" pitchFamily="2" charset="-78"/>
                        </a:rPr>
                        <a:t>نقدی – تحویل 4 اسفند </a:t>
                      </a:r>
                      <a:r>
                        <a:rPr lang="en-US" sz="1200" kern="1200" dirty="0">
                          <a:solidFill>
                            <a:schemeClr val="tx1"/>
                          </a:solidFill>
                          <a:effectLst/>
                          <a:latin typeface="Times New Roman" panose="02020603050405020304" pitchFamily="18" charset="0"/>
                          <a:ea typeface="Calibri" panose="020F0502020204030204" pitchFamily="34" charset="0"/>
                          <a:cs typeface="B Nazanin" panose="00000400000000000000" pitchFamily="2" charset="-78"/>
                        </a:rPr>
                        <a:t>xx</a:t>
                      </a:r>
                      <a:r>
                        <a:rPr lang="fa-IR" sz="1600" b="1" dirty="0">
                          <a:effectLst/>
                          <a:latin typeface="Calibri" panose="020F0502020204030204" pitchFamily="34" charset="0"/>
                          <a:ea typeface="Calibri" panose="020F0502020204030204" pitchFamily="34" charset="0"/>
                          <a:cs typeface="B Nazanin" panose="00000400000000000000" pitchFamily="2" charset="-78"/>
                        </a:rPr>
                        <a:t>13</a:t>
                      </a:r>
                      <a:endParaRPr lang="en-US" sz="1600" b="1"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EEAF6"/>
                    </a:solidFill>
                  </a:tcPr>
                </a:tc>
                <a:tc rowSpan="2" hMerge="1">
                  <a:txBody>
                    <a:bodyPr/>
                    <a:lstStyle/>
                    <a:p>
                      <a:pPr rtl="1"/>
                      <a:endParaRPr lang="fa-IR"/>
                    </a:p>
                  </a:txBody>
                  <a:tcPr/>
                </a:tc>
                <a:tc rowSpan="2">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خرید  (تعداد)</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1000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gridSpan="2">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2.750.000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rtl="1"/>
                      <a:endParaRPr lang="fa-IR"/>
                    </a:p>
                  </a:txBody>
                  <a:tcPr/>
                </a:tc>
                <a:tc>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1000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3399239734"/>
                  </a:ext>
                </a:extLst>
              </a:tr>
              <a:tr h="0">
                <a:tc gridSpan="2" vMerge="1">
                  <a:txBody>
                    <a:bodyPr/>
                    <a:lstStyle/>
                    <a:p>
                      <a:pPr rtl="1"/>
                      <a:endParaRPr lang="fa-IR"/>
                    </a:p>
                  </a:txBody>
                  <a:tcPr/>
                </a:tc>
                <a:tc hMerge="1" vMerge="1">
                  <a:txBody>
                    <a:bodyPr/>
                    <a:lstStyle/>
                    <a:p>
                      <a:pPr rtl="1"/>
                      <a:endParaRPr lang="fa-IR"/>
                    </a:p>
                  </a:txBody>
                  <a:tcPr/>
                </a:tc>
                <a:tc vMerge="1">
                  <a:txBody>
                    <a:bodyPr/>
                    <a:lstStyle/>
                    <a:p>
                      <a:pPr rtl="1"/>
                      <a:endParaRPr lang="fa-IR"/>
                    </a:p>
                  </a:txBody>
                  <a:tcPr/>
                </a:tc>
                <a:tc gridSpan="2">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2.850.000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tc hMerge="1">
                  <a:txBody>
                    <a:bodyPr/>
                    <a:lstStyle/>
                    <a:p>
                      <a:pPr rtl="1"/>
                      <a:endParaRPr lang="fa-IR"/>
                    </a:p>
                  </a:txBody>
                  <a:tcPr/>
                </a:tc>
                <a:tc>
                  <a:txBody>
                    <a:bodyPr/>
                    <a:lstStyle/>
                    <a:p>
                      <a:pPr algn="ctr" rtl="1">
                        <a:lnSpc>
                          <a:spcPct val="115000"/>
                        </a:lnSpc>
                        <a:spcAft>
                          <a:spcPts val="0"/>
                        </a:spcAft>
                      </a:pPr>
                      <a:r>
                        <a:rPr lang="fa-IR"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1000</a:t>
                      </a:r>
                      <a:endParaRPr lang="en-US" sz="1400" b="1"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7E6E6"/>
                    </a:solidFill>
                  </a:tcPr>
                </a:tc>
                <a:extLst>
                  <a:ext uri="{0D108BD9-81ED-4DB2-BD59-A6C34878D82A}">
                    <a16:rowId xmlns:a16="http://schemas.microsoft.com/office/drawing/2014/main" xmlns="" val="2900661990"/>
                  </a:ext>
                </a:extLst>
              </a:tr>
            </a:tbl>
          </a:graphicData>
        </a:graphic>
      </p:graphicFrame>
      <p:sp>
        <p:nvSpPr>
          <p:cNvPr id="36" name="Rectangle 35"/>
          <p:cNvSpPr/>
          <p:nvPr/>
        </p:nvSpPr>
        <p:spPr>
          <a:xfrm>
            <a:off x="7691569" y="4352506"/>
            <a:ext cx="1371600" cy="307777"/>
          </a:xfrm>
          <a:prstGeom prst="rect">
            <a:avLst/>
          </a:prstGeom>
        </p:spPr>
        <p:style>
          <a:lnRef idx="2">
            <a:schemeClr val="accent4"/>
          </a:lnRef>
          <a:fillRef idx="1">
            <a:schemeClr val="lt1"/>
          </a:fillRef>
          <a:effectRef idx="0">
            <a:schemeClr val="accent4"/>
          </a:effectRef>
          <a:fontRef idx="minor">
            <a:schemeClr val="dk1"/>
          </a:fontRef>
        </p:style>
        <p:txBody>
          <a:bodyPr wrap="square" anchor="ctr">
            <a:spAutoFit/>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Titr" panose="00000700000000000000" pitchFamily="2" charset="-78"/>
              </a:rPr>
              <a:t>وضعیت معامله</a:t>
            </a:r>
            <a:endParaRPr kumimoji="0" lang="en-US"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grpSp>
        <p:nvGrpSpPr>
          <p:cNvPr id="37" name="Group 36"/>
          <p:cNvGrpSpPr/>
          <p:nvPr/>
        </p:nvGrpSpPr>
        <p:grpSpPr>
          <a:xfrm>
            <a:off x="7749698" y="4355971"/>
            <a:ext cx="228600" cy="295450"/>
            <a:chOff x="2209800" y="4238793"/>
            <a:chExt cx="228600" cy="295450"/>
          </a:xfrm>
        </p:grpSpPr>
        <p:cxnSp>
          <p:nvCxnSpPr>
            <p:cNvPr id="38" name="Straight Connector 37"/>
            <p:cNvCxnSpPr/>
            <p:nvPr/>
          </p:nvCxnSpPr>
          <p:spPr>
            <a:xfrm>
              <a:off x="2209800" y="4419600"/>
              <a:ext cx="76200" cy="114643"/>
            </a:xfrm>
            <a:prstGeom prst="line">
              <a:avLst/>
            </a:prstGeom>
            <a:ln w="57150">
              <a:solidFill>
                <a:srgbClr val="1EEA62"/>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2286000" y="4238793"/>
              <a:ext cx="152400" cy="257008"/>
            </a:xfrm>
            <a:prstGeom prst="line">
              <a:avLst/>
            </a:prstGeom>
            <a:ln w="57150">
              <a:solidFill>
                <a:srgbClr val="1EEA6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69217178"/>
      </p:ext>
    </p:extLst>
  </p:cSld>
  <p:clrMapOvr>
    <a:masterClrMapping/>
  </p:clrMapOvr>
  <p:transition spd="slow">
    <p:cove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فرایند تسویه قراردادهای مناقصه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36</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Rectangle 7"/>
          <p:cNvSpPr/>
          <p:nvPr/>
        </p:nvSpPr>
        <p:spPr>
          <a:xfrm>
            <a:off x="6858000" y="2057400"/>
            <a:ext cx="5029200" cy="1200329"/>
          </a:xfrm>
          <a:prstGeom prst="rect">
            <a:avLst/>
          </a:prstGeom>
          <a:solidFill>
            <a:schemeClr val="accent1">
              <a:lumMod val="20000"/>
              <a:lumOff val="80000"/>
            </a:schemeClr>
          </a:solidFill>
        </p:spPr>
        <p:txBody>
          <a:bodyPr wrap="square">
            <a:spAutoFit/>
          </a:bodyPr>
          <a:lstStyle/>
          <a:p>
            <a:pPr marL="0" marR="0" lvl="0" indent="0" algn="just" defTabSz="914400" rtl="1" eaLnBrk="1" fontAlgn="base" latinLnBrk="0" hangingPunct="1">
              <a:lnSpc>
                <a:spcPct val="100000"/>
              </a:lnSpc>
              <a:spcBef>
                <a:spcPct val="0"/>
              </a:spcBef>
              <a:spcAft>
                <a:spcPts val="0"/>
              </a:spcAft>
              <a:buClrTx/>
              <a:buSzTx/>
              <a:buFontTx/>
              <a:buNone/>
              <a:tabLst/>
              <a:defRPr/>
            </a:pPr>
            <a:r>
              <a:rPr kumimoji="0" lang="fa-IR"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2. ایجاد و صدور صورتحساب (</a:t>
            </a:r>
            <a:r>
              <a:rPr kumimoji="0" lang="fa-IR" sz="24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B Nazanin" panose="00000400000000000000" pitchFamily="2" charset="-78"/>
              </a:rPr>
              <a:t>اعلامیه خرید</a:t>
            </a:r>
            <a:r>
              <a:rPr kumimoji="0" lang="fa-IR"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توسط کارگزار خریدار به خریدار کالا طبق فرمت:</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
        <p:nvSpPr>
          <p:cNvPr id="12" name="Rectangle 11"/>
          <p:cNvSpPr/>
          <p:nvPr/>
        </p:nvSpPr>
        <p:spPr>
          <a:xfrm>
            <a:off x="6858000" y="914400"/>
            <a:ext cx="5029200" cy="707886"/>
          </a:xfrm>
          <a:prstGeom prst="rect">
            <a:avLst/>
          </a:prstGeom>
          <a:solidFill>
            <a:schemeClr val="accent1">
              <a:lumMod val="20000"/>
              <a:lumOff val="80000"/>
            </a:schemeClr>
          </a:solidFill>
        </p:spPr>
        <p:txBody>
          <a:bodyPr wrap="square">
            <a:spAutoFit/>
          </a:bodyPr>
          <a:lstStyle/>
          <a:p>
            <a:pPr marL="0" marR="0" lvl="0" indent="0" algn="just" defTabSz="914400" rtl="1" eaLnBrk="1" fontAlgn="base" latinLnBrk="0" hangingPunct="1">
              <a:lnSpc>
                <a:spcPct val="100000"/>
              </a:lnSpc>
              <a:spcBef>
                <a:spcPct val="0"/>
              </a:spcBef>
              <a:spcAft>
                <a:spcPts val="0"/>
              </a:spcAft>
              <a:buClrTx/>
              <a:buSzTx/>
              <a:buFontTx/>
              <a:buNone/>
              <a:tabLst/>
              <a:defRPr/>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1. تعیین عرضه‌کنندگان نهایی از سوی کارگزارهای فروشنده</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
        <p:nvSpPr>
          <p:cNvPr id="6" name="Left Arrow 5"/>
          <p:cNvSpPr/>
          <p:nvPr/>
        </p:nvSpPr>
        <p:spPr>
          <a:xfrm>
            <a:off x="5638800" y="2209800"/>
            <a:ext cx="1066800" cy="45720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pic>
        <p:nvPicPr>
          <p:cNvPr id="10" name="Picture 9"/>
          <p:cNvPicPr>
            <a:picLocks noChangeAspect="1"/>
          </p:cNvPicPr>
          <p:nvPr/>
        </p:nvPicPr>
        <p:blipFill>
          <a:blip r:embed="rId2"/>
          <a:stretch>
            <a:fillRect/>
          </a:stretch>
        </p:blipFill>
        <p:spPr>
          <a:xfrm>
            <a:off x="457200" y="762000"/>
            <a:ext cx="5181600" cy="5808909"/>
          </a:xfrm>
          <a:prstGeom prst="rect">
            <a:avLst/>
          </a:prstGeom>
          <a:ln>
            <a:solidFill>
              <a:srgbClr val="FF5050"/>
            </a:solidFill>
          </a:ln>
        </p:spPr>
      </p:pic>
      <p:sp>
        <p:nvSpPr>
          <p:cNvPr id="14" name="TextBox 13"/>
          <p:cNvSpPr txBox="1"/>
          <p:nvPr/>
        </p:nvSpPr>
        <p:spPr>
          <a:xfrm>
            <a:off x="990600" y="4343400"/>
            <a:ext cx="4419600" cy="152400"/>
          </a:xfrm>
          <a:prstGeom prst="rect">
            <a:avLst/>
          </a:prstGeom>
          <a:noFill/>
          <a:ln w="28575">
            <a:solidFill>
              <a:srgbClr val="FF5050"/>
            </a:solidFill>
          </a:ln>
        </p:spPr>
        <p:txBody>
          <a:bodyPr wrap="square" rtlCol="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 name="Rectangle 1"/>
          <p:cNvSpPr>
            <a:spLocks noChangeArrowheads="1"/>
          </p:cNvSpPr>
          <p:nvPr/>
        </p:nvSpPr>
        <p:spPr bwMode="auto">
          <a:xfrm>
            <a:off x="5715000" y="3505200"/>
            <a:ext cx="5105400" cy="646331"/>
          </a:xfrm>
          <a:prstGeom prst="rect">
            <a:avLst/>
          </a:prstGeom>
          <a:ln w="28575"/>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defRPr/>
            </a:pPr>
            <a:r>
              <a:rPr kumimoji="0" lang="fa-IR" altLang="fa-IR" sz="1800" b="1"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B Nazanin" panose="00000400000000000000" pitchFamily="2" charset="-78"/>
              </a:rPr>
              <a:t>واریزی باید معادل خالص پرداختی باشد در غیر این صورت تسویه انجام نمی‌شود.</a:t>
            </a:r>
          </a:p>
        </p:txBody>
      </p:sp>
      <p:sp>
        <p:nvSpPr>
          <p:cNvPr id="3" name="Rectangle 2"/>
          <p:cNvSpPr/>
          <p:nvPr/>
        </p:nvSpPr>
        <p:spPr>
          <a:xfrm>
            <a:off x="5715000" y="4419600"/>
            <a:ext cx="5105400" cy="369332"/>
          </a:xfrm>
          <a:prstGeom prst="rect">
            <a:avLst/>
          </a:prstGeom>
          <a:ln w="285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کد شناسه پرداخت منحصربفرد برای تسویه هر قرارداد</a:t>
            </a:r>
          </a:p>
        </p:txBody>
      </p:sp>
      <p:sp>
        <p:nvSpPr>
          <p:cNvPr id="7" name="Left Arrow 6"/>
          <p:cNvSpPr/>
          <p:nvPr/>
        </p:nvSpPr>
        <p:spPr>
          <a:xfrm>
            <a:off x="5334000" y="3962400"/>
            <a:ext cx="3810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3" name="TextBox 12"/>
          <p:cNvSpPr txBox="1"/>
          <p:nvPr/>
        </p:nvSpPr>
        <p:spPr>
          <a:xfrm>
            <a:off x="2895600" y="4038600"/>
            <a:ext cx="2438400" cy="152400"/>
          </a:xfrm>
          <a:prstGeom prst="rect">
            <a:avLst/>
          </a:prstGeom>
          <a:noFill/>
          <a:ln w="28575">
            <a:solidFill>
              <a:srgbClr val="FF5050"/>
            </a:solidFill>
          </a:ln>
        </p:spPr>
        <p:txBody>
          <a:bodyPr wrap="square" rtlCol="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Left Arrow 17"/>
          <p:cNvSpPr/>
          <p:nvPr/>
        </p:nvSpPr>
        <p:spPr>
          <a:xfrm>
            <a:off x="5410200" y="4343400"/>
            <a:ext cx="3048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20" name="Rectangle 19"/>
          <p:cNvSpPr/>
          <p:nvPr/>
        </p:nvSpPr>
        <p:spPr>
          <a:xfrm>
            <a:off x="5715000" y="5105400"/>
            <a:ext cx="5105400" cy="369332"/>
          </a:xfrm>
          <a:prstGeom prst="rect">
            <a:avLst/>
          </a:prstGeom>
          <a:ln w="28575"/>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just"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درخواست از خریدار کالا مبنی بر واریز مالیات بر ارزش افزوده</a:t>
            </a:r>
          </a:p>
        </p:txBody>
      </p:sp>
      <p:sp>
        <p:nvSpPr>
          <p:cNvPr id="21" name="Left Arrow 20"/>
          <p:cNvSpPr/>
          <p:nvPr/>
        </p:nvSpPr>
        <p:spPr>
          <a:xfrm>
            <a:off x="5486400" y="5181600"/>
            <a:ext cx="2286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22" name="TextBox 21"/>
          <p:cNvSpPr txBox="1"/>
          <p:nvPr/>
        </p:nvSpPr>
        <p:spPr>
          <a:xfrm>
            <a:off x="914400" y="5105400"/>
            <a:ext cx="4572000" cy="381000"/>
          </a:xfrm>
          <a:prstGeom prst="rect">
            <a:avLst/>
          </a:prstGeom>
          <a:noFill/>
          <a:ln w="28575">
            <a:solidFill>
              <a:srgbClr val="FF5050"/>
            </a:solidFill>
          </a:ln>
        </p:spPr>
        <p:txBody>
          <a:bodyPr wrap="square" rtlCol="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62375439"/>
      </p:ext>
    </p:extLst>
  </p:cSld>
  <p:clrMapOvr>
    <a:masterClrMapping/>
  </p:clrMapOvr>
  <p:transition spd="slow">
    <p:cove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فرایند تسویه قراردادهای مناقصه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37</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6" name="Rectangle 2"/>
          <p:cNvSpPr>
            <a:spLocks noChangeArrowheads="1"/>
          </p:cNvSpPr>
          <p:nvPr/>
        </p:nvSpPr>
        <p:spPr bwMode="auto">
          <a:xfrm>
            <a:off x="4438650" y="18097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 name="Picture 8"/>
          <p:cNvPicPr>
            <a:picLocks noChangeAspect="1"/>
          </p:cNvPicPr>
          <p:nvPr/>
        </p:nvPicPr>
        <p:blipFill>
          <a:blip r:embed="rId2"/>
          <a:stretch>
            <a:fillRect/>
          </a:stretch>
        </p:blipFill>
        <p:spPr>
          <a:xfrm>
            <a:off x="2590800" y="1191027"/>
            <a:ext cx="6324600" cy="5256870"/>
          </a:xfrm>
          <a:prstGeom prst="rect">
            <a:avLst/>
          </a:prstGeom>
        </p:spPr>
      </p:pic>
      <p:sp>
        <p:nvSpPr>
          <p:cNvPr id="12" name="Rectangle 4"/>
          <p:cNvSpPr>
            <a:spLocks noChangeArrowheads="1"/>
          </p:cNvSpPr>
          <p:nvPr/>
        </p:nvSpPr>
        <p:spPr bwMode="auto">
          <a:xfrm>
            <a:off x="3657600" y="821695"/>
            <a:ext cx="3962400" cy="369332"/>
          </a:xfrm>
          <a:prstGeom prst="rect">
            <a:avLst/>
          </a:prstGeom>
          <a:solidFill>
            <a:srgbClr val="1EEA62"/>
          </a:solidFill>
          <a:ln>
            <a:noFill/>
          </a:ln>
          <a:effectLst/>
        </p:spPr>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ar-SA"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فرم تسویه اعتباری رینگ داخلی</a:t>
            </a: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 (فرم 3 بندی)</a:t>
            </a:r>
          </a:p>
        </p:txBody>
      </p:sp>
    </p:spTree>
    <p:extLst>
      <p:ext uri="{BB962C8B-B14F-4D97-AF65-F5344CB8AC3E}">
        <p14:creationId xmlns:p14="http://schemas.microsoft.com/office/powerpoint/2010/main" val="3641774511"/>
      </p:ext>
    </p:extLst>
  </p:cSld>
  <p:clrMapOvr>
    <a:masterClrMapping/>
  </p:clrMapOvr>
  <p:transition spd="slow">
    <p:cove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فرایند تسویه قراردادهای مناقصه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38</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0" name="Rectangle 9"/>
          <p:cNvSpPr/>
          <p:nvPr/>
        </p:nvSpPr>
        <p:spPr>
          <a:xfrm>
            <a:off x="2667000" y="783166"/>
            <a:ext cx="9067800" cy="461665"/>
          </a:xfrm>
          <a:prstGeom prst="rect">
            <a:avLst/>
          </a:prstGeom>
          <a:solidFill>
            <a:schemeClr val="accent1">
              <a:lumMod val="20000"/>
              <a:lumOff val="80000"/>
            </a:schemeClr>
          </a:solidFill>
        </p:spPr>
        <p:txBody>
          <a:bodyPr wrap="square">
            <a:spAutoFit/>
          </a:bodyPr>
          <a:lstStyle/>
          <a:p>
            <a:pPr marL="0" marR="0" lvl="0" indent="0" algn="r" defTabSz="914400" rtl="1" eaLnBrk="1" fontAlgn="base" latinLnBrk="0" hangingPunct="1">
              <a:lnSpc>
                <a:spcPct val="100000"/>
              </a:lnSpc>
              <a:spcBef>
                <a:spcPct val="0"/>
              </a:spcBef>
              <a:spcAft>
                <a:spcPts val="0"/>
              </a:spcAft>
              <a:buClrTx/>
              <a:buSzTx/>
              <a:buFontTx/>
              <a:buNone/>
              <a:tabLst/>
              <a:defRPr/>
            </a:pPr>
            <a:r>
              <a:rPr kumimoji="0" lang="fa-IR"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3. انجام تسویه توسط خریدار کالا به روش‌های زیر:</a:t>
            </a: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4197129184"/>
              </p:ext>
            </p:extLst>
          </p:nvPr>
        </p:nvGraphicFramePr>
        <p:xfrm>
          <a:off x="2014451" y="1627910"/>
          <a:ext cx="9604377" cy="2218454"/>
        </p:xfrm>
        <a:graphic>
          <a:graphicData uri="http://schemas.openxmlformats.org/drawingml/2006/table">
            <a:tbl>
              <a:tblPr rtl="1" firstRow="1" firstCol="1" bandRow="1">
                <a:tableStyleId>{E8B1032C-EA38-4F05-BA0D-38AFFFC7BED3}</a:tableStyleId>
              </a:tblPr>
              <a:tblGrid>
                <a:gridCol w="1047750">
                  <a:extLst>
                    <a:ext uri="{9D8B030D-6E8A-4147-A177-3AD203B41FA5}">
                      <a16:colId xmlns:a16="http://schemas.microsoft.com/office/drawing/2014/main" xmlns="" val="2443809881"/>
                    </a:ext>
                  </a:extLst>
                </a:gridCol>
                <a:gridCol w="2717861">
                  <a:extLst>
                    <a:ext uri="{9D8B030D-6E8A-4147-A177-3AD203B41FA5}">
                      <a16:colId xmlns:a16="http://schemas.microsoft.com/office/drawing/2014/main" xmlns="" val="3083784481"/>
                    </a:ext>
                  </a:extLst>
                </a:gridCol>
                <a:gridCol w="3532216">
                  <a:extLst>
                    <a:ext uri="{9D8B030D-6E8A-4147-A177-3AD203B41FA5}">
                      <a16:colId xmlns:a16="http://schemas.microsoft.com/office/drawing/2014/main" xmlns="" val="2704243169"/>
                    </a:ext>
                  </a:extLst>
                </a:gridCol>
                <a:gridCol w="2306550">
                  <a:extLst>
                    <a:ext uri="{9D8B030D-6E8A-4147-A177-3AD203B41FA5}">
                      <a16:colId xmlns:a16="http://schemas.microsoft.com/office/drawing/2014/main" xmlns="" val="567111448"/>
                    </a:ext>
                  </a:extLst>
                </a:gridCol>
              </a:tblGrid>
              <a:tr h="411348">
                <a:tc>
                  <a:txBody>
                    <a:bodyPr/>
                    <a:lstStyle/>
                    <a:p>
                      <a:pPr marL="0" algn="ctr" defTabSz="914400" rtl="1" eaLnBrk="1" latinLnBrk="0" hangingPunct="1">
                        <a:spcAft>
                          <a:spcPts val="0"/>
                        </a:spcAft>
                      </a:pPr>
                      <a:r>
                        <a:rPr lang="fa-IR" sz="1600" b="1" kern="1200" dirty="0">
                          <a:solidFill>
                            <a:schemeClr val="tx1"/>
                          </a:solidFill>
                          <a:effectLst/>
                          <a:latin typeface="+mn-lt"/>
                          <a:ea typeface="+mn-ea"/>
                          <a:cs typeface="B Titr" panose="00000700000000000000" pitchFamily="2" charset="-78"/>
                        </a:rPr>
                        <a:t>روش تسویه</a:t>
                      </a:r>
                      <a:endParaRPr lang="en-US" sz="1600" b="1" kern="1200" dirty="0">
                        <a:solidFill>
                          <a:schemeClr val="tx1"/>
                        </a:solidFill>
                        <a:effectLst/>
                        <a:latin typeface="+mn-lt"/>
                        <a:ea typeface="+mn-ea"/>
                        <a:cs typeface="B Titr" panose="00000700000000000000" pitchFamily="2" charset="-78"/>
                      </a:endParaRPr>
                    </a:p>
                  </a:txBody>
                  <a:tcPr marL="68580" marR="68580" marT="0" marB="0" anchor="ctr">
                    <a:solidFill>
                      <a:schemeClr val="bg1"/>
                    </a:solidFill>
                  </a:tcPr>
                </a:tc>
                <a:tc>
                  <a:txBody>
                    <a:bodyPr/>
                    <a:lstStyle/>
                    <a:p>
                      <a:pPr marL="0" algn="ctr" defTabSz="914400" rtl="1" eaLnBrk="1" latinLnBrk="0" hangingPunct="1">
                        <a:spcAft>
                          <a:spcPts val="0"/>
                        </a:spcAft>
                      </a:pPr>
                      <a:r>
                        <a:rPr lang="fa-IR" sz="1600" b="1" kern="1200" dirty="0">
                          <a:solidFill>
                            <a:schemeClr val="tx1"/>
                          </a:solidFill>
                          <a:effectLst/>
                          <a:latin typeface="+mn-lt"/>
                          <a:ea typeface="+mn-ea"/>
                          <a:cs typeface="B Titr" panose="00000700000000000000" pitchFamily="2" charset="-78"/>
                        </a:rPr>
                        <a:t>تسویه در مهلت مقرر </a:t>
                      </a:r>
                      <a:endParaRPr lang="en-US" sz="1600" b="1" kern="1200" dirty="0">
                        <a:solidFill>
                          <a:schemeClr val="tx1"/>
                        </a:solidFill>
                        <a:effectLst/>
                        <a:latin typeface="+mn-lt"/>
                        <a:ea typeface="+mn-ea"/>
                        <a:cs typeface="B Titr" panose="00000700000000000000" pitchFamily="2" charset="-78"/>
                      </a:endParaRPr>
                    </a:p>
                  </a:txBody>
                  <a:tcPr marL="68580" marR="68580" marT="0" marB="0" anchor="ctr">
                    <a:solidFill>
                      <a:schemeClr val="bg1"/>
                    </a:solidFill>
                  </a:tcPr>
                </a:tc>
                <a:tc>
                  <a:txBody>
                    <a:bodyPr/>
                    <a:lstStyle/>
                    <a:p>
                      <a:pPr marL="0" algn="ctr" defTabSz="914400" rtl="1" eaLnBrk="1" latinLnBrk="0" hangingPunct="1">
                        <a:spcAft>
                          <a:spcPts val="0"/>
                        </a:spcAft>
                      </a:pPr>
                      <a:r>
                        <a:rPr lang="fa-IR" sz="1600" b="1" kern="1200" dirty="0">
                          <a:solidFill>
                            <a:schemeClr val="tx1"/>
                          </a:solidFill>
                          <a:effectLst/>
                          <a:latin typeface="+mn-lt"/>
                          <a:ea typeface="+mn-ea"/>
                          <a:cs typeface="B Titr" panose="00000700000000000000" pitchFamily="2" charset="-78"/>
                        </a:rPr>
                        <a:t>تسویه با تأخیر (تسویه با جریمه)  </a:t>
                      </a:r>
                      <a:endParaRPr lang="en-US" sz="1600" b="1" kern="1200" dirty="0">
                        <a:solidFill>
                          <a:schemeClr val="tx1"/>
                        </a:solidFill>
                        <a:effectLst/>
                        <a:latin typeface="+mn-lt"/>
                        <a:ea typeface="+mn-ea"/>
                        <a:cs typeface="B Titr" panose="00000700000000000000" pitchFamily="2" charset="-78"/>
                      </a:endParaRPr>
                    </a:p>
                  </a:txBody>
                  <a:tcPr marL="68580" marR="68580" marT="0" marB="0" anchor="ctr">
                    <a:solidFill>
                      <a:schemeClr val="bg1"/>
                    </a:solidFill>
                  </a:tcPr>
                </a:tc>
                <a:tc>
                  <a:txBody>
                    <a:bodyPr/>
                    <a:lstStyle/>
                    <a:p>
                      <a:pPr marL="0" algn="ctr" defTabSz="914400" rtl="1" eaLnBrk="1" latinLnBrk="0" hangingPunct="1">
                        <a:spcAft>
                          <a:spcPts val="0"/>
                        </a:spcAft>
                      </a:pPr>
                      <a:r>
                        <a:rPr lang="fa-IR" sz="1600" b="1" kern="1200" dirty="0">
                          <a:solidFill>
                            <a:schemeClr val="tx1"/>
                          </a:solidFill>
                          <a:effectLst/>
                          <a:latin typeface="+mn-lt"/>
                          <a:ea typeface="+mn-ea"/>
                          <a:cs typeface="B Titr" panose="00000700000000000000" pitchFamily="2" charset="-78"/>
                        </a:rPr>
                        <a:t>در صورت عدم تسویه</a:t>
                      </a:r>
                    </a:p>
                    <a:p>
                      <a:pPr marL="0" algn="ctr" defTabSz="914400" rtl="1" eaLnBrk="1" latinLnBrk="0" hangingPunct="1">
                        <a:spcAft>
                          <a:spcPts val="0"/>
                        </a:spcAft>
                      </a:pPr>
                      <a:r>
                        <a:rPr lang="fa-IR" sz="1200" b="1" kern="1200" dirty="0">
                          <a:solidFill>
                            <a:schemeClr val="tx1"/>
                          </a:solidFill>
                          <a:effectLst/>
                          <a:latin typeface="+mn-lt"/>
                          <a:ea typeface="+mn-ea"/>
                          <a:cs typeface="B Titr" panose="00000700000000000000" pitchFamily="2" charset="-78"/>
                        </a:rPr>
                        <a:t>(طی مهلت مقرر و  مهلت تسویه با تأخیر)</a:t>
                      </a:r>
                    </a:p>
                  </a:txBody>
                  <a:tcPr marL="68580" marR="68580" marT="0" marB="0" anchor="ctr">
                    <a:solidFill>
                      <a:schemeClr val="bg1"/>
                    </a:solidFill>
                  </a:tcPr>
                </a:tc>
                <a:extLst>
                  <a:ext uri="{0D108BD9-81ED-4DB2-BD59-A6C34878D82A}">
                    <a16:rowId xmlns:a16="http://schemas.microsoft.com/office/drawing/2014/main" xmlns="" val="82190361"/>
                  </a:ext>
                </a:extLst>
              </a:tr>
              <a:tr h="895867">
                <a:tc>
                  <a:txBody>
                    <a:bodyPr/>
                    <a:lstStyle/>
                    <a:p>
                      <a:pPr algn="ctr" rtl="1">
                        <a:spcAft>
                          <a:spcPts val="0"/>
                        </a:spcAft>
                      </a:pPr>
                      <a:r>
                        <a:rPr lang="fa-IR" sz="1400" b="1" dirty="0">
                          <a:effectLst/>
                          <a:cs typeface="B Titr" panose="00000700000000000000" pitchFamily="2" charset="-78"/>
                        </a:rPr>
                        <a:t>نقدی</a:t>
                      </a:r>
                      <a:endParaRPr lang="en-US" sz="2000" b="1" dirty="0">
                        <a:solidFill>
                          <a:srgbClr val="000000"/>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solidFill>
                      <a:schemeClr val="bg1"/>
                    </a:solidFill>
                  </a:tcPr>
                </a:tc>
                <a:tc>
                  <a:txBody>
                    <a:bodyPr/>
                    <a:lstStyle/>
                    <a:p>
                      <a:pPr algn="ctr" rtl="1">
                        <a:spcAft>
                          <a:spcPts val="0"/>
                        </a:spcAft>
                      </a:pPr>
                      <a:r>
                        <a:rPr lang="fa-IR" sz="1800" dirty="0">
                          <a:effectLst/>
                          <a:cs typeface="B Nazanin" panose="00000400000000000000" pitchFamily="2" charset="-78"/>
                        </a:rPr>
                        <a:t>واریز وجه قرارداد به حساب عملیاتی اتاق پایاپای طی 3 روز کاری</a:t>
                      </a:r>
                      <a:endParaRPr lang="en-US" sz="24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bg1"/>
                    </a:solidFill>
                  </a:tcPr>
                </a:tc>
                <a:tc>
                  <a:txBody>
                    <a:bodyPr/>
                    <a:lstStyle/>
                    <a:p>
                      <a:pPr marL="0" algn="ctr" defTabSz="914400" rtl="1" eaLnBrk="1" latinLnBrk="0" hangingPunct="1">
                        <a:spcAft>
                          <a:spcPts val="0"/>
                        </a:spcAft>
                      </a:pPr>
                      <a:r>
                        <a:rPr lang="fa-IR" sz="1800" dirty="0">
                          <a:effectLst/>
                          <a:cs typeface="B Nazanin" panose="00000400000000000000" pitchFamily="2" charset="-78"/>
                        </a:rPr>
                        <a:t>واریز وجه قرارداد به حساب عملیاتی اتاق پایاپای و پرداخت جریمه </a:t>
                      </a:r>
                      <a:r>
                        <a:rPr lang="fa-IR" sz="1800" kern="1200" dirty="0">
                          <a:effectLst/>
                          <a:cs typeface="B Nazanin" panose="00000400000000000000" pitchFamily="2" charset="-78"/>
                        </a:rPr>
                        <a:t>0/25 درصد </a:t>
                      </a:r>
                      <a:r>
                        <a:rPr lang="fa-IR" sz="1800" dirty="0">
                          <a:effectLst/>
                          <a:cs typeface="B Nazanin" panose="00000400000000000000" pitchFamily="2" charset="-78"/>
                        </a:rPr>
                        <a:t>به ازای هر روز </a:t>
                      </a:r>
                      <a:r>
                        <a:rPr lang="fa-IR" sz="1800" kern="1200" dirty="0">
                          <a:effectLst/>
                          <a:cs typeface="B Nazanin" panose="00000400000000000000" pitchFamily="2" charset="-78"/>
                        </a:rPr>
                        <a:t>تأخیر</a:t>
                      </a:r>
                      <a:r>
                        <a:rPr lang="fa-IR" sz="1800" dirty="0">
                          <a:effectLst/>
                          <a:cs typeface="B Nazanin" panose="00000400000000000000" pitchFamily="2" charset="-78"/>
                        </a:rPr>
                        <a:t> </a:t>
                      </a:r>
                      <a:r>
                        <a:rPr lang="fa-IR" sz="1800" kern="1200" dirty="0">
                          <a:effectLst/>
                          <a:cs typeface="B Nazanin" panose="00000400000000000000" pitchFamily="2" charset="-78"/>
                        </a:rPr>
                        <a:t>طی 3 روز کاری</a:t>
                      </a:r>
                      <a:endParaRPr lang="en-US" sz="1800" kern="12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bg1"/>
                    </a:solidFill>
                  </a:tcPr>
                </a:tc>
                <a:tc rowSpan="2">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800" kern="1200" dirty="0">
                          <a:effectLst/>
                          <a:cs typeface="B Nazanin" panose="00000400000000000000" pitchFamily="2" charset="-78"/>
                        </a:rPr>
                        <a:t>انفساخ قرارداد </a:t>
                      </a:r>
                      <a:r>
                        <a:rPr lang="fa-IR" sz="1800" dirty="0">
                          <a:effectLst/>
                          <a:cs typeface="B Nazanin" panose="00000400000000000000" pitchFamily="2" charset="-78"/>
                        </a:rPr>
                        <a:t>و پرداخت </a:t>
                      </a:r>
                      <a:r>
                        <a:rPr lang="fa-IR" sz="1800" kern="1200" dirty="0">
                          <a:effectLst/>
                          <a:cs typeface="B Nazanin" panose="00000400000000000000" pitchFamily="2" charset="-78"/>
                        </a:rPr>
                        <a:t>5 درصد </a:t>
                      </a:r>
                      <a:r>
                        <a:rPr lang="fa-IR" sz="1800" kern="1200" dirty="0">
                          <a:solidFill>
                            <a:schemeClr val="tx1"/>
                          </a:solidFill>
                          <a:effectLst/>
                          <a:latin typeface="+mn-lt"/>
                          <a:ea typeface="+mn-ea"/>
                          <a:cs typeface="B Nazanin" panose="00000400000000000000" pitchFamily="2" charset="-78"/>
                        </a:rPr>
                        <a:t>ارزش قرارداد به فروشنده کالا و پرداخت دو سر کارمزد به بورس</a:t>
                      </a:r>
                      <a:endParaRPr lang="en-US" sz="1800" kern="1200" dirty="0">
                        <a:solidFill>
                          <a:schemeClr val="tx1"/>
                        </a:solidFill>
                        <a:effectLst/>
                        <a:latin typeface="+mn-lt"/>
                        <a:ea typeface="+mn-ea"/>
                        <a:cs typeface="B Nazanin" panose="00000400000000000000" pitchFamily="2" charset="-78"/>
                      </a:endParaRPr>
                    </a:p>
                  </a:txBody>
                  <a:tcPr marL="68580" marR="68580" marT="0" marB="0" anchor="ctr">
                    <a:solidFill>
                      <a:schemeClr val="bg1"/>
                    </a:solidFill>
                  </a:tcPr>
                </a:tc>
                <a:extLst>
                  <a:ext uri="{0D108BD9-81ED-4DB2-BD59-A6C34878D82A}">
                    <a16:rowId xmlns:a16="http://schemas.microsoft.com/office/drawing/2014/main" xmlns="" val="3189781378"/>
                  </a:ext>
                </a:extLst>
              </a:tr>
              <a:tr h="895867">
                <a:tc>
                  <a:txBody>
                    <a:bodyPr/>
                    <a:lstStyle/>
                    <a:p>
                      <a:pPr algn="ctr" rtl="1">
                        <a:spcAft>
                          <a:spcPts val="0"/>
                        </a:spcAft>
                      </a:pPr>
                      <a:r>
                        <a:rPr lang="fa-IR" sz="1400" b="1" dirty="0">
                          <a:effectLst/>
                          <a:cs typeface="B Titr" panose="00000700000000000000" pitchFamily="2" charset="-78"/>
                        </a:rPr>
                        <a:t>اعتباری</a:t>
                      </a:r>
                      <a:endParaRPr lang="en-US" sz="2000" b="1" dirty="0">
                        <a:solidFill>
                          <a:srgbClr val="000000"/>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solidFill>
                      <a:schemeClr val="bg1"/>
                    </a:solidFill>
                  </a:tcPr>
                </a:tc>
                <a:tc>
                  <a:txBody>
                    <a:bodyPr/>
                    <a:lstStyle/>
                    <a:p>
                      <a:pPr algn="ctr" rtl="1">
                        <a:spcAft>
                          <a:spcPts val="0"/>
                        </a:spcAft>
                      </a:pPr>
                      <a:r>
                        <a:rPr lang="fa-IR" sz="1800" dirty="0">
                          <a:effectLst/>
                          <a:cs typeface="B Nazanin" panose="00000400000000000000" pitchFamily="2" charset="-78"/>
                        </a:rPr>
                        <a:t>ارائه فرم تسویه اعتباری به اتاق پایاپای مبنی بر رضایت فروشنده برای تسویه طی 3 روز کاری</a:t>
                      </a:r>
                      <a:endParaRPr lang="en-US" sz="24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bg1"/>
                    </a:solidFill>
                  </a:tcPr>
                </a:tc>
                <a:tc>
                  <a:txBody>
                    <a:bodyPr/>
                    <a:lstStyle/>
                    <a:p>
                      <a:pPr algn="ctr" rtl="1">
                        <a:spcAft>
                          <a:spcPts val="0"/>
                        </a:spcAft>
                      </a:pPr>
                      <a:r>
                        <a:rPr lang="fa-IR" sz="1800" dirty="0">
                          <a:effectLst/>
                          <a:cs typeface="B Nazanin" panose="00000400000000000000" pitchFamily="2" charset="-78"/>
                        </a:rPr>
                        <a:t>ارائه فرم تسویه اعتباری به اتاق پایاپای مبنی بر رضایت فروشنده برای تسویه باضافه جریمه 0/25 </a:t>
                      </a:r>
                      <a:r>
                        <a:rPr lang="fa-IR" sz="1800" kern="1200" dirty="0">
                          <a:effectLst/>
                          <a:cs typeface="B Nazanin" panose="00000400000000000000" pitchFamily="2" charset="-78"/>
                        </a:rPr>
                        <a:t>درصد</a:t>
                      </a:r>
                      <a:r>
                        <a:rPr lang="fa-IR" sz="1800" dirty="0">
                          <a:effectLst/>
                          <a:cs typeface="B Nazanin" panose="00000400000000000000" pitchFamily="2" charset="-78"/>
                        </a:rPr>
                        <a:t> (برای هر </a:t>
                      </a:r>
                      <a:r>
                        <a:rPr lang="fa-IR" sz="1800" kern="1200" dirty="0">
                          <a:effectLst/>
                          <a:cs typeface="B Nazanin" panose="00000400000000000000" pitchFamily="2" charset="-78"/>
                        </a:rPr>
                        <a:t>روز) طی 3 روز کاری</a:t>
                      </a:r>
                      <a:endParaRPr lang="en-US" sz="1800" kern="1200" dirty="0">
                        <a:solidFill>
                          <a:srgbClr val="FF0000"/>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solidFill>
                      <a:schemeClr val="bg1"/>
                    </a:solidFill>
                  </a:tcPr>
                </a:tc>
                <a:tc vMerge="1">
                  <a:txBody>
                    <a:bodyPr/>
                    <a:lstStyle/>
                    <a:p>
                      <a:pPr rtl="1"/>
                      <a:endParaRPr lang="fa-IR"/>
                    </a:p>
                  </a:txBody>
                  <a:tcPr/>
                </a:tc>
                <a:extLst>
                  <a:ext uri="{0D108BD9-81ED-4DB2-BD59-A6C34878D82A}">
                    <a16:rowId xmlns:a16="http://schemas.microsoft.com/office/drawing/2014/main" xmlns="" val="2882392864"/>
                  </a:ext>
                </a:extLst>
              </a:tr>
            </a:tbl>
          </a:graphicData>
        </a:graphic>
      </p:graphicFrame>
      <p:sp>
        <p:nvSpPr>
          <p:cNvPr id="7" name="Rectangle 1"/>
          <p:cNvSpPr>
            <a:spLocks noChangeArrowheads="1"/>
          </p:cNvSpPr>
          <p:nvPr/>
        </p:nvSpPr>
        <p:spPr bwMode="auto">
          <a:xfrm>
            <a:off x="1642917" y="4804026"/>
            <a:ext cx="9975911" cy="369332"/>
          </a:xfrm>
          <a:prstGeom prst="rect">
            <a:avLst/>
          </a:prstGeom>
          <a:solidFill>
            <a:srgbClr val="CCFFCC"/>
          </a:solidFill>
          <a:ln>
            <a:noFill/>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fa-IR" alt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منظور از روزکاری، روزهایی است که جزو تعطیلات رسمی کشور جمهوری اسلامی ایران نیست و بورس در آن روز طبق مقررات فعالیت دارد.</a:t>
            </a:r>
          </a:p>
        </p:txBody>
      </p:sp>
      <p:sp>
        <p:nvSpPr>
          <p:cNvPr id="8" name="Explosion 1 7"/>
          <p:cNvSpPr/>
          <p:nvPr/>
        </p:nvSpPr>
        <p:spPr>
          <a:xfrm rot="16382682">
            <a:off x="165358" y="14665"/>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9" name="Rectangle 1"/>
          <p:cNvSpPr>
            <a:spLocks noChangeArrowheads="1"/>
          </p:cNvSpPr>
          <p:nvPr/>
        </p:nvSpPr>
        <p:spPr bwMode="auto">
          <a:xfrm>
            <a:off x="4471842" y="4194807"/>
            <a:ext cx="7146986" cy="369332"/>
          </a:xfrm>
          <a:prstGeom prst="rect">
            <a:avLst/>
          </a:prstGeom>
          <a:solidFill>
            <a:srgbClr val="CCFFCC"/>
          </a:solidFill>
          <a:ln>
            <a:noFill/>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defRPr/>
            </a:pPr>
            <a:r>
              <a:rPr kumimoji="0" lang="fa-IR" alt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*نکته: جریمه تسویه با تأخیر جزء لاینفک ارزش قرارداد برای تسویه است.</a:t>
            </a:r>
          </a:p>
        </p:txBody>
      </p:sp>
    </p:spTree>
    <p:extLst>
      <p:ext uri="{BB962C8B-B14F-4D97-AF65-F5344CB8AC3E}">
        <p14:creationId xmlns:p14="http://schemas.microsoft.com/office/powerpoint/2010/main" val="1743173608"/>
      </p:ext>
    </p:extLst>
  </p:cSld>
  <p:clrMapOvr>
    <a:masterClrMapping/>
  </p:clrMapOvr>
  <p:transition spd="slow">
    <p:cove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10744200" cy="694267"/>
          </a:xfrm>
        </p:spPr>
        <p:txBody>
          <a:bodyPr/>
          <a:lstStyle/>
          <a:p>
            <a:r>
              <a:rPr lang="fa-IR" dirty="0"/>
              <a:t>فرایند تسویه قراردادهای مناقصه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2" name="Rectangle 11"/>
          <p:cNvSpPr/>
          <p:nvPr/>
        </p:nvSpPr>
        <p:spPr>
          <a:xfrm>
            <a:off x="3857204" y="787181"/>
            <a:ext cx="7543800" cy="461665"/>
          </a:xfrm>
          <a:prstGeom prst="rect">
            <a:avLst/>
          </a:prstGeom>
          <a:solidFill>
            <a:schemeClr val="accent1">
              <a:lumMod val="20000"/>
              <a:lumOff val="80000"/>
            </a:schemeClr>
          </a:solidFill>
        </p:spPr>
        <p:txBody>
          <a:bodyPr wrap="square">
            <a:spAutoFit/>
          </a:bodyPr>
          <a:lstStyle/>
          <a:p>
            <a:pPr marL="0" marR="0" lvl="0" indent="0" algn="just" defTabSz="914400" rtl="1" eaLnBrk="1" fontAlgn="base" latinLnBrk="0" hangingPunct="1">
              <a:lnSpc>
                <a:spcPct val="100000"/>
              </a:lnSpc>
              <a:spcBef>
                <a:spcPct val="0"/>
              </a:spcBef>
              <a:spcAft>
                <a:spcPts val="0"/>
              </a:spcAft>
              <a:buClrTx/>
              <a:buSzTx/>
              <a:buFontTx/>
              <a:buNone/>
              <a:tabLst/>
              <a:defRPr/>
            </a:pPr>
            <a:r>
              <a:rPr kumimoji="0" lang="fa-IR" sz="24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4. ارائه مستندات تسویه توسط خریدار کالا به کارگزار خریدار شامل:</a:t>
            </a:r>
          </a:p>
        </p:txBody>
      </p:sp>
      <p:sp>
        <p:nvSpPr>
          <p:cNvPr id="13" name="Rectangle 12"/>
          <p:cNvSpPr/>
          <p:nvPr/>
        </p:nvSpPr>
        <p:spPr>
          <a:xfrm>
            <a:off x="1232012" y="1366774"/>
            <a:ext cx="10168992" cy="2062103"/>
          </a:xfrm>
          <a:prstGeom prst="rect">
            <a:avLst/>
          </a:prstGeom>
          <a:solidFill>
            <a:srgbClr val="CCECFF"/>
          </a:solidFill>
        </p:spPr>
        <p:txBody>
          <a:bodyPr wrap="square">
            <a:spAutoFit/>
          </a:bodyPr>
          <a:lstStyle/>
          <a:p>
            <a:pPr marL="342900" marR="0" lvl="0" indent="-342900" algn="just" defTabSz="914400" rtl="1" eaLnBrk="1" fontAlgn="base" latinLnBrk="0" hangingPunct="1">
              <a:lnSpc>
                <a:spcPct val="200000"/>
              </a:lnSpc>
              <a:spcBef>
                <a:spcPct val="0"/>
              </a:spcBef>
              <a:spcAft>
                <a:spcPts val="0"/>
              </a:spcAft>
              <a:buClrTx/>
              <a:buSzTx/>
              <a:buFont typeface="Wingdings" panose="05000000000000000000" pitchFamily="2" charset="2"/>
              <a:buChar char="ü"/>
              <a:tabLst/>
              <a:defRPr/>
            </a:pPr>
            <a:r>
              <a:rPr kumimoji="0" lang="fa-IR" sz="16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پرداخت ثمن معامله با استفاده از شناسه درج شده در اعلامیه خرید و یا ارائه فرم تسویه اعتباری تأییده شده از سوی فروشنده (تسویه اسنادی و مالی قرارداد در اتاق پایاپای)،</a:t>
            </a:r>
          </a:p>
          <a:p>
            <a:pPr marL="342900" marR="0" lvl="0" indent="-342900" algn="just" defTabSz="914400" rtl="1" eaLnBrk="1" fontAlgn="base" latinLnBrk="0" hangingPunct="1">
              <a:lnSpc>
                <a:spcPct val="200000"/>
              </a:lnSpc>
              <a:spcBef>
                <a:spcPct val="0"/>
              </a:spcBef>
              <a:spcAft>
                <a:spcPts val="0"/>
              </a:spcAft>
              <a:buClrTx/>
              <a:buSzTx/>
              <a:buFont typeface="Wingdings" panose="05000000000000000000" pitchFamily="2" charset="2"/>
              <a:buChar char="ü"/>
              <a:tabLst/>
              <a:defRPr/>
            </a:pPr>
            <a:r>
              <a:rPr kumimoji="0" lang="fa-IR" sz="16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پرداخت مالیات بر ارزش افزوده،</a:t>
            </a:r>
          </a:p>
          <a:p>
            <a:pPr marL="342900" marR="0" lvl="0" indent="-342900" algn="just" defTabSz="914400" rtl="1" eaLnBrk="1" fontAlgn="base" latinLnBrk="0" hangingPunct="1">
              <a:lnSpc>
                <a:spcPct val="200000"/>
              </a:lnSpc>
              <a:spcBef>
                <a:spcPct val="0"/>
              </a:spcBef>
              <a:spcAft>
                <a:spcPts val="0"/>
              </a:spcAft>
              <a:buClrTx/>
              <a:buSzTx/>
              <a:buFont typeface="Wingdings" panose="05000000000000000000" pitchFamily="2" charset="2"/>
              <a:buChar char="ü"/>
              <a:tabLst/>
              <a:defRPr/>
            </a:pPr>
            <a:r>
              <a:rPr kumimoji="0" lang="fa-IR" sz="16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در صورت نیاز پرداخت هزینه بسته‌بندی و ... </a:t>
            </a:r>
          </a:p>
        </p:txBody>
      </p:sp>
      <p:sp>
        <p:nvSpPr>
          <p:cNvPr id="10" name="Rectangle 9"/>
          <p:cNvSpPr/>
          <p:nvPr/>
        </p:nvSpPr>
        <p:spPr>
          <a:xfrm>
            <a:off x="1219200" y="3566364"/>
            <a:ext cx="10348702" cy="2862322"/>
          </a:xfrm>
          <a:prstGeom prst="rect">
            <a:avLst/>
          </a:prstGeom>
          <a:solidFill>
            <a:schemeClr val="bg1"/>
          </a:solidFill>
        </p:spPr>
        <p:txBody>
          <a:bodyPr wrap="square">
            <a:spAutoFit/>
          </a:bodyPr>
          <a:lstStyle/>
          <a:p>
            <a:pPr marL="0" marR="0" lvl="0" indent="0" algn="just" defTabSz="914400" rtl="1" eaLnBrk="1" fontAlgn="base" latinLnBrk="0" hangingPunct="1">
              <a:lnSpc>
                <a:spcPct val="100000"/>
              </a:lnSpc>
              <a:spcBef>
                <a:spcPct val="0"/>
              </a:spcBef>
              <a:spcAft>
                <a:spcPts val="0"/>
              </a:spcAft>
              <a:buClrTx/>
              <a:buSzTx/>
              <a:buFontTx/>
              <a:buNone/>
              <a:tabLst/>
              <a:defRPr/>
            </a:pPr>
            <a:r>
              <a:rPr kumimoji="0" lang="fa-IR" sz="2000" b="1" i="0" u="none" strike="noStrike" kern="1200" cap="none" spc="0" normalizeH="0" baseline="0" noProof="0" dirty="0">
                <a:ln>
                  <a:noFill/>
                </a:ln>
                <a:solidFill>
                  <a:srgbClr val="FF5050"/>
                </a:solidFill>
                <a:effectLst/>
                <a:uLnTx/>
                <a:uFillTx/>
                <a:latin typeface="Calibri" panose="020F0502020204030204" pitchFamily="34" charset="0"/>
                <a:ea typeface="Calibri" panose="020F0502020204030204" pitchFamily="34" charset="0"/>
                <a:cs typeface="B Nazanin" panose="00000400000000000000" pitchFamily="2" charset="-78"/>
              </a:rPr>
              <a:t>توجه:</a:t>
            </a:r>
          </a:p>
          <a:p>
            <a:pPr marL="342900" marR="0" lvl="0" indent="-342900" algn="just" defTabSz="914400" rtl="1" eaLnBrk="1" fontAlgn="base" latinLnBrk="0" hangingPunct="1">
              <a:lnSpc>
                <a:spcPct val="100000"/>
              </a:lnSpc>
              <a:spcBef>
                <a:spcPct val="0"/>
              </a:spcBef>
              <a:spcAft>
                <a:spcPts val="0"/>
              </a:spcAft>
              <a:buClrTx/>
              <a:buSzTx/>
              <a:buFont typeface="Wingdings" panose="05000000000000000000" pitchFamily="2" charset="2"/>
              <a:buChar char="ü"/>
              <a:tabLst/>
              <a:defRPr/>
            </a:pPr>
            <a:r>
              <a:rPr kumimoji="0" 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در شرایط فعلی بعد از پرداخت ثمن معامله تا ساعت 15 روز کاری (طی مهلت مقرر یا طی مهلت تسویه با تأخیر) به صورت خودکار در سیستم «صورتحساب تسویه» و «</a:t>
            </a:r>
            <a:r>
              <a:rPr kumimoji="0" lang="fa-IR" alt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گواهی نامه تسویه و حواله خرید کالا» صادر می‌گردد و خریدار مشمول جریمه یا پرداخت هزینه فسخ قرارداد به دلیل نکول نمی‌شود. اما خریدار برای تسویه قرارداد و تحویل گرفتن کالا، باید هزینه‌های مربوط به مالیات بر ارزش افزوده و </a:t>
            </a:r>
            <a:r>
              <a:rPr kumimoji="0" 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هزینه بسته‌بندی (در صورت نیاز)</a:t>
            </a:r>
            <a:r>
              <a:rPr kumimoji="0" lang="fa-IR" alt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را نیز </a:t>
            </a:r>
            <a:r>
              <a:rPr kumimoji="0" 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پرداخت</a:t>
            </a:r>
            <a:r>
              <a:rPr kumimoji="0" lang="fa-IR" alt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 نماید.</a:t>
            </a:r>
          </a:p>
          <a:p>
            <a:pPr marL="342900" marR="0" lvl="0" indent="-342900" algn="just" defTabSz="914400" rtl="1" eaLnBrk="1" fontAlgn="base" latinLnBrk="0" hangingPunct="1">
              <a:lnSpc>
                <a:spcPct val="100000"/>
              </a:lnSpc>
              <a:spcBef>
                <a:spcPct val="0"/>
              </a:spcBef>
              <a:spcAft>
                <a:spcPts val="0"/>
              </a:spcAft>
              <a:buClrTx/>
              <a:buSzTx/>
              <a:buFont typeface="Wingdings" panose="05000000000000000000" pitchFamily="2" charset="2"/>
              <a:buChar char="ü"/>
              <a:tabLst/>
              <a:defRPr/>
            </a:pPr>
            <a:r>
              <a:rPr kumimoji="0" lang="fa-IR" alt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لازم است خریدار کالا، تصویر فیش پرداخت مالیات بر ارزش افزوده را به کارگزار خریدار ارسال نماید و کارگزار خریدار نیز باید آن را (به پیوست گواهی نامه تسویه و حواله خرید کالا صادر شده بارگذاری کند) به اتاق پایاپای ارسال کند.</a:t>
            </a:r>
          </a:p>
          <a:p>
            <a:pPr marL="342900" marR="0" lvl="0" indent="-342900" algn="just" defTabSz="914400" rtl="1" eaLnBrk="1" fontAlgn="base" latinLnBrk="0" hangingPunct="1">
              <a:lnSpc>
                <a:spcPct val="100000"/>
              </a:lnSpc>
              <a:spcBef>
                <a:spcPct val="0"/>
              </a:spcBef>
              <a:spcAft>
                <a:spcPts val="0"/>
              </a:spcAft>
              <a:buClrTx/>
              <a:buSzTx/>
              <a:buFont typeface="Wingdings" panose="05000000000000000000" pitchFamily="2" charset="2"/>
              <a:buChar char="ü"/>
              <a:tabLst/>
              <a:defRPr/>
            </a:pPr>
            <a:r>
              <a:rPr kumimoji="0" lang="fa-IR" alt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تا زمانی که خریدار فیش مالیات بر ارزش ‌افزوده و </a:t>
            </a:r>
            <a:r>
              <a:rPr kumimoji="0" 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هزینه بسته‌بندی (در صورت نیاز) را واریز نکند، مستندات از سوی کارگزار خریدار به کارگزار عرضه‌کننده جهت تحویل کالا ارسال نمی‌گردد.</a:t>
            </a:r>
            <a:endParaRPr kumimoji="0" lang="fa-IR" altLang="fa-IR" sz="20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2532360866"/>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Rectangle 94"/>
          <p:cNvSpPr/>
          <p:nvPr/>
        </p:nvSpPr>
        <p:spPr>
          <a:xfrm>
            <a:off x="6834945" y="1393256"/>
            <a:ext cx="4781266" cy="4396097"/>
          </a:xfrm>
          <a:prstGeom prst="rect">
            <a:avLst/>
          </a:prstGeom>
          <a:solidFill>
            <a:schemeClr val="accent1">
              <a:lumMod val="20000"/>
              <a:lumOff val="80000"/>
            </a:schemeClr>
          </a:solidFill>
          <a:ln w="28575">
            <a:solidFill>
              <a:srgbClr val="FF5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90" name="Rectangle 89"/>
          <p:cNvSpPr/>
          <p:nvPr/>
        </p:nvSpPr>
        <p:spPr>
          <a:xfrm>
            <a:off x="3587907" y="1385431"/>
            <a:ext cx="2988000" cy="4358851"/>
          </a:xfrm>
          <a:prstGeom prst="rect">
            <a:avLst/>
          </a:prstGeom>
          <a:solidFill>
            <a:schemeClr val="accent1">
              <a:lumMod val="20000"/>
              <a:lumOff val="80000"/>
            </a:schemeClr>
          </a:solidFill>
          <a:ln w="28575">
            <a:solidFill>
              <a:srgbClr val="FF5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0" name="Rectangle 19"/>
          <p:cNvSpPr/>
          <p:nvPr/>
        </p:nvSpPr>
        <p:spPr>
          <a:xfrm>
            <a:off x="416985" y="1387366"/>
            <a:ext cx="2999163" cy="4342784"/>
          </a:xfrm>
          <a:prstGeom prst="rect">
            <a:avLst/>
          </a:prstGeom>
          <a:solidFill>
            <a:schemeClr val="accent1">
              <a:lumMod val="20000"/>
              <a:lumOff val="80000"/>
            </a:schemeClr>
          </a:solidFill>
          <a:ln w="28575">
            <a:solidFill>
              <a:srgbClr val="FF5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 name="Title 1"/>
          <p:cNvSpPr>
            <a:spLocks noGrp="1"/>
          </p:cNvSpPr>
          <p:nvPr>
            <p:ph type="title"/>
          </p:nvPr>
        </p:nvSpPr>
        <p:spPr/>
        <p:txBody>
          <a:bodyPr/>
          <a:lstStyle/>
          <a:p>
            <a:r>
              <a:rPr lang="fa-IR" dirty="0"/>
              <a:t>ساختار کلی بازارهای بورس کالای ایران</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32" name="Rounded Rectangle 31"/>
          <p:cNvSpPr/>
          <p:nvPr/>
        </p:nvSpPr>
        <p:spPr>
          <a:xfrm>
            <a:off x="2819400" y="838200"/>
            <a:ext cx="7241490" cy="415150"/>
          </a:xfrm>
          <a:prstGeom prst="roundRect">
            <a:avLst/>
          </a:prstGeom>
          <a:solidFill>
            <a:schemeClr val="accent1">
              <a:lumMod val="20000"/>
              <a:lumOff val="80000"/>
            </a:schemeClr>
          </a:solidFill>
          <a:ln w="38100">
            <a:solidFill>
              <a:srgbClr val="FF5050"/>
            </a:solidFill>
            <a:prstDash val="sysDash"/>
          </a:ln>
        </p:spPr>
        <p:style>
          <a:lnRef idx="2">
            <a:schemeClr val="accent6"/>
          </a:lnRef>
          <a:fillRef idx="1">
            <a:schemeClr val="lt1"/>
          </a:fillRef>
          <a:effectRef idx="0">
            <a:schemeClr val="accent6"/>
          </a:effectRef>
          <a:fontRef idx="minor">
            <a:schemeClr val="dk1"/>
          </a:fontRef>
        </p:style>
        <p:txBody>
          <a:bodyPr rtlCol="1" anchor="ctr"/>
          <a:lstStyle/>
          <a:p>
            <a:pPr lvl="0" algn="ctr" rtl="1"/>
            <a:r>
              <a:rPr lang="fa-IR" sz="2400" dirty="0">
                <a:solidFill>
                  <a:prstClr val="black"/>
                </a:solidFill>
                <a:latin typeface="Calibri" panose="020F0502020204030204"/>
                <a:cs typeface="B Titr" panose="00000700000000000000" pitchFamily="2" charset="-78"/>
              </a:rPr>
              <a:t>بازارهای بورس کالای ایران</a:t>
            </a:r>
          </a:p>
        </p:txBody>
      </p:sp>
      <p:sp>
        <p:nvSpPr>
          <p:cNvPr id="34" name="Rounded Rectangle 33"/>
          <p:cNvSpPr/>
          <p:nvPr/>
        </p:nvSpPr>
        <p:spPr>
          <a:xfrm>
            <a:off x="676590" y="1576902"/>
            <a:ext cx="2371947" cy="419679"/>
          </a:xfrm>
          <a:prstGeom prst="roundRect">
            <a:avLst/>
          </a:prstGeom>
          <a:ln w="28575">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lvl="0" algn="ctr"/>
            <a:r>
              <a:rPr lang="fa-IR" sz="2000" dirty="0">
                <a:solidFill>
                  <a:prstClr val="black"/>
                </a:solidFill>
                <a:cs typeface="B Titr" panose="00000700000000000000" pitchFamily="2" charset="-78"/>
              </a:rPr>
              <a:t>بازار مالی</a:t>
            </a:r>
          </a:p>
        </p:txBody>
      </p:sp>
      <p:sp>
        <p:nvSpPr>
          <p:cNvPr id="40" name="Rounded Rectangle 39"/>
          <p:cNvSpPr/>
          <p:nvPr/>
        </p:nvSpPr>
        <p:spPr>
          <a:xfrm>
            <a:off x="8651830" y="2794485"/>
            <a:ext cx="1296000" cy="756000"/>
          </a:xfrm>
          <a:prstGeom prst="roundRect">
            <a:avLst/>
          </a:prstGeom>
          <a:solidFill>
            <a:srgbClr val="1EEA62"/>
          </a:solidFill>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200" dirty="0">
                <a:solidFill>
                  <a:prstClr val="black"/>
                </a:solidFill>
                <a:latin typeface="Calibri" panose="020F0502020204030204"/>
                <a:cs typeface="B Titr" panose="00000700000000000000" pitchFamily="2" charset="-78"/>
              </a:rPr>
              <a:t>بازار فیزیکی</a:t>
            </a:r>
          </a:p>
          <a:p>
            <a:pPr algn="ctr"/>
            <a:r>
              <a:rPr lang="fa-IR" sz="1200" b="1" dirty="0">
                <a:solidFill>
                  <a:prstClr val="black"/>
                </a:solidFill>
                <a:cs typeface="B Nazanin" panose="00000400000000000000" pitchFamily="2" charset="-78"/>
              </a:rPr>
              <a:t>(</a:t>
            </a:r>
            <a:r>
              <a:rPr lang="fa-IR" sz="1200" b="1" dirty="0">
                <a:cs typeface="B Nazanin" panose="00000400000000000000" pitchFamily="2" charset="-78"/>
              </a:rPr>
              <a:t>عرضه به روش حراج حضوری</a:t>
            </a:r>
            <a:r>
              <a:rPr lang="fa-IR" sz="1200" b="1" dirty="0">
                <a:solidFill>
                  <a:prstClr val="black"/>
                </a:solidFill>
                <a:cs typeface="B Nazanin" panose="00000400000000000000" pitchFamily="2" charset="-78"/>
              </a:rPr>
              <a:t>)</a:t>
            </a:r>
          </a:p>
          <a:p>
            <a:pPr algn="ctr"/>
            <a:endParaRPr lang="fa-IR" sz="1200" dirty="0">
              <a:solidFill>
                <a:prstClr val="black"/>
              </a:solidFill>
              <a:latin typeface="Calibri" panose="020F0502020204030204"/>
              <a:cs typeface="B Titr" panose="00000700000000000000" pitchFamily="2" charset="-78"/>
            </a:endParaRPr>
          </a:p>
        </p:txBody>
      </p:sp>
      <p:sp>
        <p:nvSpPr>
          <p:cNvPr id="41" name="Rounded Rectangle 40"/>
          <p:cNvSpPr/>
          <p:nvPr/>
        </p:nvSpPr>
        <p:spPr>
          <a:xfrm>
            <a:off x="10158512" y="2791001"/>
            <a:ext cx="1296000" cy="756000"/>
          </a:xfrm>
          <a:prstGeom prst="round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200" dirty="0">
                <a:solidFill>
                  <a:prstClr val="black"/>
                </a:solidFill>
                <a:latin typeface="Calibri" panose="020F0502020204030204"/>
                <a:cs typeface="B Titr" panose="00000700000000000000" pitchFamily="2" charset="-78"/>
              </a:rPr>
              <a:t>بازار فرعی</a:t>
            </a:r>
          </a:p>
          <a:p>
            <a:pPr algn="ctr" rtl="1"/>
            <a:r>
              <a:rPr lang="fa-IR" sz="1200" b="1" dirty="0">
                <a:solidFill>
                  <a:prstClr val="black"/>
                </a:solidFill>
                <a:latin typeface="Calibri" panose="020F0502020204030204"/>
                <a:cs typeface="B Nazanin" panose="00000400000000000000" pitchFamily="2" charset="-78"/>
              </a:rPr>
              <a:t>(</a:t>
            </a:r>
            <a:r>
              <a:rPr lang="fa-IR" sz="1200" b="1" dirty="0">
                <a:cs typeface="B Nazanin" panose="00000400000000000000" pitchFamily="2" charset="-78"/>
              </a:rPr>
              <a:t>عرضه به روش حراج حضوری و </a:t>
            </a:r>
            <a:r>
              <a:rPr lang="fa-IR" sz="1200" b="1" dirty="0">
                <a:solidFill>
                  <a:prstClr val="black"/>
                </a:solidFill>
                <a:cs typeface="B Nazanin" panose="00000400000000000000" pitchFamily="2" charset="-78"/>
              </a:rPr>
              <a:t>روش عرضه یکجا)</a:t>
            </a:r>
          </a:p>
        </p:txBody>
      </p:sp>
      <p:sp>
        <p:nvSpPr>
          <p:cNvPr id="47" name="Rounded Rectangle 46"/>
          <p:cNvSpPr/>
          <p:nvPr/>
        </p:nvSpPr>
        <p:spPr>
          <a:xfrm rot="16200000">
            <a:off x="-61589" y="3307601"/>
            <a:ext cx="1800000" cy="432000"/>
          </a:xfrm>
          <a:prstGeom prst="roundRect">
            <a:avLst/>
          </a:prstGeom>
          <a:ln w="28575">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cs typeface="B Titr" panose="00000700000000000000" pitchFamily="2" charset="-78"/>
              </a:rPr>
              <a:t>صندوق‌های کالایی</a:t>
            </a:r>
          </a:p>
        </p:txBody>
      </p:sp>
      <p:sp>
        <p:nvSpPr>
          <p:cNvPr id="48" name="Rounded Rectangle 47"/>
          <p:cNvSpPr/>
          <p:nvPr/>
        </p:nvSpPr>
        <p:spPr>
          <a:xfrm rot="16200000">
            <a:off x="948656" y="3307601"/>
            <a:ext cx="1800000" cy="432000"/>
          </a:xfrm>
          <a:prstGeom prst="round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cs typeface="B Titr" panose="00000700000000000000" pitchFamily="2" charset="-78"/>
              </a:rPr>
              <a:t>اوراق سلف موازی استاندارد</a:t>
            </a:r>
          </a:p>
        </p:txBody>
      </p:sp>
      <p:sp>
        <p:nvSpPr>
          <p:cNvPr id="49" name="Rounded Rectangle 48"/>
          <p:cNvSpPr/>
          <p:nvPr/>
        </p:nvSpPr>
        <p:spPr>
          <a:xfrm rot="16200000">
            <a:off x="2172678" y="3310965"/>
            <a:ext cx="1800000" cy="432000"/>
          </a:xfrm>
          <a:prstGeom prst="round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cs typeface="B Titr" panose="00000700000000000000" pitchFamily="2" charset="-78"/>
              </a:rPr>
              <a:t>گواهی</a:t>
            </a:r>
            <a:r>
              <a:rPr kumimoji="0" lang="fa-IR" sz="1200" b="0" i="0" u="none" strike="noStrike" kern="1200" cap="none" spc="0" normalizeH="0" noProof="0" dirty="0">
                <a:ln>
                  <a:noFill/>
                </a:ln>
                <a:solidFill>
                  <a:prstClr val="black"/>
                </a:solidFill>
                <a:effectLst/>
                <a:uLnTx/>
                <a:uFillTx/>
                <a:latin typeface="Calibri" panose="020F0502020204030204"/>
                <a:cs typeface="B Titr" panose="00000700000000000000" pitchFamily="2" charset="-78"/>
              </a:rPr>
              <a:t> سپرده کالایی</a:t>
            </a:r>
            <a:endParaRPr kumimoji="0" lang="fa-IR" sz="1200" b="0" i="0" u="none" strike="noStrike" kern="1200" cap="none" spc="0" normalizeH="0" baseline="0" noProof="0" dirty="0">
              <a:ln>
                <a:noFill/>
              </a:ln>
              <a:solidFill>
                <a:prstClr val="black"/>
              </a:solidFill>
              <a:effectLst/>
              <a:uLnTx/>
              <a:uFillTx/>
              <a:latin typeface="Calibri" panose="020F0502020204030204"/>
              <a:cs typeface="B Titr" panose="00000700000000000000" pitchFamily="2" charset="-78"/>
            </a:endParaRPr>
          </a:p>
        </p:txBody>
      </p:sp>
      <p:sp>
        <p:nvSpPr>
          <p:cNvPr id="54" name="Rounded Rectangle 53"/>
          <p:cNvSpPr/>
          <p:nvPr/>
        </p:nvSpPr>
        <p:spPr>
          <a:xfrm rot="16200000">
            <a:off x="9971112" y="4421352"/>
            <a:ext cx="1440000" cy="432000"/>
          </a:xfrm>
          <a:prstGeom prst="roundRect">
            <a:avLst/>
          </a:prstGeom>
          <a:solidFill>
            <a:srgbClr val="1EEA62"/>
          </a:solidFill>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200" dirty="0">
                <a:solidFill>
                  <a:prstClr val="black"/>
                </a:solidFill>
                <a:latin typeface="Calibri" panose="020F0502020204030204"/>
                <a:cs typeface="B Titr" panose="00000700000000000000" pitchFamily="2" charset="-78"/>
              </a:rPr>
              <a:t>قرارداد نقد</a:t>
            </a:r>
          </a:p>
        </p:txBody>
      </p:sp>
      <p:sp>
        <p:nvSpPr>
          <p:cNvPr id="55" name="Rounded Rectangle 54"/>
          <p:cNvSpPr/>
          <p:nvPr/>
        </p:nvSpPr>
        <p:spPr>
          <a:xfrm rot="16200000">
            <a:off x="8914014" y="4421352"/>
            <a:ext cx="1440000" cy="432000"/>
          </a:xfrm>
          <a:prstGeom prst="roundRect">
            <a:avLst/>
          </a:prstGeom>
          <a:solidFill>
            <a:srgbClr val="1EEA62"/>
          </a:solidFill>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200" dirty="0">
                <a:solidFill>
                  <a:prstClr val="black"/>
                </a:solidFill>
                <a:latin typeface="Calibri" panose="020F0502020204030204"/>
                <a:cs typeface="B Titr" panose="00000700000000000000" pitchFamily="2" charset="-78"/>
              </a:rPr>
              <a:t>قرارداد نسیه</a:t>
            </a:r>
          </a:p>
        </p:txBody>
      </p:sp>
      <p:sp>
        <p:nvSpPr>
          <p:cNvPr id="56" name="Rounded Rectangle 55"/>
          <p:cNvSpPr/>
          <p:nvPr/>
        </p:nvSpPr>
        <p:spPr>
          <a:xfrm rot="16200000">
            <a:off x="7931830" y="4426652"/>
            <a:ext cx="1440000" cy="432000"/>
          </a:xfrm>
          <a:prstGeom prst="roundRect">
            <a:avLst/>
          </a:prstGeom>
          <a:solidFill>
            <a:srgbClr val="1EEA62"/>
          </a:solidFill>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200" dirty="0">
                <a:solidFill>
                  <a:prstClr val="black"/>
                </a:solidFill>
                <a:latin typeface="Calibri" panose="020F0502020204030204"/>
                <a:cs typeface="B Titr" panose="00000700000000000000" pitchFamily="2" charset="-78"/>
              </a:rPr>
              <a:t>قرارداد سلف</a:t>
            </a:r>
          </a:p>
        </p:txBody>
      </p:sp>
      <p:sp>
        <p:nvSpPr>
          <p:cNvPr id="73" name="Right Brace 72"/>
          <p:cNvSpPr/>
          <p:nvPr/>
        </p:nvSpPr>
        <p:spPr>
          <a:xfrm rot="5400000">
            <a:off x="3346377" y="2658810"/>
            <a:ext cx="298747" cy="6326560"/>
          </a:xfrm>
          <a:prstGeom prst="rightBrace">
            <a:avLst>
              <a:gd name="adj1" fmla="val 8333"/>
              <a:gd name="adj2" fmla="val 51036"/>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74" name="Rounded Rectangle 73"/>
          <p:cNvSpPr/>
          <p:nvPr/>
        </p:nvSpPr>
        <p:spPr>
          <a:xfrm>
            <a:off x="1688603" y="6128495"/>
            <a:ext cx="3434232" cy="381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انجام معاملات اوراق‌بهادار مبتنی بر کالا</a:t>
            </a:r>
            <a:endParaRPr kumimoji="0" lang="fa-IR" sz="1800" b="0"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endParaRPr>
          </a:p>
        </p:txBody>
      </p:sp>
      <p:sp>
        <p:nvSpPr>
          <p:cNvPr id="77" name="Rounded Rectangle 76"/>
          <p:cNvSpPr/>
          <p:nvPr/>
        </p:nvSpPr>
        <p:spPr>
          <a:xfrm>
            <a:off x="4016908" y="1593222"/>
            <a:ext cx="2199657" cy="419679"/>
          </a:xfrm>
          <a:prstGeom prst="roundRect">
            <a:avLst/>
          </a:prstGeom>
          <a:ln w="28575">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2000" dirty="0">
                <a:solidFill>
                  <a:prstClr val="black"/>
                </a:solidFill>
                <a:cs typeface="B Titr" panose="00000700000000000000" pitchFamily="2" charset="-78"/>
              </a:rPr>
              <a:t>بازار مشتقه</a:t>
            </a:r>
          </a:p>
        </p:txBody>
      </p:sp>
      <p:sp>
        <p:nvSpPr>
          <p:cNvPr id="78" name="Rounded Rectangle 77"/>
          <p:cNvSpPr/>
          <p:nvPr/>
        </p:nvSpPr>
        <p:spPr>
          <a:xfrm rot="16200000">
            <a:off x="3751660" y="3146839"/>
            <a:ext cx="1404000" cy="432000"/>
          </a:xfrm>
          <a:prstGeom prst="round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200" dirty="0">
                <a:solidFill>
                  <a:prstClr val="black"/>
                </a:solidFill>
                <a:latin typeface="Calibri" panose="020F0502020204030204"/>
                <a:cs typeface="B Titr" panose="00000700000000000000" pitchFamily="2" charset="-78"/>
              </a:rPr>
              <a:t>قرارداد اختیار معامله</a:t>
            </a:r>
          </a:p>
        </p:txBody>
      </p:sp>
      <p:sp>
        <p:nvSpPr>
          <p:cNvPr id="79" name="Rounded Rectangle 78"/>
          <p:cNvSpPr/>
          <p:nvPr/>
        </p:nvSpPr>
        <p:spPr>
          <a:xfrm rot="16200000">
            <a:off x="5314592" y="3153792"/>
            <a:ext cx="1404000" cy="432000"/>
          </a:xfrm>
          <a:prstGeom prst="round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200" dirty="0">
                <a:solidFill>
                  <a:prstClr val="black"/>
                </a:solidFill>
                <a:latin typeface="Calibri" panose="020F0502020204030204"/>
                <a:cs typeface="B Titr" panose="00000700000000000000" pitchFamily="2" charset="-78"/>
              </a:rPr>
              <a:t>قراردادهای آتی</a:t>
            </a:r>
          </a:p>
        </p:txBody>
      </p:sp>
      <p:sp>
        <p:nvSpPr>
          <p:cNvPr id="80" name="Rounded Rectangle 79"/>
          <p:cNvSpPr/>
          <p:nvPr/>
        </p:nvSpPr>
        <p:spPr>
          <a:xfrm>
            <a:off x="8335539" y="1573939"/>
            <a:ext cx="1960682" cy="419679"/>
          </a:xfrm>
          <a:prstGeom prst="roundRect">
            <a:avLst/>
          </a:prstGeom>
          <a:solidFill>
            <a:srgbClr val="1EEA62"/>
          </a:solidFill>
          <a:ln w="28575">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lvl="0" algn="ctr"/>
            <a:r>
              <a:rPr lang="fa-IR" sz="2000" dirty="0">
                <a:solidFill>
                  <a:prstClr val="black"/>
                </a:solidFill>
                <a:cs typeface="B Titr" panose="00000700000000000000" pitchFamily="2" charset="-78"/>
              </a:rPr>
              <a:t>بازار کالای فیزیکی</a:t>
            </a:r>
          </a:p>
        </p:txBody>
      </p:sp>
      <p:sp>
        <p:nvSpPr>
          <p:cNvPr id="81" name="Rounded Rectangle 80"/>
          <p:cNvSpPr/>
          <p:nvPr/>
        </p:nvSpPr>
        <p:spPr>
          <a:xfrm>
            <a:off x="7057851" y="2058935"/>
            <a:ext cx="1382217" cy="381694"/>
          </a:xfrm>
          <a:prstGeom prst="roundRect">
            <a:avLst/>
          </a:prstGeom>
          <a:solidFill>
            <a:schemeClr val="bg1"/>
          </a:solidFill>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400" dirty="0">
                <a:solidFill>
                  <a:prstClr val="black"/>
                </a:solidFill>
                <a:latin typeface="Calibri" panose="020F0502020204030204"/>
                <a:cs typeface="B Titr" panose="00000700000000000000" pitchFamily="2" charset="-78"/>
              </a:rPr>
              <a:t>برگزاری مزایده</a:t>
            </a:r>
          </a:p>
        </p:txBody>
      </p:sp>
      <p:sp>
        <p:nvSpPr>
          <p:cNvPr id="83" name="Rounded Rectangle 82"/>
          <p:cNvSpPr/>
          <p:nvPr/>
        </p:nvSpPr>
        <p:spPr>
          <a:xfrm>
            <a:off x="7027863" y="2793937"/>
            <a:ext cx="1296000" cy="756000"/>
          </a:xfrm>
          <a:prstGeom prst="roundRect">
            <a:avLst/>
          </a:prstGeom>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200" dirty="0">
                <a:solidFill>
                  <a:prstClr val="black"/>
                </a:solidFill>
                <a:latin typeface="Calibri" panose="020F0502020204030204"/>
                <a:cs typeface="B Titr" panose="00000700000000000000" pitchFamily="2" charset="-78"/>
              </a:rPr>
              <a:t>رینگ صادراتی</a:t>
            </a:r>
          </a:p>
          <a:p>
            <a:pPr algn="ctr"/>
            <a:r>
              <a:rPr lang="fa-IR" sz="1200" b="1" dirty="0">
                <a:solidFill>
                  <a:prstClr val="black"/>
                </a:solidFill>
                <a:cs typeface="B Nazanin" panose="00000400000000000000" pitchFamily="2" charset="-78"/>
              </a:rPr>
              <a:t>(</a:t>
            </a:r>
            <a:r>
              <a:rPr lang="fa-IR" sz="1200" b="1" dirty="0">
                <a:cs typeface="B Nazanin" panose="00000400000000000000" pitchFamily="2" charset="-78"/>
              </a:rPr>
              <a:t>عرضه به روش حراج حضوری</a:t>
            </a:r>
            <a:r>
              <a:rPr lang="fa-IR" sz="1200" b="1" dirty="0">
                <a:solidFill>
                  <a:prstClr val="black"/>
                </a:solidFill>
                <a:cs typeface="B Nazanin" panose="00000400000000000000" pitchFamily="2" charset="-78"/>
              </a:rPr>
              <a:t>)</a:t>
            </a:r>
          </a:p>
          <a:p>
            <a:pPr algn="ctr"/>
            <a:endParaRPr lang="fa-IR" sz="1200" dirty="0">
              <a:solidFill>
                <a:prstClr val="black"/>
              </a:solidFill>
              <a:latin typeface="Calibri" panose="020F0502020204030204"/>
              <a:cs typeface="B Titr" panose="00000700000000000000" pitchFamily="2" charset="-78"/>
            </a:endParaRPr>
          </a:p>
        </p:txBody>
      </p:sp>
      <p:sp>
        <p:nvSpPr>
          <p:cNvPr id="86" name="Rounded Rectangle 85"/>
          <p:cNvSpPr/>
          <p:nvPr/>
        </p:nvSpPr>
        <p:spPr>
          <a:xfrm>
            <a:off x="10237995" y="2025513"/>
            <a:ext cx="1295052" cy="381694"/>
          </a:xfrm>
          <a:prstGeom prst="roundRect">
            <a:avLst/>
          </a:prstGeom>
          <a:solidFill>
            <a:srgbClr val="1EEA62"/>
          </a:solidFill>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400" dirty="0">
                <a:solidFill>
                  <a:prstClr val="black"/>
                </a:solidFill>
                <a:latin typeface="Calibri" panose="020F0502020204030204"/>
                <a:cs typeface="B Titr" panose="00000700000000000000" pitchFamily="2" charset="-78"/>
              </a:rPr>
              <a:t>برگزاری مناقصه</a:t>
            </a:r>
          </a:p>
        </p:txBody>
      </p:sp>
      <p:cxnSp>
        <p:nvCxnSpPr>
          <p:cNvPr id="16" name="Straight Connector 15"/>
          <p:cNvCxnSpPr/>
          <p:nvPr/>
        </p:nvCxnSpPr>
        <p:spPr>
          <a:xfrm flipH="1">
            <a:off x="7416571" y="3888927"/>
            <a:ext cx="3449321" cy="0"/>
          </a:xfrm>
          <a:prstGeom prst="line">
            <a:avLst/>
          </a:prstGeom>
          <a:ln w="38100">
            <a:solidFill>
              <a:schemeClr val="accent2">
                <a:lumMod val="60000"/>
                <a:lumOff val="40000"/>
              </a:schemeClr>
            </a:solidFill>
          </a:ln>
        </p:spPr>
        <p:style>
          <a:lnRef idx="3">
            <a:schemeClr val="accent5"/>
          </a:lnRef>
          <a:fillRef idx="0">
            <a:schemeClr val="accent5"/>
          </a:fillRef>
          <a:effectRef idx="2">
            <a:schemeClr val="accent5"/>
          </a:effectRef>
          <a:fontRef idx="minor">
            <a:schemeClr val="tx1"/>
          </a:fontRef>
        </p:style>
      </p:cxnSp>
      <p:sp>
        <p:nvSpPr>
          <p:cNvPr id="87" name="Rounded Rectangle 86"/>
          <p:cNvSpPr/>
          <p:nvPr/>
        </p:nvSpPr>
        <p:spPr>
          <a:xfrm rot="16200000">
            <a:off x="6892757" y="4422457"/>
            <a:ext cx="1440000" cy="432000"/>
          </a:xfrm>
          <a:prstGeom prst="roundRect">
            <a:avLst/>
          </a:prstGeom>
          <a:solidFill>
            <a:srgbClr val="1EEA62"/>
          </a:solidFill>
          <a:ln>
            <a:solidFill>
              <a:srgbClr val="00B050"/>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fa-IR" sz="1200" dirty="0">
                <a:solidFill>
                  <a:prstClr val="black"/>
                </a:solidFill>
                <a:latin typeface="Calibri" panose="020F0502020204030204"/>
                <a:cs typeface="B Titr" panose="00000700000000000000" pitchFamily="2" charset="-78"/>
              </a:rPr>
              <a:t>قرارداد کشف پریمیوم</a:t>
            </a:r>
          </a:p>
        </p:txBody>
      </p:sp>
      <p:sp>
        <p:nvSpPr>
          <p:cNvPr id="88" name="Right Brace 87"/>
          <p:cNvSpPr/>
          <p:nvPr/>
        </p:nvSpPr>
        <p:spPr>
          <a:xfrm rot="5400000">
            <a:off x="9083963" y="3379431"/>
            <a:ext cx="283230" cy="4922246"/>
          </a:xfrm>
          <a:prstGeom prst="rightBrace">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1" anchor="ctr"/>
          <a:lstStyle/>
          <a:p>
            <a:pPr algn="ctr"/>
            <a:endParaRPr lang="fa-IR">
              <a:solidFill>
                <a:prstClr val="black"/>
              </a:solidFill>
              <a:latin typeface="Calibri" panose="020F0502020204030204"/>
              <a:cs typeface="Arial" panose="020B0604020202020204" pitchFamily="34" charset="0"/>
            </a:endParaRPr>
          </a:p>
        </p:txBody>
      </p:sp>
      <p:sp>
        <p:nvSpPr>
          <p:cNvPr id="89" name="Rounded Rectangle 88"/>
          <p:cNvSpPr/>
          <p:nvPr/>
        </p:nvSpPr>
        <p:spPr>
          <a:xfrm>
            <a:off x="7220531" y="6114851"/>
            <a:ext cx="4079251" cy="38100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انجام معاملات کالا</a:t>
            </a:r>
            <a:endParaRPr kumimoji="0" lang="fa-IR" sz="1800" b="0"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endParaRPr>
          </a:p>
        </p:txBody>
      </p:sp>
      <p:sp>
        <p:nvSpPr>
          <p:cNvPr id="93" name="TextBox 92"/>
          <p:cNvSpPr txBox="1"/>
          <p:nvPr/>
        </p:nvSpPr>
        <p:spPr>
          <a:xfrm>
            <a:off x="992091" y="5362652"/>
            <a:ext cx="2336778" cy="369332"/>
          </a:xfrm>
          <a:prstGeom prst="rect">
            <a:avLst/>
          </a:prstGeom>
          <a:noFill/>
        </p:spPr>
        <p:txBody>
          <a:bodyPr wrap="square" rtlCol="0">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هدف اصلی: تأمین مالی</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endParaRPr>
          </a:p>
        </p:txBody>
      </p:sp>
      <p:sp>
        <p:nvSpPr>
          <p:cNvPr id="94" name="TextBox 93"/>
          <p:cNvSpPr txBox="1"/>
          <p:nvPr/>
        </p:nvSpPr>
        <p:spPr>
          <a:xfrm>
            <a:off x="3606698" y="5362652"/>
            <a:ext cx="2895600" cy="369332"/>
          </a:xfrm>
          <a:prstGeom prst="rect">
            <a:avLst/>
          </a:prstGeom>
          <a:noFill/>
        </p:spPr>
        <p:txBody>
          <a:bodyPr wrap="square" rtlCol="0">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هدف اصلی: مدیریت ریسک قیمت</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endParaRPr>
          </a:p>
        </p:txBody>
      </p:sp>
      <p:cxnSp>
        <p:nvCxnSpPr>
          <p:cNvPr id="22" name="Straight Connector 21"/>
          <p:cNvCxnSpPr>
            <a:stCxn id="80" idx="1"/>
          </p:cNvCxnSpPr>
          <p:nvPr/>
        </p:nvCxnSpPr>
        <p:spPr>
          <a:xfrm flipH="1" flipV="1">
            <a:off x="7733589" y="1754724"/>
            <a:ext cx="601950" cy="0"/>
          </a:xfrm>
          <a:prstGeom prst="line">
            <a:avLst/>
          </a:prstGeom>
          <a:ln w="38100">
            <a:solidFill>
              <a:schemeClr val="accent2">
                <a:lumMod val="60000"/>
                <a:lumOff val="40000"/>
              </a:schemeClr>
            </a:solidFill>
          </a:ln>
        </p:spPr>
        <p:style>
          <a:lnRef idx="3">
            <a:schemeClr val="accent5"/>
          </a:lnRef>
          <a:fillRef idx="0">
            <a:schemeClr val="accent5"/>
          </a:fillRef>
          <a:effectRef idx="2">
            <a:schemeClr val="accent5"/>
          </a:effectRef>
          <a:fontRef idx="minor">
            <a:schemeClr val="tx1"/>
          </a:fontRef>
        </p:style>
      </p:cxnSp>
      <p:cxnSp>
        <p:nvCxnSpPr>
          <p:cNvPr id="24" name="Straight Arrow Connector 23"/>
          <p:cNvCxnSpPr/>
          <p:nvPr/>
        </p:nvCxnSpPr>
        <p:spPr>
          <a:xfrm>
            <a:off x="7742223" y="1740829"/>
            <a:ext cx="11365" cy="317541"/>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96" name="Straight Connector 95"/>
          <p:cNvCxnSpPr/>
          <p:nvPr/>
        </p:nvCxnSpPr>
        <p:spPr>
          <a:xfrm flipH="1" flipV="1">
            <a:off x="10296221" y="1738419"/>
            <a:ext cx="589302" cy="0"/>
          </a:xfrm>
          <a:prstGeom prst="line">
            <a:avLst/>
          </a:prstGeom>
          <a:ln w="38100">
            <a:solidFill>
              <a:schemeClr val="accent2">
                <a:lumMod val="60000"/>
                <a:lumOff val="40000"/>
              </a:schemeClr>
            </a:solidFill>
          </a:ln>
        </p:spPr>
        <p:style>
          <a:lnRef idx="3">
            <a:schemeClr val="accent5"/>
          </a:lnRef>
          <a:fillRef idx="0">
            <a:schemeClr val="accent5"/>
          </a:fillRef>
          <a:effectRef idx="2">
            <a:schemeClr val="accent5"/>
          </a:effectRef>
          <a:fontRef idx="minor">
            <a:schemeClr val="tx1"/>
          </a:fontRef>
        </p:style>
      </p:cxnSp>
      <p:cxnSp>
        <p:nvCxnSpPr>
          <p:cNvPr id="97" name="Straight Arrow Connector 96"/>
          <p:cNvCxnSpPr/>
          <p:nvPr/>
        </p:nvCxnSpPr>
        <p:spPr>
          <a:xfrm>
            <a:off x="10885521" y="1740829"/>
            <a:ext cx="0" cy="272072"/>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98" name="Straight Connector 97"/>
          <p:cNvCxnSpPr/>
          <p:nvPr/>
        </p:nvCxnSpPr>
        <p:spPr>
          <a:xfrm flipV="1">
            <a:off x="9218759" y="1991549"/>
            <a:ext cx="725" cy="495536"/>
          </a:xfrm>
          <a:prstGeom prst="line">
            <a:avLst/>
          </a:prstGeom>
          <a:ln w="38100">
            <a:solidFill>
              <a:schemeClr val="accent2">
                <a:lumMod val="60000"/>
                <a:lumOff val="40000"/>
              </a:schemeClr>
            </a:solidFill>
          </a:ln>
        </p:spPr>
        <p:style>
          <a:lnRef idx="3">
            <a:schemeClr val="accent5"/>
          </a:lnRef>
          <a:fillRef idx="0">
            <a:schemeClr val="accent5"/>
          </a:fillRef>
          <a:effectRef idx="2">
            <a:schemeClr val="accent5"/>
          </a:effectRef>
          <a:fontRef idx="minor">
            <a:schemeClr val="tx1"/>
          </a:fontRef>
        </p:style>
      </p:cxnSp>
      <p:cxnSp>
        <p:nvCxnSpPr>
          <p:cNvPr id="100" name="Straight Connector 99"/>
          <p:cNvCxnSpPr/>
          <p:nvPr/>
        </p:nvCxnSpPr>
        <p:spPr>
          <a:xfrm flipH="1" flipV="1">
            <a:off x="7630268" y="2491241"/>
            <a:ext cx="3226482" cy="6468"/>
          </a:xfrm>
          <a:prstGeom prst="line">
            <a:avLst/>
          </a:prstGeom>
          <a:ln w="38100">
            <a:solidFill>
              <a:schemeClr val="accent2">
                <a:lumMod val="60000"/>
                <a:lumOff val="40000"/>
              </a:schemeClr>
            </a:solidFill>
          </a:ln>
        </p:spPr>
        <p:style>
          <a:lnRef idx="3">
            <a:schemeClr val="accent5"/>
          </a:lnRef>
          <a:fillRef idx="0">
            <a:schemeClr val="accent5"/>
          </a:fillRef>
          <a:effectRef idx="2">
            <a:schemeClr val="accent5"/>
          </a:effectRef>
          <a:fontRef idx="minor">
            <a:schemeClr val="tx1"/>
          </a:fontRef>
        </p:style>
      </p:cxnSp>
      <p:cxnSp>
        <p:nvCxnSpPr>
          <p:cNvPr id="108" name="Straight Arrow Connector 107"/>
          <p:cNvCxnSpPr/>
          <p:nvPr/>
        </p:nvCxnSpPr>
        <p:spPr>
          <a:xfrm>
            <a:off x="9218759" y="3557152"/>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109" name="Straight Arrow Connector 108"/>
          <p:cNvCxnSpPr/>
          <p:nvPr/>
        </p:nvCxnSpPr>
        <p:spPr>
          <a:xfrm>
            <a:off x="7520770" y="3541286"/>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110" name="Straight Arrow Connector 109"/>
          <p:cNvCxnSpPr/>
          <p:nvPr/>
        </p:nvCxnSpPr>
        <p:spPr>
          <a:xfrm>
            <a:off x="10747253" y="3541287"/>
            <a:ext cx="8575" cy="347640"/>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118" name="Straight Connector 117"/>
          <p:cNvCxnSpPr/>
          <p:nvPr/>
        </p:nvCxnSpPr>
        <p:spPr>
          <a:xfrm flipH="1">
            <a:off x="4408235" y="2315954"/>
            <a:ext cx="1637648" cy="0"/>
          </a:xfrm>
          <a:prstGeom prst="line">
            <a:avLst/>
          </a:prstGeom>
          <a:ln w="38100">
            <a:solidFill>
              <a:schemeClr val="accent2">
                <a:lumMod val="60000"/>
                <a:lumOff val="40000"/>
              </a:schemeClr>
            </a:solidFill>
          </a:ln>
        </p:spPr>
        <p:style>
          <a:lnRef idx="3">
            <a:schemeClr val="accent5"/>
          </a:lnRef>
          <a:fillRef idx="0">
            <a:schemeClr val="accent5"/>
          </a:fillRef>
          <a:effectRef idx="2">
            <a:schemeClr val="accent5"/>
          </a:effectRef>
          <a:fontRef idx="minor">
            <a:schemeClr val="tx1"/>
          </a:fontRef>
        </p:style>
      </p:cxnSp>
      <p:sp>
        <p:nvSpPr>
          <p:cNvPr id="124" name="TextBox 123"/>
          <p:cNvSpPr txBox="1"/>
          <p:nvPr/>
        </p:nvSpPr>
        <p:spPr>
          <a:xfrm>
            <a:off x="8493713" y="5356818"/>
            <a:ext cx="2214327" cy="381000"/>
          </a:xfrm>
          <a:prstGeom prst="rect">
            <a:avLst/>
          </a:prstGeom>
          <a:noFill/>
        </p:spPr>
        <p:txBody>
          <a:bodyPr wrap="square" rtlCol="0">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هدف اصلی: مبادله کالا</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endParaRPr>
          </a:p>
        </p:txBody>
      </p:sp>
      <p:cxnSp>
        <p:nvCxnSpPr>
          <p:cNvPr id="126" name="Straight Connector 125"/>
          <p:cNvCxnSpPr/>
          <p:nvPr/>
        </p:nvCxnSpPr>
        <p:spPr>
          <a:xfrm flipH="1" flipV="1">
            <a:off x="827941" y="2311087"/>
            <a:ext cx="2229942" cy="1511"/>
          </a:xfrm>
          <a:prstGeom prst="line">
            <a:avLst/>
          </a:prstGeom>
          <a:ln w="38100">
            <a:solidFill>
              <a:schemeClr val="accent2">
                <a:lumMod val="60000"/>
                <a:lumOff val="40000"/>
              </a:schemeClr>
            </a:solidFill>
          </a:ln>
        </p:spPr>
        <p:style>
          <a:lnRef idx="3">
            <a:schemeClr val="accent5"/>
          </a:lnRef>
          <a:fillRef idx="0">
            <a:schemeClr val="accent5"/>
          </a:fillRef>
          <a:effectRef idx="2">
            <a:schemeClr val="accent5"/>
          </a:effectRef>
          <a:fontRef idx="minor">
            <a:schemeClr val="tx1"/>
          </a:fontRef>
        </p:style>
      </p:cxnSp>
      <p:cxnSp>
        <p:nvCxnSpPr>
          <p:cNvPr id="50" name="Straight Arrow Connector 49"/>
          <p:cNvCxnSpPr/>
          <p:nvPr/>
        </p:nvCxnSpPr>
        <p:spPr>
          <a:xfrm>
            <a:off x="9218759" y="2471716"/>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51" name="Straight Arrow Connector 50"/>
          <p:cNvCxnSpPr/>
          <p:nvPr/>
        </p:nvCxnSpPr>
        <p:spPr>
          <a:xfrm>
            <a:off x="7630267" y="2474778"/>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52" name="Straight Arrow Connector 51"/>
          <p:cNvCxnSpPr/>
          <p:nvPr/>
        </p:nvCxnSpPr>
        <p:spPr>
          <a:xfrm>
            <a:off x="10852016" y="2479387"/>
            <a:ext cx="13876" cy="311614"/>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61" name="Straight Arrow Connector 60"/>
          <p:cNvCxnSpPr/>
          <p:nvPr/>
        </p:nvCxnSpPr>
        <p:spPr>
          <a:xfrm>
            <a:off x="6021795" y="2331065"/>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62" name="Straight Arrow Connector 61"/>
          <p:cNvCxnSpPr/>
          <p:nvPr/>
        </p:nvCxnSpPr>
        <p:spPr>
          <a:xfrm>
            <a:off x="4433303" y="2334127"/>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65" name="Straight Arrow Connector 64"/>
          <p:cNvCxnSpPr/>
          <p:nvPr/>
        </p:nvCxnSpPr>
        <p:spPr>
          <a:xfrm>
            <a:off x="9221553" y="2479387"/>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66" name="Straight Arrow Connector 65"/>
          <p:cNvCxnSpPr/>
          <p:nvPr/>
        </p:nvCxnSpPr>
        <p:spPr>
          <a:xfrm>
            <a:off x="7655017" y="2474778"/>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67" name="Straight Arrow Connector 66"/>
          <p:cNvCxnSpPr/>
          <p:nvPr/>
        </p:nvCxnSpPr>
        <p:spPr>
          <a:xfrm>
            <a:off x="3048537" y="2305801"/>
            <a:ext cx="0" cy="311614"/>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68" name="Straight Arrow Connector 67"/>
          <p:cNvCxnSpPr/>
          <p:nvPr/>
        </p:nvCxnSpPr>
        <p:spPr>
          <a:xfrm>
            <a:off x="1853648" y="2282939"/>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69" name="Straight Arrow Connector 68"/>
          <p:cNvCxnSpPr/>
          <p:nvPr/>
        </p:nvCxnSpPr>
        <p:spPr>
          <a:xfrm>
            <a:off x="856649" y="2290459"/>
            <a:ext cx="0" cy="326956"/>
          </a:xfrm>
          <a:prstGeom prst="straightConnector1">
            <a:avLst/>
          </a:prstGeom>
          <a:ln w="38100">
            <a:solidFill>
              <a:schemeClr val="accent2">
                <a:lumMod val="60000"/>
                <a:lumOff val="40000"/>
              </a:schemeClr>
            </a:solidFill>
            <a:tailEnd type="triangle"/>
          </a:ln>
        </p:spPr>
        <p:style>
          <a:lnRef idx="3">
            <a:schemeClr val="accent5"/>
          </a:lnRef>
          <a:fillRef idx="0">
            <a:schemeClr val="accent5"/>
          </a:fillRef>
          <a:effectRef idx="2">
            <a:schemeClr val="accent5"/>
          </a:effectRef>
          <a:fontRef idx="minor">
            <a:schemeClr val="tx1"/>
          </a:fontRef>
        </p:style>
      </p:cxnSp>
      <p:cxnSp>
        <p:nvCxnSpPr>
          <p:cNvPr id="75" name="Straight Connector 74"/>
          <p:cNvCxnSpPr/>
          <p:nvPr/>
        </p:nvCxnSpPr>
        <p:spPr>
          <a:xfrm flipH="1">
            <a:off x="1853648" y="2012901"/>
            <a:ext cx="724" cy="321092"/>
          </a:xfrm>
          <a:prstGeom prst="line">
            <a:avLst/>
          </a:prstGeom>
          <a:ln w="38100">
            <a:solidFill>
              <a:schemeClr val="accent2">
                <a:lumMod val="60000"/>
                <a:lumOff val="40000"/>
              </a:schemeClr>
            </a:solidFill>
          </a:ln>
        </p:spPr>
        <p:style>
          <a:lnRef idx="3">
            <a:schemeClr val="accent5"/>
          </a:lnRef>
          <a:fillRef idx="0">
            <a:schemeClr val="accent5"/>
          </a:fillRef>
          <a:effectRef idx="2">
            <a:schemeClr val="accent5"/>
          </a:effectRef>
          <a:fontRef idx="minor">
            <a:schemeClr val="tx1"/>
          </a:fontRef>
        </p:style>
      </p:cxnSp>
      <p:cxnSp>
        <p:nvCxnSpPr>
          <p:cNvPr id="57" name="Straight Connector 56"/>
          <p:cNvCxnSpPr/>
          <p:nvPr/>
        </p:nvCxnSpPr>
        <p:spPr>
          <a:xfrm flipH="1">
            <a:off x="5164803" y="2012901"/>
            <a:ext cx="724" cy="321092"/>
          </a:xfrm>
          <a:prstGeom prst="line">
            <a:avLst/>
          </a:prstGeom>
          <a:ln w="38100">
            <a:solidFill>
              <a:schemeClr val="accent2">
                <a:lumMod val="60000"/>
                <a:lumOff val="40000"/>
              </a:schemeClr>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997370749"/>
      </p:ext>
    </p:extLst>
  </p:cSld>
  <p:clrMapOvr>
    <a:masterClrMapping/>
  </p:clrMapOvr>
  <p:transition spd="slow">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فرایند تسویه قراردادهای مناقصه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8" name="Rectangle 7"/>
          <p:cNvSpPr/>
          <p:nvPr/>
        </p:nvSpPr>
        <p:spPr>
          <a:xfrm>
            <a:off x="1211108" y="2427151"/>
            <a:ext cx="10294418" cy="400110"/>
          </a:xfrm>
          <a:prstGeom prst="rect">
            <a:avLst/>
          </a:prstGeom>
          <a:solidFill>
            <a:schemeClr val="accent1">
              <a:lumMod val="20000"/>
              <a:lumOff val="80000"/>
            </a:schemeClr>
          </a:solidFill>
        </p:spPr>
        <p:txBody>
          <a:bodyPr wrap="square">
            <a:spAutoFit/>
          </a:bodyPr>
          <a:lstStyle/>
          <a:p>
            <a:pPr algn="just" rtl="1">
              <a:spcAft>
                <a:spcPts val="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6. صدور گواهی‌نامه تسویه توسط سامانه بورس و امضای آن توسط کارگزار فروشنده به منزله حواله خرید کالا؛</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
        <p:nvSpPr>
          <p:cNvPr id="9" name="Rectangle 8"/>
          <p:cNvSpPr/>
          <p:nvPr/>
        </p:nvSpPr>
        <p:spPr>
          <a:xfrm>
            <a:off x="1211108" y="1021158"/>
            <a:ext cx="10294418" cy="707886"/>
          </a:xfrm>
          <a:prstGeom prst="rect">
            <a:avLst/>
          </a:prstGeom>
          <a:solidFill>
            <a:schemeClr val="accent1">
              <a:lumMod val="20000"/>
              <a:lumOff val="80000"/>
            </a:schemeClr>
          </a:solidFill>
        </p:spPr>
        <p:txBody>
          <a:bodyPr wrap="square">
            <a:spAutoFit/>
          </a:bodyPr>
          <a:lstStyle/>
          <a:p>
            <a:pPr algn="just" rtl="1">
              <a:spcAft>
                <a:spcPts val="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5. ارسال مستندات تسویه توسط کارگزار خریدار به اتاق پایاپای به صورت سیستمی (بارگذاری فیش پرداخت مالیات بر ارزش در پیوست</a:t>
            </a:r>
            <a:r>
              <a:rPr lang="fa-IR" alt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 گواهی نامه تسویه و حواله خرید کالا صادر شده</a:t>
            </a: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a:t>
            </a:r>
          </a:p>
        </p:txBody>
      </p:sp>
    </p:spTree>
    <p:extLst>
      <p:ext uri="{BB962C8B-B14F-4D97-AF65-F5344CB8AC3E}">
        <p14:creationId xmlns:p14="http://schemas.microsoft.com/office/powerpoint/2010/main" val="3695325081"/>
      </p:ext>
    </p:extLst>
  </p:cSld>
  <p:clrMapOvr>
    <a:masterClrMapping/>
  </p:clrMapOvr>
  <p:transition spd="slow">
    <p:cove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a:stretch>
            <a:fillRect/>
          </a:stretch>
        </p:blipFill>
        <p:spPr>
          <a:xfrm>
            <a:off x="5679379" y="1121132"/>
            <a:ext cx="4865717" cy="5504554"/>
          </a:xfrm>
          <a:prstGeom prst="rect">
            <a:avLst/>
          </a:prstGeom>
        </p:spPr>
      </p:pic>
      <p:sp>
        <p:nvSpPr>
          <p:cNvPr id="2" name="Title 1"/>
          <p:cNvSpPr>
            <a:spLocks noGrp="1"/>
          </p:cNvSpPr>
          <p:nvPr>
            <p:ph type="title"/>
          </p:nvPr>
        </p:nvSpPr>
        <p:spPr/>
        <p:txBody>
          <a:bodyPr/>
          <a:lstStyle/>
          <a:p>
            <a:r>
              <a:rPr lang="fa-IR" dirty="0"/>
              <a:t>فرایند تسویه قراردادهای مناقصه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2" name="Rectangle 4"/>
          <p:cNvSpPr>
            <a:spLocks noChangeArrowheads="1"/>
          </p:cNvSpPr>
          <p:nvPr/>
        </p:nvSpPr>
        <p:spPr bwMode="auto">
          <a:xfrm>
            <a:off x="5791200" y="749085"/>
            <a:ext cx="4407134" cy="338554"/>
          </a:xfrm>
          <a:prstGeom prst="rect">
            <a:avLst/>
          </a:prstGeom>
          <a:solidFill>
            <a:srgbClr val="1EEA62"/>
          </a:solidFill>
          <a:ln>
            <a:noFill/>
          </a:ln>
          <a:effectLst/>
        </p:spPr>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گواهی نامه تسویه و حواله خرید کالا</a:t>
            </a:r>
            <a:r>
              <a:rPr kumimoji="0" lang="fa-IR" altLang="fa-IR" sz="1600" b="1" i="0" u="none" strike="noStrike" kern="1200" cap="none" spc="0" normalizeH="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 </a:t>
            </a:r>
            <a:r>
              <a:rPr kumimoji="0" lang="fa-IR" altLang="fa-IR" sz="1600" b="1" i="0" u="none" strike="noStrike" kern="1200" cap="none" spc="0" normalizeH="0" baseline="0" noProof="0" dirty="0">
                <a:ln>
                  <a:noFill/>
                </a:ln>
                <a:solidFill>
                  <a:prstClr val="black"/>
                </a:solidFill>
                <a:effectLst/>
                <a:uLnTx/>
                <a:uFillTx/>
                <a:latin typeface="Arial" panose="020B0604020202020204" pitchFamily="34" charset="0"/>
                <a:cs typeface="B Titr" panose="00000700000000000000" pitchFamily="2" charset="-78"/>
              </a:rPr>
              <a:t>(بند 7)</a:t>
            </a:r>
            <a:endParaRPr kumimoji="0" lang="fa-IR" altLang="fa-IR"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nvGrpSpPr>
          <p:cNvPr id="11" name="Group 10"/>
          <p:cNvGrpSpPr/>
          <p:nvPr/>
        </p:nvGrpSpPr>
        <p:grpSpPr>
          <a:xfrm>
            <a:off x="1752599" y="4648200"/>
            <a:ext cx="4114801" cy="1600200"/>
            <a:chOff x="1676399" y="4343400"/>
            <a:chExt cx="4114801" cy="1600200"/>
          </a:xfrm>
        </p:grpSpPr>
        <p:sp>
          <p:nvSpPr>
            <p:cNvPr id="8" name="Rectangle 4"/>
            <p:cNvSpPr>
              <a:spLocks noChangeArrowheads="1"/>
            </p:cNvSpPr>
            <p:nvPr/>
          </p:nvSpPr>
          <p:spPr bwMode="auto">
            <a:xfrm>
              <a:off x="1676399" y="4851112"/>
              <a:ext cx="3505200" cy="584775"/>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در صورت تسویه اعتباری، قسمت شرح فرم قید می‌شود که قرارداد به صورت اعتباری تسویه شد</a:t>
              </a:r>
              <a:endParaRPr kumimoji="0" lang="en-US" altLang="fa-IR"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3" name="Straight Arrow Connector 12"/>
            <p:cNvCxnSpPr/>
            <p:nvPr/>
          </p:nvCxnSpPr>
          <p:spPr>
            <a:xfrm>
              <a:off x="5181600" y="5143500"/>
              <a:ext cx="609600"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9" name="Straight Connector 8"/>
            <p:cNvCxnSpPr/>
            <p:nvPr/>
          </p:nvCxnSpPr>
          <p:spPr>
            <a:xfrm>
              <a:off x="5791200" y="4343400"/>
              <a:ext cx="0" cy="1600200"/>
            </a:xfrm>
            <a:prstGeom prst="line">
              <a:avLst/>
            </a:prstGeom>
            <a:ln w="38100"/>
          </p:spPr>
          <p:style>
            <a:lnRef idx="3">
              <a:schemeClr val="accent5"/>
            </a:lnRef>
            <a:fillRef idx="0">
              <a:schemeClr val="accent5"/>
            </a:fillRef>
            <a:effectRef idx="2">
              <a:schemeClr val="accent5"/>
            </a:effectRef>
            <a:fontRef idx="minor">
              <a:schemeClr val="tx1"/>
            </a:fontRef>
          </p:style>
        </p:cxnSp>
      </p:grpSp>
      <p:sp>
        <p:nvSpPr>
          <p:cNvPr id="14" name="Explosion 1 13"/>
          <p:cNvSpPr/>
          <p:nvPr/>
        </p:nvSpPr>
        <p:spPr>
          <a:xfrm rot="16382682">
            <a:off x="241558" y="37671"/>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799968324"/>
      </p:ext>
    </p:extLst>
  </p:cSld>
  <p:clrMapOvr>
    <a:masterClrMapping/>
  </p:clrMapOvr>
  <p:transition spd="slow">
    <p:cove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فرایند تسویه قراردادهای مناقصه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42</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0" name="Rectangle 9"/>
          <p:cNvSpPr/>
          <p:nvPr/>
        </p:nvSpPr>
        <p:spPr>
          <a:xfrm>
            <a:off x="381000" y="914400"/>
            <a:ext cx="11506200" cy="707886"/>
          </a:xfrm>
          <a:prstGeom prst="rect">
            <a:avLst/>
          </a:prstGeom>
          <a:solidFill>
            <a:schemeClr val="accent1">
              <a:lumMod val="20000"/>
              <a:lumOff val="80000"/>
            </a:schemeClr>
          </a:solidFill>
        </p:spPr>
        <p:txBody>
          <a:bodyPr wrap="square">
            <a:spAutoFit/>
          </a:bodyPr>
          <a:lstStyle/>
          <a:p>
            <a:pPr marL="0" marR="0" lvl="0" indent="0" algn="just" defTabSz="914400" rtl="1" eaLnBrk="1" fontAlgn="base" latinLnBrk="0" hangingPunct="1">
              <a:lnSpc>
                <a:spcPct val="100000"/>
              </a:lnSpc>
              <a:spcBef>
                <a:spcPct val="0"/>
              </a:spcBef>
              <a:spcAft>
                <a:spcPts val="0"/>
              </a:spcAft>
              <a:buClrTx/>
              <a:buSzTx/>
              <a:buFontTx/>
              <a:buNone/>
              <a:tabLst/>
              <a:defRPr/>
            </a:pPr>
            <a:r>
              <a:rPr kumimoji="0" lang="fa-IR" sz="20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B Nazanin" panose="00000400000000000000" pitchFamily="2" charset="-78"/>
              </a:rPr>
              <a:t>7</a:t>
            </a:r>
            <a:r>
              <a:rPr kumimoji="0" lang="fa-I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 ارسال اطلاعات تسویه قرارداد از سوی کارگزار خریدار به کارگزار فروشنده با مشخصات زیر با پیوست کردن </a:t>
            </a:r>
            <a:r>
              <a:rPr kumimoji="0" lang="fa-IR" altLang="fa-I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گواهی نامه تسویه و حواله خرید کالا</a:t>
            </a:r>
            <a:r>
              <a:rPr kumimoji="0" lang="fa-I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 فیش واریز شده مالیات بر ارزش افزوده و در صورت نیاز فیش پرداخت هزینه بسته‌بندی:</a:t>
            </a:r>
          </a:p>
        </p:txBody>
      </p:sp>
      <p:pic>
        <p:nvPicPr>
          <p:cNvPr id="8" name="Picture 7"/>
          <p:cNvPicPr>
            <a:picLocks noChangeAspect="1"/>
          </p:cNvPicPr>
          <p:nvPr/>
        </p:nvPicPr>
        <p:blipFill>
          <a:blip r:embed="rId2"/>
          <a:stretch>
            <a:fillRect/>
          </a:stretch>
        </p:blipFill>
        <p:spPr>
          <a:xfrm>
            <a:off x="381000" y="1828801"/>
            <a:ext cx="5334000" cy="4657860"/>
          </a:xfrm>
          <a:prstGeom prst="rect">
            <a:avLst/>
          </a:prstGeom>
        </p:spPr>
      </p:pic>
      <p:sp>
        <p:nvSpPr>
          <p:cNvPr id="14" name="Rectangle 4"/>
          <p:cNvSpPr>
            <a:spLocks noChangeArrowheads="1"/>
          </p:cNvSpPr>
          <p:nvPr/>
        </p:nvSpPr>
        <p:spPr bwMode="auto">
          <a:xfrm>
            <a:off x="5943600" y="2819400"/>
            <a:ext cx="2069414"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 مشخصات کالا</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5" name="Straight Arrow Connector 14"/>
          <p:cNvCxnSpPr/>
          <p:nvPr/>
        </p:nvCxnSpPr>
        <p:spPr>
          <a:xfrm flipH="1">
            <a:off x="5642805" y="3017966"/>
            <a:ext cx="300795"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18" name="Rectangle 4"/>
          <p:cNvSpPr>
            <a:spLocks noChangeArrowheads="1"/>
          </p:cNvSpPr>
          <p:nvPr/>
        </p:nvSpPr>
        <p:spPr bwMode="auto">
          <a:xfrm>
            <a:off x="5943600" y="3366701"/>
            <a:ext cx="2069414"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 مشخصات خریدار</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9" name="Straight Arrow Connector 18"/>
          <p:cNvCxnSpPr/>
          <p:nvPr/>
        </p:nvCxnSpPr>
        <p:spPr>
          <a:xfrm flipH="1">
            <a:off x="5642805" y="3565267"/>
            <a:ext cx="300795"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20" name="Rectangle 4"/>
          <p:cNvSpPr>
            <a:spLocks noChangeArrowheads="1"/>
          </p:cNvSpPr>
          <p:nvPr/>
        </p:nvSpPr>
        <p:spPr bwMode="auto">
          <a:xfrm>
            <a:off x="5943601" y="3810000"/>
            <a:ext cx="2057400"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 مشخصات قرارداد</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1" name="Straight Arrow Connector 20"/>
          <p:cNvCxnSpPr/>
          <p:nvPr/>
        </p:nvCxnSpPr>
        <p:spPr>
          <a:xfrm flipH="1">
            <a:off x="5642806" y="4008566"/>
            <a:ext cx="300795"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23" name="Rectangle 4"/>
          <p:cNvSpPr>
            <a:spLocks noChangeArrowheads="1"/>
          </p:cNvSpPr>
          <p:nvPr/>
        </p:nvSpPr>
        <p:spPr bwMode="auto">
          <a:xfrm>
            <a:off x="5943601" y="4343400"/>
            <a:ext cx="2057400"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پیمانکار حمل</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4" name="Straight Arrow Connector 23"/>
          <p:cNvCxnSpPr/>
          <p:nvPr/>
        </p:nvCxnSpPr>
        <p:spPr>
          <a:xfrm flipH="1">
            <a:off x="5642805" y="4484132"/>
            <a:ext cx="300795"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27" name="Rectangle 4"/>
          <p:cNvSpPr>
            <a:spLocks noChangeArrowheads="1"/>
          </p:cNvSpPr>
          <p:nvPr/>
        </p:nvSpPr>
        <p:spPr bwMode="auto">
          <a:xfrm>
            <a:off x="5943601" y="4800600"/>
            <a:ext cx="2057400"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آدرس محل تخلیه</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8" name="Straight Arrow Connector 27"/>
          <p:cNvCxnSpPr/>
          <p:nvPr/>
        </p:nvCxnSpPr>
        <p:spPr>
          <a:xfrm flipH="1">
            <a:off x="5642805" y="4941332"/>
            <a:ext cx="300795"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29" name="Rectangle 4"/>
          <p:cNvSpPr>
            <a:spLocks noChangeArrowheads="1"/>
          </p:cNvSpPr>
          <p:nvPr/>
        </p:nvSpPr>
        <p:spPr bwMode="auto">
          <a:xfrm>
            <a:off x="5943601" y="5562600"/>
            <a:ext cx="2057400"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مالیات بر ارزش افزوده</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30" name="Straight Arrow Connector 29"/>
          <p:cNvCxnSpPr/>
          <p:nvPr/>
        </p:nvCxnSpPr>
        <p:spPr>
          <a:xfrm flipH="1">
            <a:off x="5642805" y="5638800"/>
            <a:ext cx="300795"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6" name="Straight Connector 15"/>
          <p:cNvCxnSpPr/>
          <p:nvPr/>
        </p:nvCxnSpPr>
        <p:spPr>
          <a:xfrm flipV="1">
            <a:off x="8229600" y="2971800"/>
            <a:ext cx="0" cy="2819400"/>
          </a:xfrm>
          <a:prstGeom prst="line">
            <a:avLst/>
          </a:prstGeom>
          <a:ln w="57150"/>
        </p:spPr>
        <p:style>
          <a:lnRef idx="3">
            <a:schemeClr val="accent5"/>
          </a:lnRef>
          <a:fillRef idx="0">
            <a:schemeClr val="accent5"/>
          </a:fillRef>
          <a:effectRef idx="2">
            <a:schemeClr val="accent5"/>
          </a:effectRef>
          <a:fontRef idx="minor">
            <a:schemeClr val="tx1"/>
          </a:fontRef>
        </p:style>
      </p:cxnSp>
      <p:cxnSp>
        <p:nvCxnSpPr>
          <p:cNvPr id="22" name="Straight Arrow Connector 21"/>
          <p:cNvCxnSpPr/>
          <p:nvPr/>
        </p:nvCxnSpPr>
        <p:spPr>
          <a:xfrm>
            <a:off x="8229600" y="2971800"/>
            <a:ext cx="457200" cy="0"/>
          </a:xfrm>
          <a:prstGeom prst="straightConnector1">
            <a:avLst/>
          </a:prstGeom>
          <a:ln w="57150">
            <a:solidFill>
              <a:srgbClr val="FF0000"/>
            </a:solidFill>
            <a:tailEnd type="triangle"/>
          </a:ln>
        </p:spPr>
        <p:style>
          <a:lnRef idx="3">
            <a:schemeClr val="accent5"/>
          </a:lnRef>
          <a:fillRef idx="0">
            <a:schemeClr val="accent5"/>
          </a:fillRef>
          <a:effectRef idx="2">
            <a:schemeClr val="accent5"/>
          </a:effectRef>
          <a:fontRef idx="minor">
            <a:schemeClr val="tx1"/>
          </a:fontRef>
        </p:style>
      </p:cxnSp>
      <p:sp>
        <p:nvSpPr>
          <p:cNvPr id="31" name="Rectangle 4"/>
          <p:cNvSpPr>
            <a:spLocks noChangeArrowheads="1"/>
          </p:cNvSpPr>
          <p:nvPr/>
        </p:nvSpPr>
        <p:spPr bwMode="auto">
          <a:xfrm>
            <a:off x="8686800" y="2684620"/>
            <a:ext cx="2971800" cy="830997"/>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just"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خریداران کالا از رینگ داخلی</a:t>
            </a:r>
            <a:r>
              <a:rPr kumimoji="0" lang="fa-IR" altLang="fa-IR" sz="1600" b="1"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 موظف‌اند، مالیات </a:t>
            </a:r>
            <a:r>
              <a:rPr kumimoji="0" lang="fa-IR" altLang="fa-IR"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بر ارزش افزوده را به فروشنده کالا پرداخت نماید.</a:t>
            </a:r>
          </a:p>
        </p:txBody>
      </p:sp>
      <p:sp>
        <p:nvSpPr>
          <p:cNvPr id="32" name="Rectangle 4"/>
          <p:cNvSpPr>
            <a:spLocks noChangeArrowheads="1"/>
          </p:cNvSpPr>
          <p:nvPr/>
        </p:nvSpPr>
        <p:spPr bwMode="auto">
          <a:xfrm>
            <a:off x="8686800" y="3897126"/>
            <a:ext cx="2971800" cy="181588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just"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6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Nazanin" panose="00000400000000000000" pitchFamily="2" charset="-78"/>
              </a:rPr>
              <a:t>محصولات صادراتی در تالار کیش، کشاورزی و محصولاتی که توسط شخصی که در منطقه آزاد مستقر است، خریداری شود از مالیات بر ارزش افزوده معاف‌اند. مگر اینکه عرضه‌کننده در اطلاعیه عرضه بنا به دلایل موجهی درخواست پرداخت ارزش‌افزوده از خریدار کالا کرده باشد. </a:t>
            </a:r>
          </a:p>
        </p:txBody>
      </p:sp>
      <p:cxnSp>
        <p:nvCxnSpPr>
          <p:cNvPr id="45" name="Straight Arrow Connector 44"/>
          <p:cNvCxnSpPr>
            <a:endCxn id="32" idx="1"/>
          </p:cNvCxnSpPr>
          <p:nvPr/>
        </p:nvCxnSpPr>
        <p:spPr>
          <a:xfrm>
            <a:off x="8229600" y="4800600"/>
            <a:ext cx="457200" cy="4467"/>
          </a:xfrm>
          <a:prstGeom prst="straightConnector1">
            <a:avLst/>
          </a:prstGeom>
          <a:ln w="57150">
            <a:solidFill>
              <a:srgbClr val="FF0000"/>
            </a:solidFill>
            <a:tailEnd type="triangle"/>
          </a:ln>
        </p:spPr>
        <p:style>
          <a:lnRef idx="3">
            <a:schemeClr val="accent5"/>
          </a:lnRef>
          <a:fillRef idx="0">
            <a:schemeClr val="accent5"/>
          </a:fillRef>
          <a:effectRef idx="2">
            <a:schemeClr val="accent5"/>
          </a:effectRef>
          <a:fontRef idx="minor">
            <a:schemeClr val="tx1"/>
          </a:fontRef>
        </p:style>
      </p:cxnSp>
      <p:cxnSp>
        <p:nvCxnSpPr>
          <p:cNvPr id="59" name="Straight Connector 58"/>
          <p:cNvCxnSpPr/>
          <p:nvPr/>
        </p:nvCxnSpPr>
        <p:spPr>
          <a:xfrm flipH="1">
            <a:off x="8001000" y="5791200"/>
            <a:ext cx="228600" cy="0"/>
          </a:xfrm>
          <a:prstGeom prst="line">
            <a:avLst/>
          </a:prstGeom>
          <a:ln w="57150"/>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15318139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2"/>
                                        </p:tgtEl>
                                        <p:attrNameLst>
                                          <p:attrName>style.visibility</p:attrName>
                                        </p:attrNameLst>
                                      </p:cBhvr>
                                      <p:to>
                                        <p:strVal val="visible"/>
                                      </p:to>
                                    </p:set>
                                    <p:anim calcmode="lin" valueType="num">
                                      <p:cBhvr additive="base">
                                        <p:cTn id="11" dur="500" fill="hold"/>
                                        <p:tgtEl>
                                          <p:spTgt spid="32"/>
                                        </p:tgtEl>
                                        <p:attrNameLst>
                                          <p:attrName>ppt_x</p:attrName>
                                        </p:attrNameLst>
                                      </p:cBhvr>
                                      <p:tavLst>
                                        <p:tav tm="0">
                                          <p:val>
                                            <p:strVal val="#ppt_x"/>
                                          </p:val>
                                        </p:tav>
                                        <p:tav tm="100000">
                                          <p:val>
                                            <p:strVal val="#ppt_x"/>
                                          </p:val>
                                        </p:tav>
                                      </p:tavLst>
                                    </p:anim>
                                    <p:anim calcmode="lin" valueType="num">
                                      <p:cBhvr additive="base">
                                        <p:cTn id="1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فرایند تسویه قراردادهای مناقصه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1" name="Rectangle 10"/>
          <p:cNvSpPr/>
          <p:nvPr/>
        </p:nvSpPr>
        <p:spPr>
          <a:xfrm>
            <a:off x="609600" y="914400"/>
            <a:ext cx="11125200" cy="707886"/>
          </a:xfrm>
          <a:prstGeom prst="rect">
            <a:avLst/>
          </a:prstGeom>
          <a:solidFill>
            <a:schemeClr val="accent1">
              <a:lumMod val="20000"/>
              <a:lumOff val="80000"/>
            </a:schemeClr>
          </a:solidFill>
        </p:spPr>
        <p:txBody>
          <a:bodyPr wrap="square">
            <a:spAutoFit/>
          </a:bodyPr>
          <a:lstStyle/>
          <a:p>
            <a:pPr algn="just" rtl="1">
              <a:spcAft>
                <a:spcPts val="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8. اطلاع کارگزار فروشنده به واحد بازاریابی و فروش شرکت عرضه‌کننده با پیوست کردن گواهی نامه تسویه و حواله خرید کالا ، فیش واریز شده مالیات بر ارزش افزوده و در صورت نیاز فیش پرداخت هزینه بسته‌بندی:</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
        <p:nvSpPr>
          <p:cNvPr id="15" name="Rectangle 4"/>
          <p:cNvSpPr>
            <a:spLocks noChangeArrowheads="1"/>
          </p:cNvSpPr>
          <p:nvPr/>
        </p:nvSpPr>
        <p:spPr bwMode="auto">
          <a:xfrm>
            <a:off x="6172200" y="4191000"/>
            <a:ext cx="2971800"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 مشخصات کالا</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6" name="Straight Arrow Connector 15"/>
          <p:cNvCxnSpPr/>
          <p:nvPr/>
        </p:nvCxnSpPr>
        <p:spPr>
          <a:xfrm flipH="1">
            <a:off x="5181600" y="4331732"/>
            <a:ext cx="990600"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17" name="Rectangle 4"/>
          <p:cNvSpPr>
            <a:spLocks noChangeArrowheads="1"/>
          </p:cNvSpPr>
          <p:nvPr/>
        </p:nvSpPr>
        <p:spPr bwMode="auto">
          <a:xfrm>
            <a:off x="6172200" y="3276600"/>
            <a:ext cx="2971800"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 مشخصات خریدار</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8" name="Straight Arrow Connector 17"/>
          <p:cNvCxnSpPr/>
          <p:nvPr/>
        </p:nvCxnSpPr>
        <p:spPr>
          <a:xfrm flipH="1">
            <a:off x="5181600" y="3505200"/>
            <a:ext cx="990600"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19" name="Rectangle 4"/>
          <p:cNvSpPr>
            <a:spLocks noChangeArrowheads="1"/>
          </p:cNvSpPr>
          <p:nvPr/>
        </p:nvSpPr>
        <p:spPr bwMode="auto">
          <a:xfrm>
            <a:off x="6172200" y="4865132"/>
            <a:ext cx="2954547"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B Titr" panose="00000700000000000000" pitchFamily="2" charset="-78"/>
              </a:rPr>
              <a:t> مشخصات قرارداد</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0" name="Straight Arrow Connector 19"/>
          <p:cNvCxnSpPr/>
          <p:nvPr/>
        </p:nvCxnSpPr>
        <p:spPr>
          <a:xfrm flipH="1">
            <a:off x="5181600" y="5017532"/>
            <a:ext cx="990600"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23" name="Rectangle 4"/>
          <p:cNvSpPr>
            <a:spLocks noChangeArrowheads="1"/>
          </p:cNvSpPr>
          <p:nvPr/>
        </p:nvSpPr>
        <p:spPr bwMode="auto">
          <a:xfrm>
            <a:off x="6172200" y="5931932"/>
            <a:ext cx="2954547" cy="369332"/>
          </a:xfrm>
          <a:prstGeom prst="rect">
            <a:avLst/>
          </a:prstGeom>
          <a:ln w="38100"/>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lvl1pPr eaLnBrk="0" hangingPunct="0">
              <a:tabLst>
                <a:tab pos="-66675" algn="r"/>
              </a:tabLst>
              <a:defRPr>
                <a:solidFill>
                  <a:schemeClr val="tx1"/>
                </a:solidFill>
                <a:latin typeface="Arial" panose="020B0604020202020204" pitchFamily="34" charset="0"/>
              </a:defRPr>
            </a:lvl1pPr>
            <a:lvl2pPr eaLnBrk="0" hangingPunct="0">
              <a:tabLst>
                <a:tab pos="-66675" algn="r"/>
              </a:tabLst>
              <a:defRPr>
                <a:solidFill>
                  <a:schemeClr val="tx1"/>
                </a:solidFill>
                <a:latin typeface="Arial" panose="020B0604020202020204" pitchFamily="34" charset="0"/>
              </a:defRPr>
            </a:lvl2pPr>
            <a:lvl3pPr eaLnBrk="0" hangingPunct="0">
              <a:tabLst>
                <a:tab pos="-66675" algn="r"/>
              </a:tabLst>
              <a:defRPr>
                <a:solidFill>
                  <a:schemeClr val="tx1"/>
                </a:solidFill>
                <a:latin typeface="Arial" panose="020B0604020202020204" pitchFamily="34" charset="0"/>
              </a:defRPr>
            </a:lvl3pPr>
            <a:lvl4pPr eaLnBrk="0" hangingPunct="0">
              <a:tabLst>
                <a:tab pos="-66675" algn="r"/>
              </a:tabLst>
              <a:defRPr>
                <a:solidFill>
                  <a:schemeClr val="tx1"/>
                </a:solidFill>
                <a:latin typeface="Arial" panose="020B0604020202020204" pitchFamily="34" charset="0"/>
              </a:defRPr>
            </a:lvl4pPr>
            <a:lvl5pPr eaLnBrk="0" hangingPunct="0">
              <a:tabLst>
                <a:tab pos="-66675" algn="r"/>
              </a:tabLst>
              <a:defRPr>
                <a:solidFill>
                  <a:schemeClr val="tx1"/>
                </a:solidFill>
                <a:latin typeface="Arial" panose="020B0604020202020204" pitchFamily="34" charset="0"/>
              </a:defRPr>
            </a:lvl5pPr>
            <a:lvl6pPr eaLnBrk="0" fontAlgn="base" hangingPunct="0">
              <a:spcBef>
                <a:spcPct val="0"/>
              </a:spcBef>
              <a:spcAft>
                <a:spcPct val="0"/>
              </a:spcAft>
              <a:tabLst>
                <a:tab pos="-66675" algn="r"/>
              </a:tabLst>
              <a:defRPr>
                <a:solidFill>
                  <a:schemeClr val="tx1"/>
                </a:solidFill>
                <a:latin typeface="Arial" panose="020B0604020202020204" pitchFamily="34" charset="0"/>
              </a:defRPr>
            </a:lvl6pPr>
            <a:lvl7pPr eaLnBrk="0" fontAlgn="base" hangingPunct="0">
              <a:spcBef>
                <a:spcPct val="0"/>
              </a:spcBef>
              <a:spcAft>
                <a:spcPct val="0"/>
              </a:spcAft>
              <a:tabLst>
                <a:tab pos="-66675" algn="r"/>
              </a:tabLst>
              <a:defRPr>
                <a:solidFill>
                  <a:schemeClr val="tx1"/>
                </a:solidFill>
                <a:latin typeface="Arial" panose="020B0604020202020204" pitchFamily="34" charset="0"/>
              </a:defRPr>
            </a:lvl7pPr>
            <a:lvl8pPr eaLnBrk="0" fontAlgn="base" hangingPunct="0">
              <a:spcBef>
                <a:spcPct val="0"/>
              </a:spcBef>
              <a:spcAft>
                <a:spcPct val="0"/>
              </a:spcAft>
              <a:tabLst>
                <a:tab pos="-66675" algn="r"/>
              </a:tabLst>
              <a:defRPr>
                <a:solidFill>
                  <a:schemeClr val="tx1"/>
                </a:solidFill>
                <a:latin typeface="Arial" panose="020B0604020202020204" pitchFamily="34" charset="0"/>
              </a:defRPr>
            </a:lvl8pPr>
            <a:lvl9pPr eaLnBrk="0" fontAlgn="base" hangingPunct="0">
              <a:spcBef>
                <a:spcPct val="0"/>
              </a:spcBef>
              <a:spcAft>
                <a:spcPct val="0"/>
              </a:spcAft>
              <a:tabLst>
                <a:tab pos="-66675" algn="r"/>
              </a:tabLs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tab pos="-66675" algn="r"/>
              </a:tabLst>
              <a:defRPr/>
            </a:pPr>
            <a:r>
              <a:rPr kumimoji="0" lang="fa-IR" altLang="fa-IR" sz="1800" b="1"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rPr>
              <a:t>مشخصات پیمانکار حمل</a:t>
            </a:r>
            <a:endParaRPr kumimoji="0" lang="en-US" altLang="fa-IR"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4" name="Straight Arrow Connector 23"/>
          <p:cNvCxnSpPr/>
          <p:nvPr/>
        </p:nvCxnSpPr>
        <p:spPr>
          <a:xfrm flipH="1">
            <a:off x="5181600" y="6160532"/>
            <a:ext cx="990600" cy="0"/>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pic>
        <p:nvPicPr>
          <p:cNvPr id="3" name="Picture 2"/>
          <p:cNvPicPr>
            <a:picLocks noChangeAspect="1"/>
          </p:cNvPicPr>
          <p:nvPr/>
        </p:nvPicPr>
        <p:blipFill>
          <a:blip r:embed="rId2"/>
          <a:stretch>
            <a:fillRect/>
          </a:stretch>
        </p:blipFill>
        <p:spPr>
          <a:xfrm>
            <a:off x="533400" y="1828800"/>
            <a:ext cx="4572000" cy="4800600"/>
          </a:xfrm>
          <a:prstGeom prst="rect">
            <a:avLst/>
          </a:prstGeom>
        </p:spPr>
      </p:pic>
    </p:spTree>
    <p:extLst>
      <p:ext uri="{BB962C8B-B14F-4D97-AF65-F5344CB8AC3E}">
        <p14:creationId xmlns:p14="http://schemas.microsoft.com/office/powerpoint/2010/main" val="442665526"/>
      </p:ext>
    </p:extLst>
  </p:cSld>
  <p:clrMapOvr>
    <a:masterClrMapping/>
  </p:clrMapOvr>
  <p:transition spd="slow">
    <p:cove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فرایند تسویه قراردادهای مناقصه در بازار فیزیکی</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44</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9" name="Rectangle 8"/>
          <p:cNvSpPr/>
          <p:nvPr/>
        </p:nvSpPr>
        <p:spPr>
          <a:xfrm>
            <a:off x="824345" y="931025"/>
            <a:ext cx="11033760" cy="400110"/>
          </a:xfrm>
          <a:prstGeom prst="rect">
            <a:avLst/>
          </a:prstGeom>
          <a:solidFill>
            <a:schemeClr val="accent1">
              <a:lumMod val="20000"/>
              <a:lumOff val="80000"/>
            </a:schemeClr>
          </a:solidFill>
        </p:spPr>
        <p:txBody>
          <a:bodyPr wrap="square">
            <a:spAutoFit/>
          </a:bodyPr>
          <a:lstStyle/>
          <a:p>
            <a:pPr algn="just" rtl="1">
              <a:spcAft>
                <a:spcPts val="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9. انجام فرایند داخلی توسط واحد فروش، مالی و در نتیجه صدور حواله خروج کالا توسط فروشنده؛</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
        <p:nvSpPr>
          <p:cNvPr id="13" name="Rectangle 12"/>
          <p:cNvSpPr/>
          <p:nvPr/>
        </p:nvSpPr>
        <p:spPr>
          <a:xfrm>
            <a:off x="831965" y="2137887"/>
            <a:ext cx="11033760" cy="400110"/>
          </a:xfrm>
          <a:prstGeom prst="rect">
            <a:avLst/>
          </a:prstGeom>
          <a:solidFill>
            <a:schemeClr val="accent1">
              <a:lumMod val="20000"/>
              <a:lumOff val="80000"/>
            </a:schemeClr>
          </a:solidFill>
        </p:spPr>
        <p:txBody>
          <a:bodyPr wrap="square">
            <a:spAutoFit/>
          </a:bodyPr>
          <a:lstStyle/>
          <a:p>
            <a:pPr algn="just" rtl="1">
              <a:spcAft>
                <a:spcPts val="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10. صدور حواله ترخیص کالا (مجوز حمل) توسط فروشنده و اطلاع به شرکت حمل بار جهت مراجعه و حمل کالا به انبار خریدار؛</a:t>
            </a:r>
            <a:endParaRPr lang="en-US" sz="2000" b="1" dirty="0">
              <a:solidFill>
                <a:srgbClr val="000000"/>
              </a:solidFill>
              <a:latin typeface="Calibri" panose="020F0502020204030204" pitchFamily="34" charset="0"/>
              <a:ea typeface="Calibri" panose="020F0502020204030204" pitchFamily="34" charset="0"/>
              <a:cs typeface="B Nazanin" panose="00000400000000000000" pitchFamily="2" charset="-78"/>
            </a:endParaRPr>
          </a:p>
        </p:txBody>
      </p:sp>
      <p:sp>
        <p:nvSpPr>
          <p:cNvPr id="15" name="Rectangle 14"/>
          <p:cNvSpPr/>
          <p:nvPr/>
        </p:nvSpPr>
        <p:spPr>
          <a:xfrm>
            <a:off x="827116" y="4244150"/>
            <a:ext cx="11049000" cy="400110"/>
          </a:xfrm>
          <a:prstGeom prst="rect">
            <a:avLst/>
          </a:prstGeom>
          <a:solidFill>
            <a:schemeClr val="accent1">
              <a:lumMod val="20000"/>
              <a:lumOff val="80000"/>
            </a:schemeClr>
          </a:solidFill>
        </p:spPr>
        <p:txBody>
          <a:bodyPr wrap="square">
            <a:spAutoFit/>
          </a:bodyPr>
          <a:lstStyle/>
          <a:p>
            <a:pPr algn="just" rtl="1">
              <a:spcAft>
                <a:spcPts val="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12. حمل کالا به مقصد و همزمان صدور فاکتور فروش توسط فروشنده به صورت کاغذی و یا سیستمی؛</a:t>
            </a:r>
          </a:p>
        </p:txBody>
      </p:sp>
      <p:sp>
        <p:nvSpPr>
          <p:cNvPr id="17" name="Rectangle 16"/>
          <p:cNvSpPr/>
          <p:nvPr/>
        </p:nvSpPr>
        <p:spPr>
          <a:xfrm>
            <a:off x="824345" y="3158240"/>
            <a:ext cx="11049000" cy="400110"/>
          </a:xfrm>
          <a:prstGeom prst="rect">
            <a:avLst/>
          </a:prstGeom>
          <a:solidFill>
            <a:schemeClr val="accent1">
              <a:lumMod val="20000"/>
              <a:lumOff val="80000"/>
            </a:schemeClr>
          </a:solidFill>
        </p:spPr>
        <p:txBody>
          <a:bodyPr wrap="square">
            <a:spAutoFit/>
          </a:bodyPr>
          <a:lstStyle/>
          <a:p>
            <a:pPr algn="just" rtl="1">
              <a:spcAft>
                <a:spcPts val="0"/>
              </a:spcAft>
            </a:pPr>
            <a:r>
              <a:rPr lang="fa-IR" sz="2000" b="1" dirty="0">
                <a:solidFill>
                  <a:srgbClr val="000000"/>
                </a:solidFill>
                <a:latin typeface="Calibri" panose="020F0502020204030204" pitchFamily="34" charset="0"/>
                <a:ea typeface="Calibri" panose="020F0502020204030204" pitchFamily="34" charset="0"/>
                <a:cs typeface="B Nazanin" panose="00000400000000000000" pitchFamily="2" charset="-78"/>
              </a:rPr>
              <a:t>11. تحویل گرفتن کالا توسط نماینده شرکت حمل بار (راننده) و صدور رسید تحویل کالا توسط فروشنده؛</a:t>
            </a:r>
          </a:p>
        </p:txBody>
      </p:sp>
    </p:spTree>
    <p:extLst>
      <p:ext uri="{BB962C8B-B14F-4D97-AF65-F5344CB8AC3E}">
        <p14:creationId xmlns:p14="http://schemas.microsoft.com/office/powerpoint/2010/main" val="2878663638"/>
      </p:ext>
    </p:extLst>
  </p:cSld>
  <p:clrMapOvr>
    <a:masterClrMapping/>
  </p:clrMapOvr>
  <p:transition spd="slow">
    <p:cove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idx="1"/>
          </p:nvPr>
        </p:nvSpPr>
        <p:spPr>
          <a:xfrm>
            <a:off x="685800" y="1981200"/>
            <a:ext cx="11125200" cy="2209800"/>
          </a:xfrm>
          <a:solidFill>
            <a:schemeClr val="accent4">
              <a:lumMod val="20000"/>
              <a:lumOff val="80000"/>
            </a:schemeClr>
          </a:solidFill>
        </p:spPr>
        <p:txBody>
          <a:bodyPr>
            <a:noAutofit/>
          </a:bodyPr>
          <a:lstStyle/>
          <a:p>
            <a:pPr marL="341313" indent="-341313" algn="just" defTabSz="1025525">
              <a:lnSpc>
                <a:spcPct val="100000"/>
              </a:lnSpc>
              <a:buClr>
                <a:schemeClr val="tx2">
                  <a:lumMod val="60000"/>
                  <a:lumOff val="40000"/>
                </a:schemeClr>
              </a:buClr>
              <a:tabLst>
                <a:tab pos="1260475" algn="l"/>
              </a:tabLst>
            </a:pPr>
            <a:r>
              <a:rPr lang="fa-IR" sz="2400" dirty="0"/>
              <a:t>در صورت درج صرف/ کسر قیمت در اطلاعیه مناقصه، لازم است تفاوت قیمت کیفیت، بسته بندی و محل تحویل و ... در زمان تحویل با آنچه در اطلاعیه مناقصه اعلام شده است توسط فروشنده، از/ به خریدار دریافت/ پرداخت شده و یا در حساب های فیمابین طرفین اعمال گردد. همچنین صرف/ کسر مذکور، حداکثر تا هفت روز تقویمی پس از تحویل، با اعلام طرفین، توسط کارگزار خریدار و فروشنده، به بورس اعلام گردد. بورس در مقاطع سه ماهه، موارد عدم رعایت موضوع این ماده را بررسی می کند و محدودیت هایی طبق ضوابط مصوب هیئت مدیرۀ بورس، برای متخلفان اعمال می نماید.</a:t>
            </a:r>
            <a:endParaRPr lang="fa-IR" dirty="0">
              <a:cs typeface="B Nazanin" pitchFamily="2" charset="-78"/>
            </a:endParaRPr>
          </a:p>
        </p:txBody>
      </p:sp>
      <p:sp>
        <p:nvSpPr>
          <p:cNvPr id="10" name="Title 25"/>
          <p:cNvSpPr txBox="1">
            <a:spLocks/>
          </p:cNvSpPr>
          <p:nvPr/>
        </p:nvSpPr>
        <p:spPr bwMode="white">
          <a:xfrm>
            <a:off x="457200" y="0"/>
            <a:ext cx="11277600" cy="714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r" rtl="0" eaLnBrk="0" fontAlgn="base" hangingPunct="0">
              <a:spcBef>
                <a:spcPct val="0"/>
              </a:spcBef>
              <a:spcAft>
                <a:spcPct val="0"/>
              </a:spcAft>
              <a:defRPr sz="3200">
                <a:solidFill>
                  <a:schemeClr val="bg1"/>
                </a:solidFill>
                <a:latin typeface="+mj-lt"/>
                <a:ea typeface="+mj-ea"/>
                <a:cs typeface="+mj-cs"/>
              </a:defRPr>
            </a:lvl1pPr>
            <a:lvl2pPr algn="r" rtl="0" eaLnBrk="0" fontAlgn="base" hangingPunct="0">
              <a:spcBef>
                <a:spcPct val="0"/>
              </a:spcBef>
              <a:spcAft>
                <a:spcPct val="0"/>
              </a:spcAft>
              <a:defRPr sz="3200">
                <a:solidFill>
                  <a:schemeClr val="bg1"/>
                </a:solidFill>
                <a:latin typeface="Verdana" pitchFamily="34" charset="0"/>
              </a:defRPr>
            </a:lvl2pPr>
            <a:lvl3pPr algn="r" rtl="0" eaLnBrk="0" fontAlgn="base" hangingPunct="0">
              <a:spcBef>
                <a:spcPct val="0"/>
              </a:spcBef>
              <a:spcAft>
                <a:spcPct val="0"/>
              </a:spcAft>
              <a:defRPr sz="3200">
                <a:solidFill>
                  <a:schemeClr val="bg1"/>
                </a:solidFill>
                <a:latin typeface="Verdana" pitchFamily="34" charset="0"/>
              </a:defRPr>
            </a:lvl3pPr>
            <a:lvl4pPr algn="r" rtl="0" eaLnBrk="0" fontAlgn="base" hangingPunct="0">
              <a:spcBef>
                <a:spcPct val="0"/>
              </a:spcBef>
              <a:spcAft>
                <a:spcPct val="0"/>
              </a:spcAft>
              <a:defRPr sz="3200">
                <a:solidFill>
                  <a:schemeClr val="bg1"/>
                </a:solidFill>
                <a:latin typeface="Verdana" pitchFamily="34" charset="0"/>
              </a:defRPr>
            </a:lvl4pPr>
            <a:lvl5pPr algn="r" rtl="0" eaLnBrk="0" fontAlgn="base" hangingPunct="0">
              <a:spcBef>
                <a:spcPct val="0"/>
              </a:spcBef>
              <a:spcAft>
                <a:spcPct val="0"/>
              </a:spcAft>
              <a:defRPr sz="3200">
                <a:solidFill>
                  <a:schemeClr val="bg1"/>
                </a:solidFill>
                <a:latin typeface="Verdana" pitchFamily="34" charset="0"/>
              </a:defRPr>
            </a:lvl5pPr>
            <a:lvl6pPr marL="457200" algn="r" rtl="0" fontAlgn="base">
              <a:spcBef>
                <a:spcPct val="0"/>
              </a:spcBef>
              <a:spcAft>
                <a:spcPct val="0"/>
              </a:spcAft>
              <a:defRPr sz="3200">
                <a:solidFill>
                  <a:schemeClr val="bg1"/>
                </a:solidFill>
                <a:latin typeface="Verdana" pitchFamily="34" charset="0"/>
              </a:defRPr>
            </a:lvl6pPr>
            <a:lvl7pPr marL="914400" algn="r" rtl="0" fontAlgn="base">
              <a:spcBef>
                <a:spcPct val="0"/>
              </a:spcBef>
              <a:spcAft>
                <a:spcPct val="0"/>
              </a:spcAft>
              <a:defRPr sz="3200">
                <a:solidFill>
                  <a:schemeClr val="bg1"/>
                </a:solidFill>
                <a:latin typeface="Verdana" pitchFamily="34" charset="0"/>
              </a:defRPr>
            </a:lvl7pPr>
            <a:lvl8pPr marL="1371600" algn="r" rtl="0" fontAlgn="base">
              <a:spcBef>
                <a:spcPct val="0"/>
              </a:spcBef>
              <a:spcAft>
                <a:spcPct val="0"/>
              </a:spcAft>
              <a:defRPr sz="3200">
                <a:solidFill>
                  <a:schemeClr val="bg1"/>
                </a:solidFill>
                <a:latin typeface="Verdana" pitchFamily="34" charset="0"/>
              </a:defRPr>
            </a:lvl8pPr>
            <a:lvl9pPr marL="1828800" algn="r" rtl="0" fontAlgn="base">
              <a:spcBef>
                <a:spcPct val="0"/>
              </a:spcBef>
              <a:spcAft>
                <a:spcPct val="0"/>
              </a:spcAft>
              <a:defRPr sz="3200">
                <a:solidFill>
                  <a:schemeClr val="bg1"/>
                </a:solidFill>
                <a:latin typeface="Verdana" pitchFamily="34" charset="0"/>
              </a:defRPr>
            </a:lvl9p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800" b="1" i="0" u="none" strike="noStrike" kern="1200" cap="none" spc="50" normalizeH="0" baseline="0" noProof="0" dirty="0">
                <a:ln w="11430"/>
                <a:solidFill>
                  <a:prstClr val="black"/>
                </a:solidFill>
                <a:effectLst/>
                <a:uLnTx/>
                <a:uFillTx/>
                <a:latin typeface="Calibri" panose="020F0502020204030204"/>
                <a:ea typeface="+mj-ea"/>
                <a:cs typeface="B Nazanin" panose="00000400000000000000" pitchFamily="2" charset="-78"/>
              </a:rPr>
              <a:t>نحوه تسویه و پایاپای</a:t>
            </a:r>
            <a:endParaRPr kumimoji="0" lang="en-US" sz="2800" b="1" i="0" u="none" strike="noStrike" kern="1200" cap="none" spc="50" normalizeH="0" baseline="0" noProof="0" dirty="0">
              <a:ln w="11430"/>
              <a:solidFill>
                <a:prstClr val="black"/>
              </a:solidFill>
              <a:effectLst/>
              <a:uLnTx/>
              <a:uFillTx/>
              <a:latin typeface="Calibri" panose="020F0502020204030204"/>
              <a:ea typeface="+mj-ea"/>
              <a:cs typeface="B Nazanin" panose="00000400000000000000" pitchFamily="2" charset="-78"/>
            </a:endParaRPr>
          </a:p>
        </p:txBody>
      </p:sp>
      <p:sp>
        <p:nvSpPr>
          <p:cNvPr id="8" name="Rounded Rectangle 7"/>
          <p:cNvSpPr/>
          <p:nvPr/>
        </p:nvSpPr>
        <p:spPr>
          <a:xfrm>
            <a:off x="9398924" y="1122564"/>
            <a:ext cx="2335876" cy="361950"/>
          </a:xfrm>
          <a:prstGeom prst="roundRect">
            <a:avLst/>
          </a:prstGeom>
          <a:solidFill>
            <a:srgbClr val="CCECFF"/>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درج صرف یا کسر قیمت:</a:t>
            </a:r>
          </a:p>
        </p:txBody>
      </p:sp>
      <p:sp>
        <p:nvSpPr>
          <p:cNvPr id="9" name="Slide Number Placeholder 4"/>
          <p:cNvSpPr>
            <a:spLocks noGrp="1"/>
          </p:cNvSpPr>
          <p:nvPr>
            <p:ph type="sldNum" sz="quarter" idx="12"/>
          </p:nvPr>
        </p:nvSpPr>
        <p:spPr>
          <a:xfrm>
            <a:off x="76200" y="6447897"/>
            <a:ext cx="533400" cy="365125"/>
          </a:xfrm>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45</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Tree>
    <p:extLst>
      <p:ext uri="{BB962C8B-B14F-4D97-AF65-F5344CB8AC3E}">
        <p14:creationId xmlns:p14="http://schemas.microsoft.com/office/powerpoint/2010/main" val="318601542"/>
      </p:ext>
    </p:extLst>
  </p:cSld>
  <p:clrMapOvr>
    <a:masterClrMapping/>
  </p:clrMapOvr>
  <p:transition spd="slow">
    <p:cove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مهلت تحویل کالا به خریدار در معاملات مناقصه</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46</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0" name="Rectangle 9"/>
          <p:cNvSpPr/>
          <p:nvPr/>
        </p:nvSpPr>
        <p:spPr>
          <a:xfrm>
            <a:off x="4419600" y="1143000"/>
            <a:ext cx="3962400" cy="338554"/>
          </a:xfrm>
          <a:prstGeom prst="rect">
            <a:avLst/>
          </a:prstGeom>
          <a:ln w="28575"/>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تحویل کالا به خریدار در مهلت مقرر</a:t>
            </a:r>
          </a:p>
        </p:txBody>
      </p:sp>
      <p:sp>
        <p:nvSpPr>
          <p:cNvPr id="48" name="Rounded Rectangle 47"/>
          <p:cNvSpPr/>
          <p:nvPr/>
        </p:nvSpPr>
        <p:spPr>
          <a:xfrm>
            <a:off x="1981199" y="1752600"/>
            <a:ext cx="8586857" cy="762000"/>
          </a:xfrm>
          <a:prstGeom prst="roundRect">
            <a:avLst/>
          </a:prstGeom>
        </p:spPr>
        <p:style>
          <a:lnRef idx="1">
            <a:schemeClr val="accent2"/>
          </a:lnRef>
          <a:fillRef idx="2">
            <a:schemeClr val="accent2"/>
          </a:fillRef>
          <a:effectRef idx="1">
            <a:schemeClr val="accent2"/>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8" name="Rectangle 17"/>
          <p:cNvSpPr/>
          <p:nvPr/>
        </p:nvSpPr>
        <p:spPr>
          <a:xfrm>
            <a:off x="5562600" y="1898422"/>
            <a:ext cx="1676400" cy="369332"/>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رینگ داخلی</a:t>
            </a:r>
          </a:p>
        </p:txBody>
      </p:sp>
      <p:sp>
        <p:nvSpPr>
          <p:cNvPr id="49" name="Rounded Rectangle 48"/>
          <p:cNvSpPr/>
          <p:nvPr/>
        </p:nvSpPr>
        <p:spPr>
          <a:xfrm>
            <a:off x="1981200" y="3276600"/>
            <a:ext cx="8586857" cy="2057400"/>
          </a:xfrm>
          <a:prstGeom prst="roundRect">
            <a:avLst/>
          </a:prstGeom>
        </p:spPr>
        <p:style>
          <a:lnRef idx="1">
            <a:schemeClr val="accent2"/>
          </a:lnRef>
          <a:fillRef idx="2">
            <a:schemeClr val="accent2"/>
          </a:fillRef>
          <a:effectRef idx="1">
            <a:schemeClr val="accent2"/>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20" name="Rectangle 19"/>
          <p:cNvSpPr/>
          <p:nvPr/>
        </p:nvSpPr>
        <p:spPr>
          <a:xfrm>
            <a:off x="7579822" y="2736622"/>
            <a:ext cx="1447800" cy="369332"/>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نقدی و نسیه</a:t>
            </a:r>
          </a:p>
        </p:txBody>
      </p:sp>
      <p:sp>
        <p:nvSpPr>
          <p:cNvPr id="22" name="Rectangle 21"/>
          <p:cNvSpPr/>
          <p:nvPr/>
        </p:nvSpPr>
        <p:spPr>
          <a:xfrm>
            <a:off x="4114800" y="2736622"/>
            <a:ext cx="990600" cy="369332"/>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سلف</a:t>
            </a:r>
          </a:p>
        </p:txBody>
      </p:sp>
      <p:cxnSp>
        <p:nvCxnSpPr>
          <p:cNvPr id="29" name="Straight Connector 28"/>
          <p:cNvCxnSpPr/>
          <p:nvPr/>
        </p:nvCxnSpPr>
        <p:spPr>
          <a:xfrm>
            <a:off x="4648200" y="2508022"/>
            <a:ext cx="3746269" cy="6578"/>
          </a:xfrm>
          <a:prstGeom prst="line">
            <a:avLst/>
          </a:prstGeom>
        </p:spPr>
        <p:style>
          <a:lnRef idx="3">
            <a:schemeClr val="accent4"/>
          </a:lnRef>
          <a:fillRef idx="0">
            <a:schemeClr val="accent4"/>
          </a:fillRef>
          <a:effectRef idx="2">
            <a:schemeClr val="accent4"/>
          </a:effectRef>
          <a:fontRef idx="minor">
            <a:schemeClr val="tx1"/>
          </a:fontRef>
        </p:style>
      </p:cxnSp>
      <p:cxnSp>
        <p:nvCxnSpPr>
          <p:cNvPr id="31" name="Straight Arrow Connector 30"/>
          <p:cNvCxnSpPr/>
          <p:nvPr/>
        </p:nvCxnSpPr>
        <p:spPr>
          <a:xfrm>
            <a:off x="8377844" y="2508022"/>
            <a:ext cx="0" cy="22860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7" name="Straight Connector 6"/>
          <p:cNvCxnSpPr/>
          <p:nvPr/>
        </p:nvCxnSpPr>
        <p:spPr>
          <a:xfrm>
            <a:off x="6400800" y="2279422"/>
            <a:ext cx="0" cy="228600"/>
          </a:xfrm>
          <a:prstGeom prst="line">
            <a:avLst/>
          </a:prstGeom>
        </p:spPr>
        <p:style>
          <a:lnRef idx="3">
            <a:schemeClr val="accent5"/>
          </a:lnRef>
          <a:fillRef idx="0">
            <a:schemeClr val="accent5"/>
          </a:fillRef>
          <a:effectRef idx="2">
            <a:schemeClr val="accent5"/>
          </a:effectRef>
          <a:fontRef idx="minor">
            <a:schemeClr val="tx1"/>
          </a:fontRef>
        </p:style>
      </p:cxnSp>
      <p:cxnSp>
        <p:nvCxnSpPr>
          <p:cNvPr id="58" name="Straight Arrow Connector 57"/>
          <p:cNvCxnSpPr/>
          <p:nvPr/>
        </p:nvCxnSpPr>
        <p:spPr>
          <a:xfrm>
            <a:off x="6400800" y="1669822"/>
            <a:ext cx="0" cy="22860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60" name="Straight Connector 59"/>
          <p:cNvCxnSpPr>
            <a:endCxn id="10" idx="2"/>
          </p:cNvCxnSpPr>
          <p:nvPr/>
        </p:nvCxnSpPr>
        <p:spPr>
          <a:xfrm flipV="1">
            <a:off x="6400800" y="1481554"/>
            <a:ext cx="0" cy="194846"/>
          </a:xfrm>
          <a:prstGeom prst="line">
            <a:avLst/>
          </a:prstGeom>
        </p:spPr>
        <p:style>
          <a:lnRef idx="3">
            <a:schemeClr val="accent5"/>
          </a:lnRef>
          <a:fillRef idx="0">
            <a:schemeClr val="accent5"/>
          </a:fillRef>
          <a:effectRef idx="2">
            <a:schemeClr val="accent5"/>
          </a:effectRef>
          <a:fontRef idx="minor">
            <a:schemeClr val="tx1"/>
          </a:fontRef>
        </p:style>
      </p:cxnSp>
      <p:cxnSp>
        <p:nvCxnSpPr>
          <p:cNvPr id="33" name="Straight Connector 32"/>
          <p:cNvCxnSpPr/>
          <p:nvPr/>
        </p:nvCxnSpPr>
        <p:spPr>
          <a:xfrm>
            <a:off x="3581400" y="3270022"/>
            <a:ext cx="2286000" cy="0"/>
          </a:xfrm>
          <a:prstGeom prst="line">
            <a:avLst/>
          </a:prstGeom>
          <a:ln w="38100"/>
        </p:spPr>
        <p:style>
          <a:lnRef idx="3">
            <a:schemeClr val="accent4"/>
          </a:lnRef>
          <a:fillRef idx="0">
            <a:schemeClr val="accent4"/>
          </a:fillRef>
          <a:effectRef idx="2">
            <a:schemeClr val="accent4"/>
          </a:effectRef>
          <a:fontRef idx="minor">
            <a:schemeClr val="tx1"/>
          </a:fontRef>
        </p:style>
      </p:cxnSp>
      <p:cxnSp>
        <p:nvCxnSpPr>
          <p:cNvPr id="34" name="Straight Arrow Connector 33"/>
          <p:cNvCxnSpPr>
            <a:endCxn id="46" idx="0"/>
          </p:cNvCxnSpPr>
          <p:nvPr/>
        </p:nvCxnSpPr>
        <p:spPr>
          <a:xfrm>
            <a:off x="5867400" y="3270022"/>
            <a:ext cx="0" cy="30480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35" name="Straight Arrow Connector 34"/>
          <p:cNvCxnSpPr/>
          <p:nvPr/>
        </p:nvCxnSpPr>
        <p:spPr>
          <a:xfrm flipH="1">
            <a:off x="3581400" y="3270022"/>
            <a:ext cx="1" cy="38100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36" name="Straight Connector 35"/>
          <p:cNvCxnSpPr/>
          <p:nvPr/>
        </p:nvCxnSpPr>
        <p:spPr>
          <a:xfrm>
            <a:off x="4572000" y="3117622"/>
            <a:ext cx="0" cy="185057"/>
          </a:xfrm>
          <a:prstGeom prst="line">
            <a:avLst/>
          </a:prstGeom>
        </p:spPr>
        <p:style>
          <a:lnRef idx="3">
            <a:schemeClr val="accent5"/>
          </a:lnRef>
          <a:fillRef idx="0">
            <a:schemeClr val="accent5"/>
          </a:fillRef>
          <a:effectRef idx="2">
            <a:schemeClr val="accent5"/>
          </a:effectRef>
          <a:fontRef idx="minor">
            <a:schemeClr val="tx1"/>
          </a:fontRef>
        </p:style>
      </p:cxnSp>
      <p:sp>
        <p:nvSpPr>
          <p:cNvPr id="45" name="Rectangle 44"/>
          <p:cNvSpPr/>
          <p:nvPr/>
        </p:nvSpPr>
        <p:spPr>
          <a:xfrm>
            <a:off x="2567057" y="3651022"/>
            <a:ext cx="1981200" cy="307777"/>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 سررسید بیشتر  از 30 روز</a:t>
            </a:r>
          </a:p>
        </p:txBody>
      </p:sp>
      <p:sp>
        <p:nvSpPr>
          <p:cNvPr id="46" name="Rectangle 45"/>
          <p:cNvSpPr/>
          <p:nvPr/>
        </p:nvSpPr>
        <p:spPr>
          <a:xfrm>
            <a:off x="4953000" y="3574822"/>
            <a:ext cx="1828800" cy="307777"/>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 سررسید کمتر از 30 روز</a:t>
            </a:r>
          </a:p>
        </p:txBody>
      </p:sp>
      <p:cxnSp>
        <p:nvCxnSpPr>
          <p:cNvPr id="69" name="Straight Arrow Connector 68"/>
          <p:cNvCxnSpPr>
            <a:stCxn id="45" idx="2"/>
            <a:endCxn id="73" idx="0"/>
          </p:cNvCxnSpPr>
          <p:nvPr/>
        </p:nvCxnSpPr>
        <p:spPr>
          <a:xfrm>
            <a:off x="3557657" y="3958799"/>
            <a:ext cx="23743" cy="759023"/>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71" name="Straight Arrow Connector 70"/>
          <p:cNvCxnSpPr>
            <a:endCxn id="72" idx="0"/>
          </p:cNvCxnSpPr>
          <p:nvPr/>
        </p:nvCxnSpPr>
        <p:spPr>
          <a:xfrm>
            <a:off x="5867400" y="3879622"/>
            <a:ext cx="14357" cy="83820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72" name="Rectangle 71"/>
          <p:cNvSpPr/>
          <p:nvPr/>
        </p:nvSpPr>
        <p:spPr>
          <a:xfrm>
            <a:off x="5005457" y="4717822"/>
            <a:ext cx="1752600" cy="523220"/>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حداکثر تا 5 روز تقویمی پس از سررسید تحویل</a:t>
            </a:r>
          </a:p>
        </p:txBody>
      </p:sp>
      <p:sp>
        <p:nvSpPr>
          <p:cNvPr id="73" name="Rectangle 72"/>
          <p:cNvSpPr/>
          <p:nvPr/>
        </p:nvSpPr>
        <p:spPr>
          <a:xfrm>
            <a:off x="2590800" y="4717822"/>
            <a:ext cx="1981200" cy="523220"/>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حداکثر تا 15روز تقویمی پس از سررسید تحویل</a:t>
            </a:r>
          </a:p>
        </p:txBody>
      </p:sp>
      <p:cxnSp>
        <p:nvCxnSpPr>
          <p:cNvPr id="74" name="Straight Arrow Connector 73"/>
          <p:cNvCxnSpPr/>
          <p:nvPr/>
        </p:nvCxnSpPr>
        <p:spPr>
          <a:xfrm>
            <a:off x="8394469" y="3105954"/>
            <a:ext cx="0" cy="1611868"/>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78" name="Rectangle 77"/>
          <p:cNvSpPr/>
          <p:nvPr/>
        </p:nvSpPr>
        <p:spPr>
          <a:xfrm>
            <a:off x="6858000" y="4717822"/>
            <a:ext cx="2895600" cy="523220"/>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حداکثر 3 روز کاری پس از مهلت تسویه یا سه روزکاری</a:t>
            </a:r>
            <a:r>
              <a:rPr kumimoji="0" lang="fa-IR" sz="1400" b="1" i="0" u="none" strike="noStrike" kern="1200" cap="none" spc="0" normalizeH="0" noProof="0" dirty="0">
                <a:ln>
                  <a:noFill/>
                </a:ln>
                <a:solidFill>
                  <a:prstClr val="black"/>
                </a:solidFill>
                <a:effectLst/>
                <a:uLnTx/>
                <a:uFillTx/>
                <a:latin typeface="Calibri" panose="020F0502020204030204"/>
                <a:ea typeface="+mn-ea"/>
                <a:cs typeface="B Nazanin" panose="00000400000000000000" pitchFamily="2" charset="-78"/>
              </a:rPr>
              <a:t> پس از تسویه با تأخیر</a:t>
            </a:r>
            <a:r>
              <a:rPr kumimoji="0" lang="fa-IR" sz="14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a:t>
            </a:r>
          </a:p>
        </p:txBody>
      </p:sp>
      <p:cxnSp>
        <p:nvCxnSpPr>
          <p:cNvPr id="100" name="Straight Arrow Connector 99"/>
          <p:cNvCxnSpPr/>
          <p:nvPr/>
        </p:nvCxnSpPr>
        <p:spPr>
          <a:xfrm>
            <a:off x="4648200" y="2508022"/>
            <a:ext cx="0" cy="22860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37" name="Explosion 1 36"/>
          <p:cNvSpPr/>
          <p:nvPr/>
        </p:nvSpPr>
        <p:spPr>
          <a:xfrm rot="16382682">
            <a:off x="89158" y="90865"/>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908338412"/>
      </p:ext>
    </p:extLst>
  </p:cSld>
  <p:clrMapOvr>
    <a:masterClrMapping/>
  </p:clrMapOvr>
  <p:transition spd="slow">
    <p:cove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درخواست تحویل با تأخیرکالا و فسخ قرارداد در معاملات مناقصه</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47</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0" name="Rectangle 9"/>
          <p:cNvSpPr/>
          <p:nvPr/>
        </p:nvSpPr>
        <p:spPr>
          <a:xfrm>
            <a:off x="573925" y="772071"/>
            <a:ext cx="11160875" cy="830997"/>
          </a:xfrm>
          <a:prstGeom prst="rect">
            <a:avLst/>
          </a:prstGeom>
          <a:ln w="28575"/>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r" defTabSz="914400" rtl="1" eaLnBrk="1" fontAlgn="base" latinLnBrk="0" hangingPunct="1">
              <a:lnSpc>
                <a:spcPct val="15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در صورت عدم تحویل کالا از سوی عرضه‌کنند در مهلت مقرر برای </a:t>
            </a:r>
            <a:r>
              <a:rPr kumimoji="0" lang="fa-IR" sz="1600" b="1" i="0" u="none" strike="noStrike" kern="1200" cap="none" spc="0" normalizeH="0" baseline="0" noProof="0" dirty="0">
                <a:ln>
                  <a:noFill/>
                </a:ln>
                <a:solidFill>
                  <a:srgbClr val="FF5050"/>
                </a:solidFill>
                <a:effectLst/>
                <a:uLnTx/>
                <a:uFillTx/>
                <a:latin typeface="Calibri" panose="020F0502020204030204"/>
                <a:ea typeface="+mn-ea"/>
                <a:cs typeface="B Nazanin" panose="00000400000000000000" pitchFamily="2" charset="-78"/>
              </a:rPr>
              <a:t>معاملات انجام شده در رینگ داخلی</a:t>
            </a: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خریدار می‌تواند اقدامات زیر را ظرف 30 روز تقویمی از پایان مهلت تسویه در قراردادهای نقدی و نسیه و تاریخ سررسید در قرارداد سلف انجام دهد:</a:t>
            </a:r>
          </a:p>
        </p:txBody>
      </p:sp>
      <p:sp>
        <p:nvSpPr>
          <p:cNvPr id="18" name="Rectangle 17"/>
          <p:cNvSpPr/>
          <p:nvPr/>
        </p:nvSpPr>
        <p:spPr>
          <a:xfrm>
            <a:off x="8773446" y="2273098"/>
            <a:ext cx="2944729" cy="338554"/>
          </a:xfrm>
          <a:prstGeom prst="rect">
            <a:avLst/>
          </a:prstGeom>
          <a:ln w="19050">
            <a:solidFill>
              <a:schemeClr val="tx1"/>
            </a:solidFill>
          </a:ln>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srgbClr val="FF5050"/>
                </a:solidFill>
                <a:effectLst/>
                <a:uLnTx/>
                <a:uFillTx/>
                <a:latin typeface="Calibri" panose="020F0502020204030204"/>
                <a:ea typeface="+mn-ea"/>
                <a:cs typeface="B Titr" panose="00000700000000000000" pitchFamily="2" charset="-78"/>
              </a:rPr>
              <a:t>1) درخواست فسخ قرارداد </a:t>
            </a:r>
          </a:p>
        </p:txBody>
      </p:sp>
      <p:sp>
        <p:nvSpPr>
          <p:cNvPr id="85" name="Rectangle 84"/>
          <p:cNvSpPr/>
          <p:nvPr/>
        </p:nvSpPr>
        <p:spPr>
          <a:xfrm>
            <a:off x="573925" y="1737865"/>
            <a:ext cx="7932086" cy="1354217"/>
          </a:xfrm>
          <a:prstGeom prst="rect">
            <a:avLst/>
          </a:prstGeom>
          <a:solidFill>
            <a:schemeClr val="bg1"/>
          </a:solidFill>
          <a:ln w="28575">
            <a:solidFill>
              <a:srgbClr val="FF4F4F"/>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جرایم ذیل توسط فروشنده کالا:</a:t>
            </a:r>
          </a:p>
          <a:p>
            <a:pPr marL="85725" marR="0" lvl="0" indent="-85725" algn="just" defTabSz="914400" rtl="1" eaLnBrk="1" fontAlgn="auto" latinLnBrk="0" hangingPunct="1">
              <a:lnSpc>
                <a:spcPct val="100000"/>
              </a:lnSpc>
              <a:spcBef>
                <a:spcPts val="0"/>
              </a:spcBef>
              <a:spcAft>
                <a:spcPts val="0"/>
              </a:spcAft>
              <a:buClrTx/>
              <a:buSzTx/>
              <a:buFontTx/>
              <a:buChar char="-"/>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a:t>
            </a: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5 درصد </a:t>
            </a: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ارزش قرارداد به خریدار کالا؛</a:t>
            </a:r>
          </a:p>
          <a:p>
            <a:pPr marL="85725" marR="0" lvl="0" indent="-85725" algn="just" defTabSz="914400" rtl="1" eaLnBrk="1" fontAlgn="auto" latinLnBrk="0" hangingPunct="1">
              <a:lnSpc>
                <a:spcPct val="100000"/>
              </a:lnSpc>
              <a:spcBef>
                <a:spcPts val="0"/>
              </a:spcBef>
              <a:spcAft>
                <a:spcPts val="0"/>
              </a:spcAft>
              <a:buClrTx/>
              <a:buSzTx/>
              <a:buFontTx/>
              <a:buChar char="-"/>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a:t>
            </a: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0/25درصد</a:t>
            </a: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مبلغ مقادیر تحویل نشده قرارداد به صورت روز شمار بین </a:t>
            </a: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زمان واریز وجه معامله </a:t>
            </a: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به حساب فروشنده یا کارگزاری وی تا </a:t>
            </a: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بازپرداخت مبلغ مقادیر تحویل نشده </a:t>
            </a: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از سوی کارگزار فروشنده به خریدار کالا؛</a:t>
            </a:r>
          </a:p>
          <a:p>
            <a:pPr marL="85725" marR="0" lvl="0" indent="-85725" algn="just" defTabSz="914400" rtl="1" eaLnBrk="1" fontAlgn="auto" latinLnBrk="0" hangingPunct="1">
              <a:lnSpc>
                <a:spcPct val="100000"/>
              </a:lnSpc>
              <a:spcBef>
                <a:spcPts val="0"/>
              </a:spcBef>
              <a:spcAft>
                <a:spcPts val="0"/>
              </a:spcAft>
              <a:buClrTx/>
              <a:buSzTx/>
              <a:buFontTx/>
              <a:buChar char="-"/>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دو سر کارمزد به بورس.</a:t>
            </a:r>
          </a:p>
        </p:txBody>
      </p:sp>
      <p:sp>
        <p:nvSpPr>
          <p:cNvPr id="51" name="Rectangle 50"/>
          <p:cNvSpPr/>
          <p:nvPr/>
        </p:nvSpPr>
        <p:spPr>
          <a:xfrm>
            <a:off x="8773447" y="3970615"/>
            <a:ext cx="2944728" cy="984885"/>
          </a:xfrm>
          <a:prstGeom prst="rect">
            <a:avLst/>
          </a:prstGeom>
          <a:ln w="19050">
            <a:solidFill>
              <a:schemeClr val="tx1"/>
            </a:solidFill>
          </a:ln>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srgbClr val="FF5050"/>
                </a:solidFill>
                <a:effectLst/>
                <a:uLnTx/>
                <a:uFillTx/>
                <a:latin typeface="Calibri" panose="020F0502020204030204"/>
                <a:ea typeface="+mn-ea"/>
                <a:cs typeface="B Titr" panose="00000700000000000000" pitchFamily="2" charset="-78"/>
              </a:rPr>
              <a:t>2) درخواست تحویل با تأخیر </a:t>
            </a: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(تحویل با تأخیر حداکثر تا 60 روز تقویمی پس از پایان مهلت تسویه در قراردادهای نقدی و نسیه و تاریخ سررسید در قرارداد سلف امکان پذیر است)</a:t>
            </a:r>
          </a:p>
        </p:txBody>
      </p:sp>
      <p:sp>
        <p:nvSpPr>
          <p:cNvPr id="52" name="Rectangle 51"/>
          <p:cNvSpPr/>
          <p:nvPr/>
        </p:nvSpPr>
        <p:spPr>
          <a:xfrm>
            <a:off x="8793012" y="5894038"/>
            <a:ext cx="2944728" cy="584775"/>
          </a:xfrm>
          <a:prstGeom prst="rect">
            <a:avLst/>
          </a:prstGeom>
          <a:ln w="19050">
            <a:solidFill>
              <a:schemeClr val="tx1"/>
            </a:solidFill>
          </a:ln>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srgbClr val="FF5050"/>
                </a:solidFill>
                <a:effectLst/>
                <a:uLnTx/>
                <a:uFillTx/>
                <a:latin typeface="Calibri" panose="020F0502020204030204"/>
                <a:ea typeface="+mn-ea"/>
                <a:cs typeface="B Titr" panose="00000700000000000000" pitchFamily="2" charset="-78"/>
              </a:rPr>
              <a:t>3) عدم ارائه درخواست تحویل با تأخیر یا فسخ</a:t>
            </a:r>
          </a:p>
        </p:txBody>
      </p:sp>
      <p:sp>
        <p:nvSpPr>
          <p:cNvPr id="62" name="Rectangle 61"/>
          <p:cNvSpPr/>
          <p:nvPr/>
        </p:nvSpPr>
        <p:spPr>
          <a:xfrm>
            <a:off x="5107632" y="6078565"/>
            <a:ext cx="3423132" cy="369332"/>
          </a:xfrm>
          <a:prstGeom prst="rect">
            <a:avLst/>
          </a:prstGeom>
          <a:solidFill>
            <a:schemeClr val="bg1"/>
          </a:solidFill>
          <a:ln w="28575">
            <a:solidFill>
              <a:srgbClr val="FF4F4F"/>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به منزله ایفای تعهدات از سوی فروشنده.</a:t>
            </a:r>
          </a:p>
        </p:txBody>
      </p:sp>
      <p:sp>
        <p:nvSpPr>
          <p:cNvPr id="63" name="Rectangle 62"/>
          <p:cNvSpPr/>
          <p:nvPr/>
        </p:nvSpPr>
        <p:spPr>
          <a:xfrm>
            <a:off x="5107738" y="4135480"/>
            <a:ext cx="3352800" cy="553998"/>
          </a:xfrm>
          <a:prstGeom prst="rect">
            <a:avLst/>
          </a:prstGeom>
          <a:solidFill>
            <a:schemeClr val="bg1"/>
          </a:solidFill>
          <a:ln w="28575">
            <a:solidFill>
              <a:srgbClr val="FF4F4F"/>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FF5050"/>
                </a:solidFill>
                <a:effectLst/>
                <a:uLnTx/>
                <a:uFillTx/>
                <a:latin typeface="Calibri" panose="020F0502020204030204"/>
                <a:ea typeface="+mn-ea"/>
                <a:cs typeface="B Titr" panose="00000700000000000000" pitchFamily="2" charset="-78"/>
              </a:rPr>
              <a:t>تحویل کالا</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تحویل کالا ظرف 60 روز و پرداخت جریمه تأخیر:</a:t>
            </a:r>
          </a:p>
        </p:txBody>
      </p:sp>
      <p:sp>
        <p:nvSpPr>
          <p:cNvPr id="64" name="Rectangle 63"/>
          <p:cNvSpPr/>
          <p:nvPr/>
        </p:nvSpPr>
        <p:spPr>
          <a:xfrm>
            <a:off x="606829" y="4001385"/>
            <a:ext cx="4214116" cy="1200329"/>
          </a:xfrm>
          <a:prstGeom prst="rect">
            <a:avLst/>
          </a:prstGeom>
          <a:solidFill>
            <a:schemeClr val="bg1"/>
          </a:solidFill>
          <a:ln w="28575">
            <a:solidFill>
              <a:srgbClr val="FF4F4F"/>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a:t>
            </a: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0/25درصد</a:t>
            </a: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مبلغ مقادیر تحویل نشده قرارداد به صورت روز شمار به ازای روزهای تأخیر بین </a:t>
            </a: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پایان زمان تحویل و تاریخ تحویل </a:t>
            </a: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کالا توسط فروشنده به عنوان خسارت تأخیر.</a:t>
            </a:r>
          </a:p>
        </p:txBody>
      </p:sp>
      <p:sp>
        <p:nvSpPr>
          <p:cNvPr id="66" name="Rectangle 65"/>
          <p:cNvSpPr/>
          <p:nvPr/>
        </p:nvSpPr>
        <p:spPr>
          <a:xfrm>
            <a:off x="5107738" y="3250231"/>
            <a:ext cx="3352800" cy="769441"/>
          </a:xfrm>
          <a:prstGeom prst="rect">
            <a:avLst/>
          </a:prstGeom>
          <a:solidFill>
            <a:schemeClr val="bg1"/>
          </a:solidFill>
          <a:ln w="28575">
            <a:solidFill>
              <a:srgbClr val="FF4F4F"/>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FF5050"/>
                </a:solidFill>
                <a:effectLst/>
                <a:uLnTx/>
                <a:uFillTx/>
                <a:latin typeface="Calibri" panose="020F0502020204030204"/>
                <a:ea typeface="+mn-ea"/>
                <a:cs typeface="B Titr" panose="00000700000000000000" pitchFamily="2" charset="-78"/>
              </a:rPr>
              <a:t>ارائه درخواست فسخ</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ارائه درخواست فسخ قبل از پایان مهلت 60 روز در صورت عدم تحویل کالا در مهلت توافق شده </a:t>
            </a:r>
          </a:p>
        </p:txBody>
      </p:sp>
      <p:sp>
        <p:nvSpPr>
          <p:cNvPr id="67" name="Rectangle 66"/>
          <p:cNvSpPr/>
          <p:nvPr/>
        </p:nvSpPr>
        <p:spPr>
          <a:xfrm>
            <a:off x="5120640" y="4764971"/>
            <a:ext cx="3363556" cy="1077218"/>
          </a:xfrm>
          <a:prstGeom prst="rect">
            <a:avLst/>
          </a:prstGeom>
          <a:solidFill>
            <a:schemeClr val="bg1"/>
          </a:solidFill>
          <a:ln w="28575">
            <a:solidFill>
              <a:srgbClr val="FF4F4F"/>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srgbClr val="FF5050"/>
                </a:solidFill>
                <a:effectLst/>
                <a:uLnTx/>
                <a:uFillTx/>
                <a:latin typeface="Calibri" panose="020F0502020204030204"/>
                <a:ea typeface="+mn-ea"/>
                <a:cs typeface="B Titr" panose="00000700000000000000" pitchFamily="2" charset="-78"/>
              </a:rPr>
              <a:t>عدم ارائه درخواست فسخ</a:t>
            </a:r>
          </a:p>
          <a:p>
            <a:pPr marL="0" marR="0" lvl="0" indent="0" algn="just" defTabSz="914400" rtl="1" eaLnBrk="1" fontAlgn="auto" latinLnBrk="0" hangingPunct="1">
              <a:lnSpc>
                <a:spcPct val="100000"/>
              </a:lnSpc>
              <a:spcBef>
                <a:spcPts val="0"/>
              </a:spcBef>
              <a:spcAft>
                <a:spcPts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عدم درخواست فسخ توسط خریدار قبل از پایان 60 روز مهلت مقرر و یا توافق به تحویل کالا به بیش از 60 روز تقویمی پس از پایان مهلت مقرر</a:t>
            </a:r>
            <a:endParaRPr kumimoji="0" lang="fa-IR" sz="1600" b="0" i="0" u="none" strike="noStrike" kern="1200" cap="none" spc="0" normalizeH="0" baseline="0" noProof="0" dirty="0">
              <a:ln>
                <a:noFill/>
              </a:ln>
              <a:solidFill>
                <a:srgbClr val="FF5050"/>
              </a:solidFill>
              <a:effectLst/>
              <a:uLnTx/>
              <a:uFillTx/>
              <a:latin typeface="Calibri" panose="020F0502020204030204"/>
              <a:ea typeface="+mn-ea"/>
              <a:cs typeface="B Titr" panose="00000700000000000000" pitchFamily="2" charset="-78"/>
            </a:endParaRPr>
          </a:p>
        </p:txBody>
      </p:sp>
      <p:sp>
        <p:nvSpPr>
          <p:cNvPr id="24" name="Bent-Up Arrow 23"/>
          <p:cNvSpPr/>
          <p:nvPr/>
        </p:nvSpPr>
        <p:spPr>
          <a:xfrm rot="10800000" flipV="1">
            <a:off x="3810000" y="3092082"/>
            <a:ext cx="1278382" cy="772642"/>
          </a:xfrm>
          <a:prstGeom prst="ben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cxnSp>
        <p:nvCxnSpPr>
          <p:cNvPr id="70" name="Straight Connector 69"/>
          <p:cNvCxnSpPr/>
          <p:nvPr/>
        </p:nvCxnSpPr>
        <p:spPr>
          <a:xfrm>
            <a:off x="8506012" y="3250231"/>
            <a:ext cx="10445" cy="2621271"/>
          </a:xfrm>
          <a:prstGeom prst="line">
            <a:avLst/>
          </a:prstGeom>
          <a:ln w="57150">
            <a:solidFill>
              <a:srgbClr val="FFCCCC"/>
            </a:solidFill>
          </a:ln>
        </p:spPr>
        <p:style>
          <a:lnRef idx="1">
            <a:schemeClr val="accent1"/>
          </a:lnRef>
          <a:fillRef idx="0">
            <a:schemeClr val="accent1"/>
          </a:fillRef>
          <a:effectRef idx="0">
            <a:schemeClr val="accent1"/>
          </a:effectRef>
          <a:fontRef idx="minor">
            <a:schemeClr val="tx1"/>
          </a:fontRef>
        </p:style>
      </p:cxnSp>
      <p:sp>
        <p:nvSpPr>
          <p:cNvPr id="99" name="Left Arrow 98"/>
          <p:cNvSpPr/>
          <p:nvPr/>
        </p:nvSpPr>
        <p:spPr>
          <a:xfrm>
            <a:off x="8516457" y="2294356"/>
            <a:ext cx="246543" cy="3048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00" name="Left Arrow 99"/>
          <p:cNvSpPr/>
          <p:nvPr/>
        </p:nvSpPr>
        <p:spPr>
          <a:xfrm rot="16200000">
            <a:off x="6671665" y="5824917"/>
            <a:ext cx="261506" cy="3048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01" name="Left Arrow 100"/>
          <p:cNvSpPr/>
          <p:nvPr/>
        </p:nvSpPr>
        <p:spPr>
          <a:xfrm>
            <a:off x="8530013" y="6106754"/>
            <a:ext cx="263750" cy="3048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02" name="Left Arrow 101"/>
          <p:cNvSpPr/>
          <p:nvPr/>
        </p:nvSpPr>
        <p:spPr>
          <a:xfrm>
            <a:off x="8506406" y="4322354"/>
            <a:ext cx="256594" cy="304800"/>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03" name="Left Arrow 102"/>
          <p:cNvSpPr/>
          <p:nvPr/>
        </p:nvSpPr>
        <p:spPr>
          <a:xfrm>
            <a:off x="4840301" y="4446299"/>
            <a:ext cx="267331" cy="310502"/>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23" name="Explosion 1 22"/>
          <p:cNvSpPr/>
          <p:nvPr/>
        </p:nvSpPr>
        <p:spPr>
          <a:xfrm rot="16382682">
            <a:off x="165358" y="36231"/>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107024644"/>
      </p:ext>
    </p:extLst>
  </p:cSld>
  <p:clrMapOvr>
    <a:masterClrMapping/>
  </p:clrMapOvr>
  <p:transition spd="slow">
    <p:cove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درخواست تحویل با تأخیرکالا و فسخ قرارداد در معاملات مناقصه</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48</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24" name="Rectangle 23"/>
          <p:cNvSpPr/>
          <p:nvPr/>
        </p:nvSpPr>
        <p:spPr>
          <a:xfrm>
            <a:off x="6324600" y="729762"/>
            <a:ext cx="4964137" cy="369332"/>
          </a:xfrm>
          <a:prstGeom prst="rect">
            <a:avLst/>
          </a:prstGeom>
          <a:solidFill>
            <a:schemeClr val="bg1"/>
          </a:solidFill>
        </p:spPr>
        <p:txBody>
          <a:bodyPr wrap="square">
            <a:spAutoFit/>
          </a:bodyPr>
          <a:lstStyle/>
          <a:p>
            <a:pPr marL="0" marR="0" lvl="0" indent="0" algn="ctr" defTabSz="914400" rtl="1" eaLnBrk="1" fontAlgn="base" latinLnBrk="0" hangingPunct="1">
              <a:lnSpc>
                <a:spcPct val="100000"/>
              </a:lnSpc>
              <a:spcBef>
                <a:spcPct val="0"/>
              </a:spcBef>
              <a:spcAft>
                <a:spcPts val="0"/>
              </a:spcAft>
              <a:buClrTx/>
              <a:buSzTx/>
              <a:buFontTx/>
              <a:buNone/>
              <a:tabLst/>
              <a:defRPr/>
            </a:pPr>
            <a:r>
              <a:rPr kumimoji="0" lang="fa-IR" sz="1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B Titr" panose="00000700000000000000" pitchFamily="2" charset="-78"/>
              </a:rPr>
              <a:t>فرم درخواست تحویل با تأخیر بخش تحویل نشده قرارداد</a:t>
            </a:r>
          </a:p>
        </p:txBody>
      </p:sp>
      <p:sp>
        <p:nvSpPr>
          <p:cNvPr id="25" name="Rectangle 24"/>
          <p:cNvSpPr/>
          <p:nvPr/>
        </p:nvSpPr>
        <p:spPr>
          <a:xfrm>
            <a:off x="914400" y="762028"/>
            <a:ext cx="4800600" cy="369332"/>
          </a:xfrm>
          <a:prstGeom prst="rect">
            <a:avLst/>
          </a:prstGeom>
          <a:solidFill>
            <a:schemeClr val="bg1"/>
          </a:solidFill>
        </p:spPr>
        <p:txBody>
          <a:bodyPr wrap="square">
            <a:spAutoFit/>
          </a:bodyPr>
          <a:lstStyle/>
          <a:p>
            <a:pPr marL="0" marR="0" lvl="0" indent="0" algn="ctr" defTabSz="914400" rtl="1" eaLnBrk="1" fontAlgn="base" latinLnBrk="0" hangingPunct="1">
              <a:lnSpc>
                <a:spcPct val="100000"/>
              </a:lnSpc>
              <a:spcBef>
                <a:spcPct val="0"/>
              </a:spcBef>
              <a:spcAft>
                <a:spcPts val="0"/>
              </a:spcAft>
              <a:buClrTx/>
              <a:buSzTx/>
              <a:buFontTx/>
              <a:buNone/>
              <a:tabLst/>
              <a:defRPr/>
            </a:pPr>
            <a:r>
              <a:rPr kumimoji="0" lang="fa-IR" sz="1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B Titr" panose="00000700000000000000" pitchFamily="2" charset="-78"/>
              </a:rPr>
              <a:t>فرم درخواست فسخ بخش تحویل نشده قرارداد</a:t>
            </a:r>
          </a:p>
        </p:txBody>
      </p:sp>
      <p:pic>
        <p:nvPicPr>
          <p:cNvPr id="8" name="Picture 7"/>
          <p:cNvPicPr>
            <a:picLocks noChangeAspect="1"/>
          </p:cNvPicPr>
          <p:nvPr/>
        </p:nvPicPr>
        <p:blipFill>
          <a:blip r:embed="rId2"/>
          <a:stretch>
            <a:fillRect/>
          </a:stretch>
        </p:blipFill>
        <p:spPr>
          <a:xfrm>
            <a:off x="876300" y="1131360"/>
            <a:ext cx="4876800" cy="5438453"/>
          </a:xfrm>
          <a:prstGeom prst="rect">
            <a:avLst/>
          </a:prstGeom>
        </p:spPr>
      </p:pic>
      <p:pic>
        <p:nvPicPr>
          <p:cNvPr id="9" name="Picture 8"/>
          <p:cNvPicPr>
            <a:picLocks noChangeAspect="1"/>
          </p:cNvPicPr>
          <p:nvPr/>
        </p:nvPicPr>
        <p:blipFill>
          <a:blip r:embed="rId3"/>
          <a:stretch>
            <a:fillRect/>
          </a:stretch>
        </p:blipFill>
        <p:spPr>
          <a:xfrm>
            <a:off x="6342185" y="1097112"/>
            <a:ext cx="4964137" cy="5533347"/>
          </a:xfrm>
          <a:prstGeom prst="rect">
            <a:avLst/>
          </a:prstGeom>
        </p:spPr>
      </p:pic>
    </p:spTree>
    <p:extLst>
      <p:ext uri="{BB962C8B-B14F-4D97-AF65-F5344CB8AC3E}">
        <p14:creationId xmlns:p14="http://schemas.microsoft.com/office/powerpoint/2010/main" val="4011166557"/>
      </p:ext>
    </p:extLst>
  </p:cSld>
  <p:clrMapOvr>
    <a:masterClrMapping/>
  </p:clrMapOvr>
  <p:transition spd="slow">
    <p:cove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فرایندتحویل کالا در معاملات مناقصه</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49</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2347049847"/>
              </p:ext>
            </p:extLst>
          </p:nvPr>
        </p:nvGraphicFramePr>
        <p:xfrm>
          <a:off x="838200" y="914400"/>
          <a:ext cx="9997850" cy="5242560"/>
        </p:xfrm>
        <a:graphic>
          <a:graphicData uri="http://schemas.openxmlformats.org/drawingml/2006/table">
            <a:tbl>
              <a:tblPr rtl="1" firstRow="1" bandRow="1">
                <a:tableStyleId>{5940675A-B579-460E-94D1-54222C63F5DA}</a:tableStyleId>
              </a:tblPr>
              <a:tblGrid>
                <a:gridCol w="1431202">
                  <a:extLst>
                    <a:ext uri="{9D8B030D-6E8A-4147-A177-3AD203B41FA5}">
                      <a16:colId xmlns:a16="http://schemas.microsoft.com/office/drawing/2014/main" xmlns="" val="460868669"/>
                    </a:ext>
                  </a:extLst>
                </a:gridCol>
                <a:gridCol w="2170663">
                  <a:extLst>
                    <a:ext uri="{9D8B030D-6E8A-4147-A177-3AD203B41FA5}">
                      <a16:colId xmlns:a16="http://schemas.microsoft.com/office/drawing/2014/main" xmlns="" val="2777232094"/>
                    </a:ext>
                  </a:extLst>
                </a:gridCol>
                <a:gridCol w="3062993">
                  <a:extLst>
                    <a:ext uri="{9D8B030D-6E8A-4147-A177-3AD203B41FA5}">
                      <a16:colId xmlns:a16="http://schemas.microsoft.com/office/drawing/2014/main" xmlns="" val="3217561815"/>
                    </a:ext>
                  </a:extLst>
                </a:gridCol>
                <a:gridCol w="3332992">
                  <a:extLst>
                    <a:ext uri="{9D8B030D-6E8A-4147-A177-3AD203B41FA5}">
                      <a16:colId xmlns:a16="http://schemas.microsoft.com/office/drawing/2014/main" xmlns="" val="3575154798"/>
                    </a:ext>
                  </a:extLst>
                </a:gridCol>
              </a:tblGrid>
              <a:tr h="370840">
                <a:tc>
                  <a:txBody>
                    <a:bodyPr/>
                    <a:lstStyle/>
                    <a:p>
                      <a:pPr algn="ctr" rtl="1"/>
                      <a:r>
                        <a:rPr lang="fa-IR" sz="1600" b="1" kern="1200" dirty="0">
                          <a:solidFill>
                            <a:schemeClr val="tx1"/>
                          </a:solidFill>
                          <a:effectLst/>
                          <a:latin typeface="+mn-lt"/>
                          <a:ea typeface="+mn-ea"/>
                          <a:cs typeface="B Titr" panose="00000700000000000000" pitchFamily="2" charset="-78"/>
                        </a:rPr>
                        <a:t>تعهدات بعد از انجام معامله </a:t>
                      </a:r>
                      <a:endParaRPr lang="fa-IR" sz="1600" dirty="0">
                        <a:solidFill>
                          <a:schemeClr val="tx1"/>
                        </a:solidFill>
                        <a:effectLst/>
                        <a:cs typeface="B Titr" panose="00000700000000000000" pitchFamily="2" charset="-78"/>
                      </a:endParaRPr>
                    </a:p>
                  </a:txBody>
                  <a:tcPr anchor="ctr">
                    <a:solidFill>
                      <a:schemeClr val="accent1">
                        <a:lumMod val="20000"/>
                        <a:lumOff val="80000"/>
                      </a:schemeClr>
                    </a:solidFill>
                  </a:tcPr>
                </a:tc>
                <a:tc>
                  <a:txBody>
                    <a:bodyPr/>
                    <a:lstStyle/>
                    <a:p>
                      <a:pPr algn="ctr" rtl="1"/>
                      <a:r>
                        <a:rPr lang="fa-IR" sz="1600" b="1" kern="1200" dirty="0">
                          <a:solidFill>
                            <a:schemeClr val="tx1"/>
                          </a:solidFill>
                          <a:effectLst/>
                          <a:latin typeface="+mn-lt"/>
                          <a:ea typeface="+mn-ea"/>
                          <a:cs typeface="B Titr" panose="00000700000000000000" pitchFamily="2" charset="-78"/>
                        </a:rPr>
                        <a:t>شروع تعهدات</a:t>
                      </a:r>
                    </a:p>
                  </a:txBody>
                  <a:tcPr anchor="ctr">
                    <a:solidFill>
                      <a:schemeClr val="accent1">
                        <a:lumMod val="20000"/>
                        <a:lumOff val="80000"/>
                      </a:schemeClr>
                    </a:solidFill>
                  </a:tcPr>
                </a:tc>
                <a:tc>
                  <a:txBody>
                    <a:bodyPr/>
                    <a:lstStyle/>
                    <a:p>
                      <a:pPr algn="ctr"/>
                      <a:r>
                        <a:rPr lang="fa-IR" sz="1600" b="1" kern="1200" dirty="0">
                          <a:solidFill>
                            <a:schemeClr val="tx1"/>
                          </a:solidFill>
                          <a:effectLst/>
                          <a:latin typeface="+mn-lt"/>
                          <a:ea typeface="+mn-ea"/>
                          <a:cs typeface="B Titr" panose="00000700000000000000" pitchFamily="2" charset="-78"/>
                        </a:rPr>
                        <a:t>پایان تعهدات</a:t>
                      </a:r>
                    </a:p>
                  </a:txBody>
                  <a:tcPr anchor="ctr">
                    <a:solidFill>
                      <a:schemeClr val="accent1">
                        <a:lumMod val="20000"/>
                        <a:lumOff val="80000"/>
                      </a:schemeClr>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1" kern="1200" dirty="0">
                          <a:solidFill>
                            <a:schemeClr val="tx1"/>
                          </a:solidFill>
                          <a:effectLst/>
                          <a:latin typeface="+mn-lt"/>
                          <a:ea typeface="+mn-ea"/>
                          <a:cs typeface="B Titr" panose="00000700000000000000" pitchFamily="2" charset="-78"/>
                        </a:rPr>
                        <a:t>توضیحات</a:t>
                      </a:r>
                    </a:p>
                  </a:txBody>
                  <a:tcPr anchor="ctr">
                    <a:solidFill>
                      <a:schemeClr val="accent1">
                        <a:lumMod val="20000"/>
                        <a:lumOff val="80000"/>
                      </a:schemeClr>
                    </a:solidFill>
                  </a:tcPr>
                </a:tc>
                <a:extLst>
                  <a:ext uri="{0D108BD9-81ED-4DB2-BD59-A6C34878D82A}">
                    <a16:rowId xmlns:a16="http://schemas.microsoft.com/office/drawing/2014/main" xmlns="" val="1509151315"/>
                  </a:ext>
                </a:extLst>
              </a:tr>
              <a:tr h="1153160">
                <a:tc>
                  <a:txBody>
                    <a:bodyPr/>
                    <a:lstStyle/>
                    <a:p>
                      <a:pPr algn="ctr" rtl="1"/>
                      <a:r>
                        <a:rPr lang="fa-IR" sz="1600" b="1" kern="1200" dirty="0">
                          <a:solidFill>
                            <a:schemeClr val="tx1"/>
                          </a:solidFill>
                          <a:effectLst/>
                          <a:latin typeface="+mn-lt"/>
                          <a:ea typeface="+mn-ea"/>
                          <a:cs typeface="B Titr" panose="00000700000000000000" pitchFamily="2" charset="-78"/>
                        </a:rPr>
                        <a:t>تعهدات خریدار</a:t>
                      </a:r>
                    </a:p>
                  </a:txBody>
                  <a:tcPr anchor="ctr">
                    <a:solidFill>
                      <a:schemeClr val="bg1"/>
                    </a:solidFill>
                  </a:tcPr>
                </a:tc>
                <a:tc>
                  <a:txBody>
                    <a:bodyPr/>
                    <a:lstStyle/>
                    <a:p>
                      <a:pPr algn="ctr" rtl="1"/>
                      <a:r>
                        <a:rPr lang="fa-IR" sz="1600" b="0" dirty="0">
                          <a:solidFill>
                            <a:srgbClr val="000000"/>
                          </a:solidFill>
                          <a:latin typeface="Calibri" panose="020F0502020204030204" pitchFamily="34" charset="0"/>
                          <a:ea typeface="Calibri" panose="020F0502020204030204" pitchFamily="34" charset="0"/>
                          <a:cs typeface="B Nazanin" panose="00000400000000000000" pitchFamily="2" charset="-78"/>
                        </a:rPr>
                        <a:t>پس از صدور صورتحساب (اعلامیه خرید) توسط کارگزار خریدار</a:t>
                      </a:r>
                      <a:endParaRPr lang="fa-IR" sz="1600" b="0" dirty="0">
                        <a:cs typeface="B Nazanin" panose="00000400000000000000" pitchFamily="2" charset="-78"/>
                      </a:endParaRPr>
                    </a:p>
                  </a:txBody>
                  <a:tcPr anchor="ctr">
                    <a:solidFill>
                      <a:schemeClr val="bg1"/>
                    </a:solidFill>
                  </a:tcPr>
                </a:tc>
                <a:tc>
                  <a:txBody>
                    <a:bodyPr/>
                    <a:lstStyle/>
                    <a:p>
                      <a:pPr algn="just" rtl="1"/>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تسویه کامل قرارداد شامل پرداخت ثمن معامله (یا ارائه فرم تسویه اعتباری)، مالیات ارزش افزوده و سایر هزینه‌ها و ارائه تصویر مستندات به کارگزار خریدار طی مهلت مقرر یا مهلت تسویه با تأخیر</a:t>
                      </a:r>
                    </a:p>
                  </a:txBody>
                  <a:tcPr anchor="ctr">
                    <a:solidFill>
                      <a:schemeClr val="bg1"/>
                    </a:solidFill>
                  </a:tcPr>
                </a:tc>
                <a:tc>
                  <a:txBody>
                    <a:bodyPr/>
                    <a:lstStyle/>
                    <a:p>
                      <a:pPr algn="ctr" rtl="1"/>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اگر خریدار مستندات تسویه را به صورت کامل به کارگزار خریدار ارسال نکند، قرارداد وارد فرایند تحویل نمی‌شود.</a:t>
                      </a:r>
                    </a:p>
                  </a:txBody>
                  <a:tcPr anchor="ctr">
                    <a:solidFill>
                      <a:schemeClr val="bg1"/>
                    </a:solidFill>
                  </a:tcPr>
                </a:tc>
                <a:extLst>
                  <a:ext uri="{0D108BD9-81ED-4DB2-BD59-A6C34878D82A}">
                    <a16:rowId xmlns:a16="http://schemas.microsoft.com/office/drawing/2014/main" xmlns="" val="2661865431"/>
                  </a:ext>
                </a:extLst>
              </a:tr>
              <a:tr h="752626">
                <a:tc>
                  <a:txBody>
                    <a:bodyPr/>
                    <a:lstStyle/>
                    <a:p>
                      <a:pPr algn="ctr" rtl="1"/>
                      <a:r>
                        <a:rPr lang="fa-IR" sz="1600" b="1" kern="1200" dirty="0">
                          <a:solidFill>
                            <a:schemeClr val="tx1"/>
                          </a:solidFill>
                          <a:effectLst/>
                          <a:latin typeface="+mn-lt"/>
                          <a:ea typeface="+mn-ea"/>
                          <a:cs typeface="B Titr" panose="00000700000000000000" pitchFamily="2" charset="-78"/>
                        </a:rPr>
                        <a:t>تعهدات کارگزار خریدار</a:t>
                      </a:r>
                    </a:p>
                  </a:txBody>
                  <a:tcPr anchor="ctr">
                    <a:solidFill>
                      <a:schemeClr val="bg1"/>
                    </a:solidFill>
                  </a:tcPr>
                </a:tc>
                <a:tc>
                  <a:txBody>
                    <a:bodyPr/>
                    <a:lstStyle/>
                    <a:p>
                      <a:pPr algn="ctr" rtl="1"/>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از زمان دریافت کامل مستندات تسویه قرارداد از خریدار</a:t>
                      </a:r>
                    </a:p>
                  </a:txBody>
                  <a:tcPr anchor="ctr">
                    <a:solidFill>
                      <a:schemeClr val="bg1"/>
                    </a:solid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ارسال مستندات تسویه قرارداد به صورت کامل به اتاق پایاپای و کارگزار فروشنده</a:t>
                      </a:r>
                    </a:p>
                  </a:txBody>
                  <a:tcPr anchor="ctr">
                    <a:solidFill>
                      <a:schemeClr val="bg1"/>
                    </a:solidFill>
                  </a:tcPr>
                </a:tc>
                <a:tc rowSpan="2">
                  <a:txBody>
                    <a:bodyPr/>
                    <a:lstStyle/>
                    <a:p>
                      <a:pPr algn="just" rtl="1"/>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در صورتی که کارگزارها اطلاعات را به موقع ارسال نکند، آنگاه کارگزار به میزان خسارت وارد به خریدار یا فروشنده، ملزم به پرداخت خسارت می‌باشد. در صورت وقوع خسارت، اگر کارگزار به ارائه نامه توافق بین خریدار و</a:t>
                      </a:r>
                      <a:r>
                        <a:rPr lang="fa-IR" sz="1600" b="0" kern="1200" baseline="0" dirty="0">
                          <a:solidFill>
                            <a:srgbClr val="000000"/>
                          </a:solidFill>
                          <a:latin typeface="Calibri" panose="020F0502020204030204" pitchFamily="34" charset="0"/>
                          <a:ea typeface="Calibri" panose="020F0502020204030204" pitchFamily="34" charset="0"/>
                          <a:cs typeface="B Nazanin" panose="00000400000000000000" pitchFamily="2" charset="-78"/>
                        </a:rPr>
                        <a:t> </a:t>
                      </a:r>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فروشنده و یا به پرداخت خسارت وارد</a:t>
                      </a:r>
                      <a:r>
                        <a:rPr lang="fa-IR" sz="1600" b="0" kern="1200" baseline="0" dirty="0">
                          <a:solidFill>
                            <a:srgbClr val="000000"/>
                          </a:solidFill>
                          <a:latin typeface="Calibri" panose="020F0502020204030204" pitchFamily="34" charset="0"/>
                          <a:ea typeface="Calibri" panose="020F0502020204030204" pitchFamily="34" charset="0"/>
                          <a:cs typeface="B Nazanin" panose="00000400000000000000" pitchFamily="2" charset="-78"/>
                        </a:rPr>
                        <a:t> شده </a:t>
                      </a:r>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اقدام نکند، اتاق پایاپای می‌تواند از محل تضامین کارگزار خسارت را به طرف معامله پرداخت نماید.</a:t>
                      </a:r>
                    </a:p>
                  </a:txBody>
                  <a:tcPr anchor="ctr">
                    <a:solidFill>
                      <a:schemeClr val="bg1"/>
                    </a:solidFill>
                  </a:tcPr>
                </a:tc>
                <a:extLst>
                  <a:ext uri="{0D108BD9-81ED-4DB2-BD59-A6C34878D82A}">
                    <a16:rowId xmlns:a16="http://schemas.microsoft.com/office/drawing/2014/main" xmlns="" val="612777954"/>
                  </a:ext>
                </a:extLst>
              </a:tr>
              <a:tr h="981226">
                <a:tc>
                  <a:txBody>
                    <a:bodyPr/>
                    <a:lstStyle/>
                    <a:p>
                      <a:pPr algn="ctr" rtl="1"/>
                      <a:r>
                        <a:rPr lang="fa-IR" sz="1600" b="1" kern="1200" dirty="0">
                          <a:solidFill>
                            <a:schemeClr val="tx1"/>
                          </a:solidFill>
                          <a:effectLst/>
                          <a:latin typeface="+mn-lt"/>
                          <a:ea typeface="+mn-ea"/>
                          <a:cs typeface="B Titr" panose="00000700000000000000" pitchFamily="2" charset="-78"/>
                        </a:rPr>
                        <a:t>تعهدات کارگزار فروشنده</a:t>
                      </a:r>
                    </a:p>
                  </a:txBody>
                  <a:tcPr anchor="ct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از زمان دریافت کامل مستندات تسویه قرارداد از کارگزار خریدار</a:t>
                      </a:r>
                    </a:p>
                  </a:txBody>
                  <a:tcPr anchor="ctr">
                    <a:solidFill>
                      <a:schemeClr val="bg1"/>
                    </a:solid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ارسال مستندات تسویه قرارداد </a:t>
                      </a:r>
                      <a:r>
                        <a:rPr lang="fa-IR" sz="1600" b="0" kern="1200" noProof="0" dirty="0">
                          <a:solidFill>
                            <a:srgbClr val="000000"/>
                          </a:solidFill>
                          <a:latin typeface="Calibri" panose="020F0502020204030204" pitchFamily="34" charset="0"/>
                          <a:ea typeface="Calibri" panose="020F0502020204030204" pitchFamily="34" charset="0"/>
                          <a:cs typeface="B Nazanin" panose="00000400000000000000" pitchFamily="2" charset="-78"/>
                        </a:rPr>
                        <a:t>به فروشنده کالا</a:t>
                      </a:r>
                    </a:p>
                  </a:txBody>
                  <a:tcPr anchor="ctr">
                    <a:solidFill>
                      <a:schemeClr val="bg1"/>
                    </a:solidFill>
                  </a:tcPr>
                </a:tc>
                <a:tc vMerge="1">
                  <a:txBody>
                    <a:bodyPr/>
                    <a:lstStyle/>
                    <a:p>
                      <a:pPr algn="ctr" rtl="1"/>
                      <a:endParaRPr lang="fa-IR" b="0" dirty="0">
                        <a:effectLst/>
                        <a:cs typeface="B Nazanin" panose="00000400000000000000" pitchFamily="2" charset="-78"/>
                      </a:endParaRPr>
                    </a:p>
                  </a:txBody>
                  <a:tcPr anchor="ctr">
                    <a:solidFill>
                      <a:schemeClr val="bg1"/>
                    </a:solidFill>
                  </a:tcPr>
                </a:tc>
                <a:extLst>
                  <a:ext uri="{0D108BD9-81ED-4DB2-BD59-A6C34878D82A}">
                    <a16:rowId xmlns:a16="http://schemas.microsoft.com/office/drawing/2014/main" xmlns="" val="3666506792"/>
                  </a:ext>
                </a:extLst>
              </a:tr>
              <a:tr h="370840">
                <a:tc>
                  <a:txBody>
                    <a:bodyPr/>
                    <a:lstStyle/>
                    <a:p>
                      <a:pPr algn="ctr" rtl="1"/>
                      <a:r>
                        <a:rPr lang="fa-IR" sz="1600" b="1" kern="1200" dirty="0">
                          <a:solidFill>
                            <a:schemeClr val="tx1"/>
                          </a:solidFill>
                          <a:effectLst/>
                          <a:latin typeface="+mn-lt"/>
                          <a:ea typeface="+mn-ea"/>
                          <a:cs typeface="B Titr" panose="00000700000000000000" pitchFamily="2" charset="-78"/>
                        </a:rPr>
                        <a:t>تعهدات فروشنده کالا</a:t>
                      </a:r>
                    </a:p>
                  </a:txBody>
                  <a:tcPr anchor="ctr">
                    <a:solidFill>
                      <a:schemeClr val="bg1"/>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از زمان دریافت کامل مستندات تسویه قرارداد از کارگزار فروشنده </a:t>
                      </a:r>
                      <a:endParaRPr lang="fa-IR" sz="1600" b="0" kern="1200" baseline="0" dirty="0">
                        <a:solidFill>
                          <a:schemeClr val="tx1"/>
                        </a:solidFill>
                        <a:effectLst/>
                        <a:latin typeface="+mn-lt"/>
                        <a:ea typeface="+mn-ea"/>
                        <a:cs typeface="B Nazanin" panose="00000400000000000000" pitchFamily="2" charset="-78"/>
                      </a:endParaRPr>
                    </a:p>
                  </a:txBody>
                  <a:tcPr anchor="ctr">
                    <a:solidFill>
                      <a:schemeClr val="bg1"/>
                    </a:solidFill>
                  </a:tcPr>
                </a:tc>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اطلاع فروشنده به کارگزار خریدار یا خریدار کالا جهت مراجعه شرکت حمل به کارخانه فروشنده برای تحویل کالا (اما تعهدات فروشنده زمانی به پایان می‌رسد که کالا را به خریدار تحویل دهد)</a:t>
                      </a:r>
                    </a:p>
                  </a:txBody>
                  <a:tcPr anchor="ctr">
                    <a:solidFill>
                      <a:schemeClr val="bg1"/>
                    </a:solidFill>
                  </a:tcPr>
                </a:tc>
                <a:tc>
                  <a:txBody>
                    <a:bodyPr/>
                    <a:lstStyle/>
                    <a:p>
                      <a:pPr algn="ctr" rtl="1"/>
                      <a:r>
                        <a:rPr lang="fa-IR" sz="1600" b="0" kern="1200" dirty="0">
                          <a:solidFill>
                            <a:srgbClr val="000000"/>
                          </a:solidFill>
                          <a:latin typeface="Calibri" panose="020F0502020204030204" pitchFamily="34" charset="0"/>
                          <a:ea typeface="Calibri" panose="020F0502020204030204" pitchFamily="34" charset="0"/>
                          <a:cs typeface="B Nazanin" panose="00000400000000000000" pitchFamily="2" charset="-78"/>
                        </a:rPr>
                        <a:t>اگر خریدار کالا طی مهلت مقرر مطابق اطلاعیه عرضه به دریافت کالا مراجعه نکند. در صورت درخواست فروشنده به ازای روزهای تأخیر باید هزینه انبارداری پرداخت کند.</a:t>
                      </a:r>
                    </a:p>
                  </a:txBody>
                  <a:tcPr anchor="ctr">
                    <a:solidFill>
                      <a:schemeClr val="bg1"/>
                    </a:solidFill>
                  </a:tcPr>
                </a:tc>
                <a:extLst>
                  <a:ext uri="{0D108BD9-81ED-4DB2-BD59-A6C34878D82A}">
                    <a16:rowId xmlns:a16="http://schemas.microsoft.com/office/drawing/2014/main" xmlns="" val="740727700"/>
                  </a:ext>
                </a:extLst>
              </a:tr>
            </a:tbl>
          </a:graphicData>
        </a:graphic>
      </p:graphicFrame>
    </p:spTree>
    <p:extLst>
      <p:ext uri="{BB962C8B-B14F-4D97-AF65-F5344CB8AC3E}">
        <p14:creationId xmlns:p14="http://schemas.microsoft.com/office/powerpoint/2010/main" val="248559520"/>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bg>
      <p:bgPr>
        <a:pattFill prst="wdUpDiag">
          <a:fgClr>
            <a:schemeClr val="bg1">
              <a:lumMod val="95000"/>
            </a:schemeClr>
          </a:fgClr>
          <a:bgClr>
            <a:schemeClr val="bg1"/>
          </a:bgClr>
        </a:pattFill>
        <a:effectLst/>
      </p:bgPr>
    </p:bg>
    <p:spTree>
      <p:nvGrpSpPr>
        <p:cNvPr id="1" name=""/>
        <p:cNvGrpSpPr/>
        <p:nvPr/>
      </p:nvGrpSpPr>
      <p:grpSpPr>
        <a:xfrm>
          <a:off x="0" y="0"/>
          <a:ext cx="0" cy="0"/>
          <a:chOff x="0" y="0"/>
          <a:chExt cx="0" cy="0"/>
        </a:xfrm>
      </p:grpSpPr>
      <p:sp>
        <p:nvSpPr>
          <p:cNvPr id="17" name="Rectangle 1"/>
          <p:cNvSpPr txBox="1">
            <a:spLocks/>
          </p:cNvSpPr>
          <p:nvPr/>
        </p:nvSpPr>
        <p:spPr bwMode="white">
          <a:xfrm>
            <a:off x="762000" y="1"/>
            <a:ext cx="10744200" cy="68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45791" dir="2021404" algn="ctr" rotWithShape="0">
                    <a:schemeClr val="tx1"/>
                  </a:outerShdw>
                </a:effectLst>
              </a14:hiddenEffects>
            </a:ext>
          </a:extLst>
        </p:spPr>
        <p:txBody>
          <a:bodyPr anchor="ctr">
            <a:normAutofit/>
          </a:bodyPr>
          <a:lstStyle>
            <a:defPPr>
              <a:defRPr lang="ru-RU"/>
            </a:defPPr>
            <a:lvl1pPr marL="571500" indent="-571500" algn="r" rtl="1" eaLnBrk="1" hangingPunct="1">
              <a:defRPr sz="2800" b="1" kern="0" spc="50">
                <a:ln w="11430"/>
                <a:solidFill>
                  <a:schemeClr val="bg1">
                    <a:lumMod val="50000"/>
                  </a:schemeClr>
                </a:solidFill>
                <a:effectLst>
                  <a:outerShdw blurRad="76200" dist="50800" dir="5400000" algn="tl" rotWithShape="0">
                    <a:srgbClr val="000000">
                      <a:alpha val="65000"/>
                    </a:srgbClr>
                  </a:outerShdw>
                </a:effectLst>
                <a:latin typeface="+mj-lt"/>
                <a:ea typeface="+mj-ea"/>
                <a:cs typeface="B Titr" panose="00000700000000000000" pitchFamily="2" charset="-78"/>
              </a:defRPr>
            </a:lvl1pPr>
            <a:lvl2pPr algn="ctr" eaLnBrk="1" hangingPunct="1">
              <a:defRPr sz="3600" b="1">
                <a:solidFill>
                  <a:schemeClr val="bg1"/>
                </a:solidFill>
                <a:latin typeface="Arial" charset="0"/>
              </a:defRPr>
            </a:lvl2pPr>
            <a:lvl3pPr algn="ctr" eaLnBrk="1" hangingPunct="1">
              <a:defRPr sz="3600" b="1">
                <a:solidFill>
                  <a:schemeClr val="bg1"/>
                </a:solidFill>
                <a:latin typeface="Arial" charset="0"/>
              </a:defRPr>
            </a:lvl3pPr>
            <a:lvl4pPr algn="ctr" eaLnBrk="1" hangingPunct="1">
              <a:defRPr sz="3600" b="1">
                <a:solidFill>
                  <a:schemeClr val="bg1"/>
                </a:solidFill>
                <a:latin typeface="Arial" charset="0"/>
              </a:defRPr>
            </a:lvl4pPr>
            <a:lvl5pPr algn="ctr" eaLnBrk="1" hangingPunct="1">
              <a:defRPr sz="3600" b="1">
                <a:solidFill>
                  <a:schemeClr val="bg1"/>
                </a:solidFill>
                <a:latin typeface="Arial" charset="0"/>
              </a:defRPr>
            </a:lvl5pPr>
            <a:lvl6pPr marL="457200" algn="ctr" fontAlgn="base">
              <a:spcBef>
                <a:spcPct val="0"/>
              </a:spcBef>
              <a:spcAft>
                <a:spcPct val="0"/>
              </a:spcAft>
              <a:defRPr sz="3600" b="1">
                <a:solidFill>
                  <a:schemeClr val="bg1"/>
                </a:solidFill>
                <a:latin typeface="Arial" charset="0"/>
              </a:defRPr>
            </a:lvl6pPr>
            <a:lvl7pPr marL="914400" algn="ctr" fontAlgn="base">
              <a:spcBef>
                <a:spcPct val="0"/>
              </a:spcBef>
              <a:spcAft>
                <a:spcPct val="0"/>
              </a:spcAft>
              <a:defRPr sz="3600" b="1">
                <a:solidFill>
                  <a:schemeClr val="bg1"/>
                </a:solidFill>
                <a:latin typeface="Arial" charset="0"/>
              </a:defRPr>
            </a:lvl7pPr>
            <a:lvl8pPr marL="1371600" algn="ctr" fontAlgn="base">
              <a:spcBef>
                <a:spcPct val="0"/>
              </a:spcBef>
              <a:spcAft>
                <a:spcPct val="0"/>
              </a:spcAft>
              <a:defRPr sz="3600" b="1">
                <a:solidFill>
                  <a:schemeClr val="bg1"/>
                </a:solidFill>
                <a:latin typeface="Arial" charset="0"/>
              </a:defRPr>
            </a:lvl8pPr>
            <a:lvl9pPr marL="1828800" algn="ctr" fontAlgn="base">
              <a:spcBef>
                <a:spcPct val="0"/>
              </a:spcBef>
              <a:spcAft>
                <a:spcPct val="0"/>
              </a:spcAft>
              <a:defRPr sz="3600" b="1">
                <a:solidFill>
                  <a:schemeClr val="bg1"/>
                </a:solidFill>
                <a:latin typeface="Arial" charset="0"/>
              </a:defRPr>
            </a:lvl9pPr>
          </a:lstStyle>
          <a:p>
            <a:r>
              <a:rPr lang="fa-IR" altLang="fa-IR" sz="3200" kern="1200" dirty="0">
                <a:solidFill>
                  <a:schemeClr val="tx1"/>
                </a:solidFill>
                <a:effectLst/>
                <a:cs typeface="B Nazanin" panose="00000400000000000000" pitchFamily="2" charset="-78"/>
              </a:rPr>
              <a:t>مناقصه و مقایسه آن با مزایده</a:t>
            </a:r>
            <a:endParaRPr lang="en-US" altLang="fa-IR" sz="3200" kern="1200" dirty="0">
              <a:solidFill>
                <a:schemeClr val="tx1"/>
              </a:solidFill>
              <a:effectLst/>
              <a:cs typeface="B Nazanin" panose="00000400000000000000" pitchFamily="2" charset="-78"/>
            </a:endParaRPr>
          </a:p>
        </p:txBody>
      </p:sp>
      <p:sp>
        <p:nvSpPr>
          <p:cNvPr id="3" name="Slide Number Placeholder 2"/>
          <p:cNvSpPr>
            <a:spLocks noGrp="1"/>
          </p:cNvSpPr>
          <p:nvPr>
            <p:ph type="sldNum" sz="quarter" idx="12"/>
          </p:nvPr>
        </p:nvSpPr>
        <p:spPr/>
        <p:txBody>
          <a:bodyPr/>
          <a:lstStyle/>
          <a:p>
            <a:fld id="{48F63A3B-78C7-47BE-AE5E-E10140E04643}" type="slidenum">
              <a:rPr lang="en-US" smtClean="0"/>
              <a:pPr/>
              <a:t>5</a:t>
            </a:fld>
            <a:endParaRPr lang="en-US" dirty="0"/>
          </a:p>
        </p:txBody>
      </p:sp>
      <p:grpSp>
        <p:nvGrpSpPr>
          <p:cNvPr id="5" name="Group 4"/>
          <p:cNvGrpSpPr/>
          <p:nvPr/>
        </p:nvGrpSpPr>
        <p:grpSpPr>
          <a:xfrm>
            <a:off x="1678872" y="3280762"/>
            <a:ext cx="3552825" cy="2312324"/>
            <a:chOff x="1905000" y="2819400"/>
            <a:chExt cx="3552825" cy="2312324"/>
          </a:xfrm>
        </p:grpSpPr>
        <p:graphicFrame>
          <p:nvGraphicFramePr>
            <p:cNvPr id="2" name="Diagram 1"/>
            <p:cNvGraphicFramePr/>
            <p:nvPr>
              <p:extLst>
                <p:ext uri="{D42A27DB-BD31-4B8C-83A1-F6EECF244321}">
                  <p14:modId xmlns:p14="http://schemas.microsoft.com/office/powerpoint/2010/main" val="134940428"/>
                </p:ext>
              </p:extLst>
            </p:nvPr>
          </p:nvGraphicFramePr>
          <p:xfrm>
            <a:off x="1905000" y="3276600"/>
            <a:ext cx="3552825" cy="1855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914650" y="2819400"/>
              <a:ext cx="1600200" cy="584775"/>
            </a:xfrm>
            <a:prstGeom prst="rect">
              <a:avLst/>
            </a:prstGeom>
            <a:noFill/>
          </p:spPr>
          <p:txBody>
            <a:bodyPr wrap="square" rtlCol="0">
              <a:spAutoFit/>
            </a:bodyPr>
            <a:lstStyle/>
            <a:p>
              <a:pPr algn="ctr" rtl="1"/>
              <a:r>
                <a:rPr lang="fa-IR" sz="3200" dirty="0">
                  <a:cs typeface="B Titr" panose="00000700000000000000" pitchFamily="2" charset="-78"/>
                </a:rPr>
                <a:t>مناقصه</a:t>
              </a:r>
              <a:endParaRPr lang="en-US" sz="3200" dirty="0">
                <a:cs typeface="B Titr" panose="00000700000000000000" pitchFamily="2" charset="-78"/>
              </a:endParaRPr>
            </a:p>
          </p:txBody>
        </p:sp>
      </p:grpSp>
      <p:grpSp>
        <p:nvGrpSpPr>
          <p:cNvPr id="7" name="Group 6"/>
          <p:cNvGrpSpPr/>
          <p:nvPr/>
        </p:nvGrpSpPr>
        <p:grpSpPr>
          <a:xfrm>
            <a:off x="6455139" y="3363144"/>
            <a:ext cx="3714750" cy="2312324"/>
            <a:chOff x="6477000" y="2819400"/>
            <a:chExt cx="3714750" cy="2312324"/>
          </a:xfrm>
        </p:grpSpPr>
        <p:graphicFrame>
          <p:nvGraphicFramePr>
            <p:cNvPr id="9" name="Diagram 8"/>
            <p:cNvGraphicFramePr/>
            <p:nvPr>
              <p:extLst>
                <p:ext uri="{D42A27DB-BD31-4B8C-83A1-F6EECF244321}">
                  <p14:modId xmlns:p14="http://schemas.microsoft.com/office/powerpoint/2010/main" val="1735652348"/>
                </p:ext>
              </p:extLst>
            </p:nvPr>
          </p:nvGraphicFramePr>
          <p:xfrm>
            <a:off x="6477000" y="3302924"/>
            <a:ext cx="3714750" cy="1828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1" name="TextBox 10"/>
            <p:cNvSpPr txBox="1"/>
            <p:nvPr/>
          </p:nvSpPr>
          <p:spPr>
            <a:xfrm>
              <a:off x="7534275" y="2819400"/>
              <a:ext cx="1600200" cy="584775"/>
            </a:xfrm>
            <a:prstGeom prst="rect">
              <a:avLst/>
            </a:prstGeom>
            <a:noFill/>
          </p:spPr>
          <p:txBody>
            <a:bodyPr wrap="square" rtlCol="0">
              <a:spAutoFit/>
            </a:bodyPr>
            <a:lstStyle/>
            <a:p>
              <a:pPr algn="ctr" rtl="1"/>
              <a:r>
                <a:rPr lang="fa-IR" sz="3200" dirty="0">
                  <a:cs typeface="B Titr" panose="00000700000000000000" pitchFamily="2" charset="-78"/>
                </a:rPr>
                <a:t>مزایده</a:t>
              </a:r>
              <a:endParaRPr lang="en-US" sz="3200" dirty="0">
                <a:cs typeface="B Titr" panose="00000700000000000000" pitchFamily="2" charset="-78"/>
              </a:endParaRPr>
            </a:p>
          </p:txBody>
        </p:sp>
      </p:grpSp>
      <p:sp>
        <p:nvSpPr>
          <p:cNvPr id="10" name="Rectangle 9"/>
          <p:cNvSpPr/>
          <p:nvPr/>
        </p:nvSpPr>
        <p:spPr>
          <a:xfrm>
            <a:off x="533400" y="917038"/>
            <a:ext cx="11210365" cy="1708160"/>
          </a:xfrm>
          <a:prstGeom prst="rect">
            <a:avLst/>
          </a:prstGeom>
          <a:solidFill>
            <a:schemeClr val="bg1"/>
          </a:solidFill>
        </p:spPr>
        <p:txBody>
          <a:bodyPr wrap="square">
            <a:spAutoFit/>
          </a:bodyPr>
          <a:lstStyle/>
          <a:p>
            <a:pPr marL="0" marR="0" lvl="0" indent="0" algn="just" defTabSz="1025525" rtl="1" eaLnBrk="1" fontAlgn="base" latinLnBrk="0" hangingPunct="1">
              <a:lnSpc>
                <a:spcPct val="150000"/>
              </a:lnSpc>
              <a:spcBef>
                <a:spcPct val="0"/>
              </a:spcBef>
              <a:spcAft>
                <a:spcPct val="0"/>
              </a:spcAft>
              <a:buClrTx/>
              <a:buSzTx/>
              <a:tabLst>
                <a:tab pos="1260475" algn="l"/>
              </a:tabLst>
              <a:defRPr/>
            </a:pPr>
            <a:r>
              <a:rPr lang="fa-IR" sz="2400" b="1" dirty="0">
                <a:solidFill>
                  <a:srgbClr val="0070C0"/>
                </a:solidFill>
                <a:cs typeface="B Nazanin" pitchFamily="2" charset="-78"/>
              </a:rPr>
              <a:t>مناقصه: </a:t>
            </a:r>
            <a:r>
              <a:rPr kumimoji="0" lang="fa-I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rPr>
              <a:t>یکی از روش­های حراج است که مشتری تقاضای خرید کالای مورد نیاز خود را براساس اطلاعیه مناقصه و ضوابط دستورالعمل در سامانه معاملات بورس ثبت می­نماید و متقاضیان فروش برای ارائه قیمت بهتر با یکدیگر رقابت می‌کنند. </a:t>
            </a:r>
          </a:p>
        </p:txBody>
      </p:sp>
      <p:sp>
        <p:nvSpPr>
          <p:cNvPr id="14" name="Rectangle 13"/>
          <p:cNvSpPr/>
          <p:nvPr/>
        </p:nvSpPr>
        <p:spPr>
          <a:xfrm>
            <a:off x="8722089" y="2625198"/>
            <a:ext cx="3048000" cy="655564"/>
          </a:xfrm>
          <a:prstGeom prst="rect">
            <a:avLst/>
          </a:prstGeom>
        </p:spPr>
        <p:txBody>
          <a:bodyPr wrap="square">
            <a:spAutoFit/>
          </a:bodyPr>
          <a:lstStyle/>
          <a:p>
            <a:pPr marL="0" marR="0" lvl="0" indent="0" algn="just" defTabSz="1025525" rtl="1" eaLnBrk="1" fontAlgn="base" latinLnBrk="0" hangingPunct="1">
              <a:lnSpc>
                <a:spcPct val="170000"/>
              </a:lnSpc>
              <a:spcBef>
                <a:spcPct val="0"/>
              </a:spcBef>
              <a:spcAft>
                <a:spcPct val="0"/>
              </a:spcAft>
              <a:buClrTx/>
              <a:buSzTx/>
              <a:buFont typeface="Wingdings" panose="05000000000000000000" pitchFamily="2" charset="2"/>
              <a:buChar char="ü"/>
              <a:tabLst>
                <a:tab pos="1260475" algn="l"/>
              </a:tabLst>
              <a:defRPr/>
            </a:pPr>
            <a:r>
              <a:rPr kumimoji="0" lang="fa-IR" sz="24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itchFamily="2" charset="-78"/>
              </a:rPr>
              <a:t>مقایسه مزایده با مناقصه:</a:t>
            </a:r>
            <a:endParaRPr kumimoji="0" lang="fa-IR"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B Nazanin" panose="00000400000000000000" pitchFamily="2" charset="-78"/>
            </a:endParaRPr>
          </a:p>
        </p:txBody>
      </p:sp>
    </p:spTree>
    <p:extLst>
      <p:ext uri="{BB962C8B-B14F-4D97-AF65-F5344CB8AC3E}">
        <p14:creationId xmlns:p14="http://schemas.microsoft.com/office/powerpoint/2010/main" val="3301538787"/>
      </p:ext>
    </p:extLst>
  </p:cSld>
  <p:clrMapOvr>
    <a:overrideClrMapping bg1="lt1" tx1="dk1" bg2="lt2" tx2="dk2" accent1="accent1" accent2="accent2" accent3="accent3" accent4="accent4" accent5="accent5" accent6="accent6" hlink="hlink" folHlink="folHlink"/>
  </p:clrMapOvr>
  <p:transition spd="slow">
    <p:cove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50"/>
          <p:cNvSpPr/>
          <p:nvPr/>
        </p:nvSpPr>
        <p:spPr>
          <a:xfrm>
            <a:off x="457200" y="3669371"/>
            <a:ext cx="8610600" cy="2762478"/>
          </a:xfrm>
          <a:prstGeom prst="rect">
            <a:avLst/>
          </a:prstGeom>
          <a:ln>
            <a:prstDash val="lgDash"/>
          </a:ln>
        </p:spPr>
        <p:style>
          <a:lnRef idx="2">
            <a:schemeClr val="accent3"/>
          </a:lnRef>
          <a:fillRef idx="1">
            <a:schemeClr val="lt1"/>
          </a:fillRef>
          <a:effectRef idx="0">
            <a:schemeClr val="accent3"/>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46" name="Rectangular Callout 45"/>
          <p:cNvSpPr/>
          <p:nvPr/>
        </p:nvSpPr>
        <p:spPr>
          <a:xfrm>
            <a:off x="8725577" y="2057232"/>
            <a:ext cx="2704172" cy="897486"/>
          </a:xfrm>
          <a:prstGeom prst="wedgeRectCallout">
            <a:avLst>
              <a:gd name="adj1" fmla="val -191038"/>
              <a:gd name="adj2" fmla="val -1681"/>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2" name="Title 1"/>
          <p:cNvSpPr>
            <a:spLocks noGrp="1"/>
          </p:cNvSpPr>
          <p:nvPr>
            <p:ph type="title"/>
          </p:nvPr>
        </p:nvSpPr>
        <p:spPr/>
        <p:txBody>
          <a:bodyPr/>
          <a:lstStyle/>
          <a:p>
            <a:r>
              <a:rPr lang="fa-IR" dirty="0"/>
              <a:t>رسیدگی به اعتراضات خریداران نسبت به کمیت و کیفت کالا </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0" name="Rectangle 9"/>
          <p:cNvSpPr/>
          <p:nvPr/>
        </p:nvSpPr>
        <p:spPr>
          <a:xfrm>
            <a:off x="439415" y="758861"/>
            <a:ext cx="11600184" cy="369332"/>
          </a:xfrm>
          <a:prstGeom prst="rect">
            <a:avLst/>
          </a:prstGeom>
          <a:ln w="28575"/>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اعلام  اعتراض  از طریق کارگزاری به اتاق پایاپای یا  کمیته رسیدگی به اعتراضات مشتریان بورس توسط خریدار تا سه ماه پس از تحویل</a:t>
            </a: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کالا با ارائه مستندات لازم</a:t>
            </a:r>
          </a:p>
        </p:txBody>
      </p:sp>
      <p:sp>
        <p:nvSpPr>
          <p:cNvPr id="25" name="Rectangle 24"/>
          <p:cNvSpPr/>
          <p:nvPr/>
        </p:nvSpPr>
        <p:spPr>
          <a:xfrm>
            <a:off x="569157" y="5584611"/>
            <a:ext cx="1981200" cy="646331"/>
          </a:xfrm>
          <a:prstGeom prst="rect">
            <a:avLst/>
          </a:prstGeom>
          <a:solidFill>
            <a:srgbClr val="CCECFF"/>
          </a:solidFill>
          <a:ln w="28575"/>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رسیدگی به اعتراض توسط هیئت داوری</a:t>
            </a:r>
          </a:p>
        </p:txBody>
      </p:sp>
      <p:sp>
        <p:nvSpPr>
          <p:cNvPr id="8" name="Rounded Rectangle 7"/>
          <p:cNvSpPr/>
          <p:nvPr/>
        </p:nvSpPr>
        <p:spPr>
          <a:xfrm>
            <a:off x="5761455" y="1406520"/>
            <a:ext cx="1981200" cy="673525"/>
          </a:xfrm>
          <a:prstGeom prst="roundRect">
            <a:avLst/>
          </a:prstGeom>
          <a:solidFill>
            <a:srgbClr val="CCECFF"/>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رسیدگی به اعتراض</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توسط اتاق پایاپای</a:t>
            </a:r>
          </a:p>
        </p:txBody>
      </p:sp>
      <p:sp>
        <p:nvSpPr>
          <p:cNvPr id="9" name="Chevron 8"/>
          <p:cNvSpPr/>
          <p:nvPr/>
        </p:nvSpPr>
        <p:spPr>
          <a:xfrm>
            <a:off x="7757779" y="1565043"/>
            <a:ext cx="3810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31" name="Rounded Rectangle 30"/>
          <p:cNvSpPr/>
          <p:nvPr/>
        </p:nvSpPr>
        <p:spPr>
          <a:xfrm>
            <a:off x="8136008" y="1586775"/>
            <a:ext cx="1600200" cy="381000"/>
          </a:xfrm>
          <a:prstGeom prst="roundRect">
            <a:avLst/>
          </a:prstGeom>
          <a:solidFill>
            <a:srgbClr val="CCFFCC"/>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حل و فصل اختلافات</a:t>
            </a:r>
          </a:p>
        </p:txBody>
      </p:sp>
      <p:sp>
        <p:nvSpPr>
          <p:cNvPr id="11" name="Left Arrow 10"/>
          <p:cNvSpPr/>
          <p:nvPr/>
        </p:nvSpPr>
        <p:spPr>
          <a:xfrm>
            <a:off x="5456655" y="1602348"/>
            <a:ext cx="304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32" name="Rounded Rectangle 31"/>
          <p:cNvSpPr/>
          <p:nvPr/>
        </p:nvSpPr>
        <p:spPr>
          <a:xfrm>
            <a:off x="3627855" y="1526148"/>
            <a:ext cx="1828800" cy="381000"/>
          </a:xfrm>
          <a:prstGeom prst="roundRect">
            <a:avLst/>
          </a:prstGeom>
          <a:solidFill>
            <a:srgbClr val="FFC000"/>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عدم حل و فصل اختلافات</a:t>
            </a:r>
          </a:p>
        </p:txBody>
      </p:sp>
      <p:sp>
        <p:nvSpPr>
          <p:cNvPr id="14" name="Chevron 13"/>
          <p:cNvSpPr/>
          <p:nvPr/>
        </p:nvSpPr>
        <p:spPr>
          <a:xfrm rot="5400000">
            <a:off x="3826228" y="1930678"/>
            <a:ext cx="496260" cy="4572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9" name="Down Arrow 18"/>
          <p:cNvSpPr/>
          <p:nvPr/>
        </p:nvSpPr>
        <p:spPr>
          <a:xfrm>
            <a:off x="6561555" y="1120831"/>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52" name="Chevron 51"/>
          <p:cNvSpPr/>
          <p:nvPr/>
        </p:nvSpPr>
        <p:spPr>
          <a:xfrm rot="5400000">
            <a:off x="1350370" y="3116015"/>
            <a:ext cx="797699" cy="381001"/>
          </a:xfrm>
          <a:prstGeom prst="chevron">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54" name="Rounded Rectangle 53"/>
          <p:cNvSpPr/>
          <p:nvPr/>
        </p:nvSpPr>
        <p:spPr>
          <a:xfrm>
            <a:off x="2807533" y="4444095"/>
            <a:ext cx="1981200" cy="807444"/>
          </a:xfrm>
          <a:prstGeom prst="roundRect">
            <a:avLst/>
          </a:prstGeom>
          <a:solidFill>
            <a:srgbClr val="CCECFF"/>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رسیدگی به اعتراض توسط کمیته سازش کانون کارگزاران</a:t>
            </a:r>
          </a:p>
        </p:txBody>
      </p:sp>
      <p:sp>
        <p:nvSpPr>
          <p:cNvPr id="55" name="Chevron 54"/>
          <p:cNvSpPr/>
          <p:nvPr/>
        </p:nvSpPr>
        <p:spPr>
          <a:xfrm>
            <a:off x="4800440" y="4638907"/>
            <a:ext cx="3810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56" name="Rounded Rectangle 55"/>
          <p:cNvSpPr/>
          <p:nvPr/>
        </p:nvSpPr>
        <p:spPr>
          <a:xfrm>
            <a:off x="5181440" y="4618268"/>
            <a:ext cx="1478994" cy="381000"/>
          </a:xfrm>
          <a:prstGeom prst="roundRect">
            <a:avLst/>
          </a:prstGeom>
          <a:solidFill>
            <a:srgbClr val="CCFFCC"/>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حل و فصل اختلافات</a:t>
            </a:r>
          </a:p>
        </p:txBody>
      </p:sp>
      <p:sp>
        <p:nvSpPr>
          <p:cNvPr id="57" name="Left Arrow 56"/>
          <p:cNvSpPr/>
          <p:nvPr/>
        </p:nvSpPr>
        <p:spPr>
          <a:xfrm>
            <a:off x="2514721" y="4700833"/>
            <a:ext cx="304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58" name="Rounded Rectangle 57"/>
          <p:cNvSpPr/>
          <p:nvPr/>
        </p:nvSpPr>
        <p:spPr>
          <a:xfrm>
            <a:off x="494220" y="4444062"/>
            <a:ext cx="2012394" cy="848937"/>
          </a:xfrm>
          <a:prstGeom prst="roundRect">
            <a:avLst/>
          </a:prstGeom>
          <a:solidFill>
            <a:srgbClr val="FFC000"/>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عدم حل و فصل اختلافات و صدور گواهی عدم سازش</a:t>
            </a:r>
          </a:p>
        </p:txBody>
      </p:sp>
      <p:sp>
        <p:nvSpPr>
          <p:cNvPr id="59" name="Chevron 58"/>
          <p:cNvSpPr/>
          <p:nvPr/>
        </p:nvSpPr>
        <p:spPr>
          <a:xfrm rot="5400000">
            <a:off x="1413263" y="5209517"/>
            <a:ext cx="292989" cy="4572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60" name="Down Arrow 59"/>
          <p:cNvSpPr/>
          <p:nvPr/>
        </p:nvSpPr>
        <p:spPr>
          <a:xfrm>
            <a:off x="3581400" y="4063062"/>
            <a:ext cx="3810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61" name="Chevron 60"/>
          <p:cNvSpPr/>
          <p:nvPr/>
        </p:nvSpPr>
        <p:spPr>
          <a:xfrm>
            <a:off x="2559957" y="5730435"/>
            <a:ext cx="3810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63" name="Rounded Rectangle 62"/>
          <p:cNvSpPr/>
          <p:nvPr/>
        </p:nvSpPr>
        <p:spPr>
          <a:xfrm>
            <a:off x="2950557" y="5584611"/>
            <a:ext cx="1715822" cy="685800"/>
          </a:xfrm>
          <a:prstGeom prst="roundRect">
            <a:avLst/>
          </a:prstGeom>
          <a:solidFill>
            <a:srgbClr val="CCFFCC"/>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حکم هیئت داوری برای طرفین لازم الاجرا است</a:t>
            </a:r>
          </a:p>
        </p:txBody>
      </p:sp>
      <p:sp>
        <p:nvSpPr>
          <p:cNvPr id="41" name="Rectangle 40"/>
          <p:cNvSpPr/>
          <p:nvPr/>
        </p:nvSpPr>
        <p:spPr>
          <a:xfrm>
            <a:off x="1113255" y="3717055"/>
            <a:ext cx="5150406" cy="337583"/>
          </a:xfrm>
          <a:prstGeom prst="rect">
            <a:avLst/>
          </a:prstGeom>
          <a:ln>
            <a:solidFill>
              <a:srgbClr val="C00000"/>
            </a:solidFill>
          </a:ln>
        </p:spPr>
        <p:style>
          <a:lnRef idx="2">
            <a:schemeClr val="accent3"/>
          </a:lnRef>
          <a:fillRef idx="1">
            <a:schemeClr val="lt1"/>
          </a:fillRef>
          <a:effectRef idx="0">
            <a:schemeClr val="accent3"/>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اقدام خریدار کالا به پیگیری موضوع از طریق کمیته سازش کانون</a:t>
            </a:r>
          </a:p>
        </p:txBody>
      </p:sp>
      <p:sp>
        <p:nvSpPr>
          <p:cNvPr id="45" name="Rectangular Callout 44"/>
          <p:cNvSpPr/>
          <p:nvPr/>
        </p:nvSpPr>
        <p:spPr>
          <a:xfrm>
            <a:off x="6724884" y="3683031"/>
            <a:ext cx="2266716" cy="1017802"/>
          </a:xfrm>
          <a:prstGeom prst="wedgeRectCallout">
            <a:avLst>
              <a:gd name="adj1" fmla="val -135021"/>
              <a:gd name="adj2" fmla="val 36361"/>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38" name="Rounded Rectangle 37"/>
          <p:cNvSpPr/>
          <p:nvPr/>
        </p:nvSpPr>
        <p:spPr>
          <a:xfrm>
            <a:off x="6771793" y="3721174"/>
            <a:ext cx="2143608" cy="947184"/>
          </a:xfrm>
          <a:prstGeom prst="roundRect">
            <a:avLst/>
          </a:prstGeom>
          <a:ln>
            <a:solidFill>
              <a:srgbClr val="C00000"/>
            </a:solidFill>
          </a:ln>
        </p:spPr>
        <p:style>
          <a:lnRef idx="2">
            <a:schemeClr val="accent5"/>
          </a:lnRef>
          <a:fillRef idx="1">
            <a:schemeClr val="lt1"/>
          </a:fillRef>
          <a:effectRef idx="0">
            <a:schemeClr val="accent5"/>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a:t>
            </a:r>
            <a:r>
              <a:rPr kumimoji="0" lang="fa-IR" sz="1200" b="1" i="0" u="none" strike="noStrike" kern="1200" cap="none" spc="0" normalizeH="0" baseline="0" noProof="0" dirty="0">
                <a:ln>
                  <a:noFill/>
                </a:ln>
                <a:solidFill>
                  <a:srgbClr val="FF5050"/>
                </a:solidFill>
                <a:effectLst/>
                <a:uLnTx/>
                <a:uFillTx/>
                <a:latin typeface="Calibri" panose="020F0502020204030204"/>
                <a:ea typeface="+mn-ea"/>
                <a:cs typeface="B Nazanin" panose="00000400000000000000" pitchFamily="2" charset="-78"/>
              </a:rPr>
              <a:t>هزینه دادخواست، کارشناس و آزمایشگاه </a:t>
            </a: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توسط خریدار کالا قبل از رسیدگی (عودت هزینه‌های مذکور از محل تضامین عرضه‌کننده به خریدار در صورت محکومیت عرضه‌کننده)</a:t>
            </a:r>
          </a:p>
        </p:txBody>
      </p:sp>
      <p:sp>
        <p:nvSpPr>
          <p:cNvPr id="67" name="Rounded Rectangle 66"/>
          <p:cNvSpPr/>
          <p:nvPr/>
        </p:nvSpPr>
        <p:spPr>
          <a:xfrm>
            <a:off x="2735982" y="2407406"/>
            <a:ext cx="2141314" cy="762505"/>
          </a:xfrm>
          <a:prstGeom prst="roundRect">
            <a:avLst/>
          </a:prstGeom>
          <a:solidFill>
            <a:srgbClr val="CCECFF"/>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رسیدگی به اعتراض</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6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توسط کمیته رسیدگی به اعتراضات مشتریان بورس </a:t>
            </a:r>
          </a:p>
        </p:txBody>
      </p:sp>
      <p:sp>
        <p:nvSpPr>
          <p:cNvPr id="68" name="Chevron 67"/>
          <p:cNvSpPr/>
          <p:nvPr/>
        </p:nvSpPr>
        <p:spPr>
          <a:xfrm>
            <a:off x="4892725" y="2640392"/>
            <a:ext cx="381000" cy="38100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69" name="Rounded Rectangle 68"/>
          <p:cNvSpPr/>
          <p:nvPr/>
        </p:nvSpPr>
        <p:spPr>
          <a:xfrm>
            <a:off x="5276860" y="2663838"/>
            <a:ext cx="1600200" cy="381000"/>
          </a:xfrm>
          <a:prstGeom prst="roundRect">
            <a:avLst/>
          </a:prstGeom>
          <a:solidFill>
            <a:srgbClr val="CCFFCC"/>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حل و فصل اختلافات</a:t>
            </a:r>
          </a:p>
        </p:txBody>
      </p:sp>
      <p:sp>
        <p:nvSpPr>
          <p:cNvPr id="70" name="Left Arrow 69"/>
          <p:cNvSpPr/>
          <p:nvPr/>
        </p:nvSpPr>
        <p:spPr>
          <a:xfrm>
            <a:off x="2431182" y="2636258"/>
            <a:ext cx="304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71" name="Rounded Rectangle 70"/>
          <p:cNvSpPr/>
          <p:nvPr/>
        </p:nvSpPr>
        <p:spPr>
          <a:xfrm>
            <a:off x="609600" y="2581707"/>
            <a:ext cx="1828800" cy="381000"/>
          </a:xfrm>
          <a:prstGeom prst="roundRect">
            <a:avLst/>
          </a:prstGeom>
          <a:solidFill>
            <a:srgbClr val="FFC000"/>
          </a:solidFill>
        </p:spPr>
        <p:style>
          <a:lnRef idx="2">
            <a:schemeClr val="dk1"/>
          </a:lnRef>
          <a:fillRef idx="1">
            <a:schemeClr val="lt1"/>
          </a:fillRef>
          <a:effectRef idx="0">
            <a:schemeClr val="dk1"/>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400" b="0" i="0" u="none" strike="noStrike" kern="1200" cap="none" spc="0" normalizeH="0" baseline="0" noProof="0" dirty="0">
                <a:ln>
                  <a:noFill/>
                </a:ln>
                <a:solidFill>
                  <a:prstClr val="black"/>
                </a:solidFill>
                <a:effectLst/>
                <a:uLnTx/>
                <a:uFillTx/>
                <a:latin typeface="Calibri" panose="020F0502020204030204"/>
                <a:ea typeface="+mn-ea"/>
                <a:cs typeface="B Titr" panose="00000700000000000000" pitchFamily="2" charset="-78"/>
              </a:rPr>
              <a:t>عدم حل و فصل اختلافات</a:t>
            </a:r>
          </a:p>
        </p:txBody>
      </p:sp>
      <p:sp>
        <p:nvSpPr>
          <p:cNvPr id="72" name="Down Arrow 71"/>
          <p:cNvSpPr/>
          <p:nvPr/>
        </p:nvSpPr>
        <p:spPr>
          <a:xfrm>
            <a:off x="3016806" y="1125539"/>
            <a:ext cx="381000" cy="1290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44" name="Rectangular Callout 43"/>
          <p:cNvSpPr/>
          <p:nvPr/>
        </p:nvSpPr>
        <p:spPr>
          <a:xfrm>
            <a:off x="5446149" y="5136714"/>
            <a:ext cx="3169634" cy="811452"/>
          </a:xfrm>
          <a:prstGeom prst="wedgeRectCallout">
            <a:avLst>
              <a:gd name="adj1" fmla="val -136282"/>
              <a:gd name="adj2" fmla="val -4329"/>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dirty="0">
              <a:ln>
                <a:noFill/>
              </a:ln>
              <a:solidFill>
                <a:prstClr val="white"/>
              </a:solidFill>
              <a:effectLst/>
              <a:uLnTx/>
              <a:uFillTx/>
              <a:latin typeface="Calibri" panose="020F0502020204030204"/>
              <a:ea typeface="+mn-ea"/>
              <a:cs typeface="Arial" panose="020B0604020202020204" pitchFamily="34" charset="0"/>
            </a:endParaRPr>
          </a:p>
        </p:txBody>
      </p:sp>
      <p:sp>
        <p:nvSpPr>
          <p:cNvPr id="40" name="Rounded Rectangle 39"/>
          <p:cNvSpPr/>
          <p:nvPr/>
        </p:nvSpPr>
        <p:spPr>
          <a:xfrm>
            <a:off x="5471817" y="5151782"/>
            <a:ext cx="3118298" cy="769153"/>
          </a:xfrm>
          <a:prstGeom prst="roundRect">
            <a:avLst/>
          </a:prstGeom>
          <a:ln>
            <a:solidFill>
              <a:srgbClr val="C00000"/>
            </a:solidFill>
          </a:ln>
        </p:spPr>
        <p:style>
          <a:lnRef idx="2">
            <a:schemeClr val="accent5"/>
          </a:lnRef>
          <a:fillRef idx="1">
            <a:schemeClr val="lt1"/>
          </a:fillRef>
          <a:effectRef idx="0">
            <a:schemeClr val="accent5"/>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هزینه‌ها مطابق رویه‌های قضایی توسط خریدار قبل از رسیدگی (عودت هزینه‌های مذکور از سوی عرضه‌کننده با استفاده از سازوکار قضایی در صورت محکومیت عرضه‌کننده)</a:t>
            </a:r>
          </a:p>
        </p:txBody>
      </p:sp>
      <p:sp>
        <p:nvSpPr>
          <p:cNvPr id="3" name="Rounded Rectangle 2"/>
          <p:cNvSpPr/>
          <p:nvPr/>
        </p:nvSpPr>
        <p:spPr>
          <a:xfrm>
            <a:off x="8751919" y="2080712"/>
            <a:ext cx="2651489" cy="814976"/>
          </a:xfrm>
          <a:prstGeom prst="roundRect">
            <a:avLst/>
          </a:prstGeom>
          <a:ln>
            <a:solidFill>
              <a:srgbClr val="C00000"/>
            </a:solidFill>
          </a:ln>
        </p:spPr>
        <p:style>
          <a:lnRef idx="2">
            <a:schemeClr val="accent5"/>
          </a:lnRef>
          <a:fillRef idx="1">
            <a:schemeClr val="lt1"/>
          </a:fillRef>
          <a:effectRef idx="0">
            <a:schemeClr val="accent5"/>
          </a:effectRef>
          <a:fontRef idx="minor">
            <a:schemeClr val="dk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a:t>
            </a:r>
            <a:r>
              <a:rPr kumimoji="0" lang="fa-IR" sz="1200" b="1" i="0" u="none" strike="noStrike" kern="1200" cap="none" spc="0" normalizeH="0" baseline="0" noProof="0" dirty="0">
                <a:ln>
                  <a:noFill/>
                </a:ln>
                <a:solidFill>
                  <a:srgbClr val="FF5050"/>
                </a:solidFill>
                <a:effectLst/>
                <a:uLnTx/>
                <a:uFillTx/>
                <a:latin typeface="Calibri" panose="020F0502020204030204"/>
                <a:ea typeface="+mn-ea"/>
                <a:cs typeface="B Nazanin" panose="00000400000000000000" pitchFamily="2" charset="-78"/>
              </a:rPr>
              <a:t>هزینه کارشناس و آزمایشگاه </a:t>
            </a: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در صورت لزوم توسط خریدار کالا قبل از رسیدگی (عودت هزینه‌های مذکور از محل تضامین عرضه‌کننده به خریدار در صورت محکومیت عرضه‌کننده)</a:t>
            </a:r>
          </a:p>
        </p:txBody>
      </p:sp>
      <p:sp>
        <p:nvSpPr>
          <p:cNvPr id="13" name="Rectangle 12"/>
          <p:cNvSpPr/>
          <p:nvPr/>
        </p:nvSpPr>
        <p:spPr>
          <a:xfrm>
            <a:off x="9488029" y="4066849"/>
            <a:ext cx="2439631" cy="2185214"/>
          </a:xfrm>
          <a:prstGeom prst="rect">
            <a:avLst/>
          </a:prstGeom>
          <a:solidFill>
            <a:schemeClr val="bg1"/>
          </a:solidFill>
          <a:ln>
            <a:solidFill>
              <a:srgbClr val="FF5050"/>
            </a:solidFill>
          </a:ln>
        </p:spPr>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hlinkClick r:id="rId2"/>
              </a:rPr>
              <a:t>هزینه­‌های رسیدگی در کمیته سازش:</a:t>
            </a:r>
            <a:endPar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هزینه ورودی:</a:t>
            </a: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545،000 ریال. </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2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هزینه رسیدگی: </a:t>
            </a: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یک در هزار مبلغ خواسته با حداقل مبلغ 545،000 ریال تا سقف 218 میلیون ریال</a:t>
            </a:r>
          </a:p>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400" b="1"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rPr>
              <a:t>هزینه رسیدگی در هیأت داوری:</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B Titr" panose="00000700000000000000" pitchFamily="2" charset="-78"/>
            </a:endParaRPr>
          </a:p>
          <a:p>
            <a:pPr marL="0" marR="0" lvl="0" indent="0" algn="just" defTabSz="914400" rtl="1" eaLnBrk="1" fontAlgn="base" latinLnBrk="0" hangingPunct="1">
              <a:lnSpc>
                <a:spcPct val="100000"/>
              </a:lnSpc>
              <a:spcBef>
                <a:spcPct val="0"/>
              </a:spcBef>
              <a:spcAft>
                <a:spcPct val="0"/>
              </a:spcAft>
              <a:buClrTx/>
              <a:buSzTx/>
              <a:buFontTx/>
              <a:buNone/>
              <a:tabLst/>
              <a:defRPr/>
            </a:pPr>
            <a:r>
              <a:rPr kumimoji="0" lang="ar-SA"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تا ده میلیون</a:t>
            </a: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a:t>
            </a:r>
            <a:r>
              <a:rPr kumimoji="0" lang="ar-SA"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ریال مبلغ خواسته معادل یک میلیون ریال و نسبت به مازاد آن </a:t>
            </a: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1</a:t>
            </a:r>
            <a:r>
              <a:rPr kumimoji="0" lang="ar-SA"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a:t>
            </a: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5</a:t>
            </a:r>
            <a:r>
              <a:rPr kumimoji="0" lang="ar-SA"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درصد از مبلغ خواسته حداکثر تا سقف پنجاه میلیون ریال و همچنین</a:t>
            </a:r>
            <a:r>
              <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 </a:t>
            </a:r>
            <a:r>
              <a:rPr kumimoji="0" lang="ar-SA"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9% مالیات و عوارض</a:t>
            </a:r>
            <a:endParaRPr kumimoji="0" lang="fa-IR" sz="1200" b="0"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endParaRPr>
          </a:p>
        </p:txBody>
      </p:sp>
      <p:sp>
        <p:nvSpPr>
          <p:cNvPr id="47" name="Rectangle 46"/>
          <p:cNvSpPr/>
          <p:nvPr/>
        </p:nvSpPr>
        <p:spPr>
          <a:xfrm>
            <a:off x="9843407" y="3705365"/>
            <a:ext cx="1728873" cy="338554"/>
          </a:xfrm>
          <a:prstGeom prst="rect">
            <a:avLst/>
          </a:prstGeom>
          <a:solidFill>
            <a:schemeClr val="bg1"/>
          </a:solidFill>
          <a:ln>
            <a:solidFill>
              <a:schemeClr val="tx1"/>
            </a:solidFill>
          </a:ln>
        </p:spPr>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rPr>
              <a:t>هزینه­‌های </a:t>
            </a:r>
            <a:r>
              <a:rPr kumimoji="0" lang="fa-IR" sz="1600" b="1" i="0" u="none" strike="noStrike" kern="1200" cap="none" spc="0" normalizeH="0" baseline="0" noProof="0" dirty="0">
                <a:ln>
                  <a:noFill/>
                </a:ln>
                <a:solidFill>
                  <a:srgbClr val="FF5050"/>
                </a:solidFill>
                <a:effectLst/>
                <a:uLnTx/>
                <a:uFillTx/>
                <a:latin typeface="Arial" panose="020B0604020202020204" pitchFamily="34" charset="0"/>
                <a:ea typeface="+mn-ea"/>
                <a:cs typeface="B Nazanin" panose="00000400000000000000" pitchFamily="2" charset="-78"/>
              </a:rPr>
              <a:t>دادخواست</a:t>
            </a:r>
            <a:endParaRPr kumimoji="0" lang="fa-IR" sz="1600" b="0" i="0" u="none" strike="noStrike" kern="1200" cap="none" spc="0" normalizeH="0" baseline="0" noProof="0" dirty="0">
              <a:ln>
                <a:noFill/>
              </a:ln>
              <a:solidFill>
                <a:srgbClr val="FF0000"/>
              </a:solidFill>
              <a:effectLst/>
              <a:uLnTx/>
              <a:uFillTx/>
              <a:latin typeface="Calibri" panose="020F0502020204030204"/>
              <a:ea typeface="+mn-ea"/>
              <a:cs typeface="B Nazanin" panose="00000400000000000000" pitchFamily="2" charset="-78"/>
            </a:endParaRPr>
          </a:p>
        </p:txBody>
      </p:sp>
    </p:spTree>
    <p:extLst>
      <p:ext uri="{BB962C8B-B14F-4D97-AF65-F5344CB8AC3E}">
        <p14:creationId xmlns:p14="http://schemas.microsoft.com/office/powerpoint/2010/main" val="863972244"/>
      </p:ext>
    </p:extLst>
  </p:cSld>
  <p:clrMapOvr>
    <a:masterClrMapping/>
  </p:clrMapOvr>
  <p:transition spd="slow">
    <p:cove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کارمزد معاملات انواع کالا در بازار فیزیکی</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51</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10" name="Table 9"/>
          <p:cNvGraphicFramePr>
            <a:graphicFrameLocks noGrp="1"/>
          </p:cNvGraphicFramePr>
          <p:nvPr/>
        </p:nvGraphicFramePr>
        <p:xfrm>
          <a:off x="914400" y="1143000"/>
          <a:ext cx="10134599" cy="2309761"/>
        </p:xfrm>
        <a:graphic>
          <a:graphicData uri="http://schemas.openxmlformats.org/drawingml/2006/table">
            <a:tbl>
              <a:tblPr rtl="1" firstRow="1" firstCol="1" bandRow="1">
                <a:tableStyleId>{0505E3EF-67EA-436B-97B2-0124C06EBD24}</a:tableStyleId>
              </a:tblPr>
              <a:tblGrid>
                <a:gridCol w="1354811">
                  <a:extLst>
                    <a:ext uri="{9D8B030D-6E8A-4147-A177-3AD203B41FA5}">
                      <a16:colId xmlns:a16="http://schemas.microsoft.com/office/drawing/2014/main" xmlns="" val="3855480840"/>
                    </a:ext>
                  </a:extLst>
                </a:gridCol>
                <a:gridCol w="1490290">
                  <a:extLst>
                    <a:ext uri="{9D8B030D-6E8A-4147-A177-3AD203B41FA5}">
                      <a16:colId xmlns:a16="http://schemas.microsoft.com/office/drawing/2014/main" xmlns="" val="4219534617"/>
                    </a:ext>
                  </a:extLst>
                </a:gridCol>
                <a:gridCol w="1490290">
                  <a:extLst>
                    <a:ext uri="{9D8B030D-6E8A-4147-A177-3AD203B41FA5}">
                      <a16:colId xmlns:a16="http://schemas.microsoft.com/office/drawing/2014/main" xmlns="" val="3919332935"/>
                    </a:ext>
                  </a:extLst>
                </a:gridCol>
                <a:gridCol w="1490290">
                  <a:extLst>
                    <a:ext uri="{9D8B030D-6E8A-4147-A177-3AD203B41FA5}">
                      <a16:colId xmlns:a16="http://schemas.microsoft.com/office/drawing/2014/main" xmlns="" val="251683380"/>
                    </a:ext>
                  </a:extLst>
                </a:gridCol>
                <a:gridCol w="1490290">
                  <a:extLst>
                    <a:ext uri="{9D8B030D-6E8A-4147-A177-3AD203B41FA5}">
                      <a16:colId xmlns:a16="http://schemas.microsoft.com/office/drawing/2014/main" xmlns="" val="3518138873"/>
                    </a:ext>
                  </a:extLst>
                </a:gridCol>
                <a:gridCol w="1211479">
                  <a:extLst>
                    <a:ext uri="{9D8B030D-6E8A-4147-A177-3AD203B41FA5}">
                      <a16:colId xmlns:a16="http://schemas.microsoft.com/office/drawing/2014/main" xmlns="" val="3957282323"/>
                    </a:ext>
                  </a:extLst>
                </a:gridCol>
                <a:gridCol w="1607149">
                  <a:extLst>
                    <a:ext uri="{9D8B030D-6E8A-4147-A177-3AD203B41FA5}">
                      <a16:colId xmlns:a16="http://schemas.microsoft.com/office/drawing/2014/main" xmlns="" val="534967212"/>
                    </a:ext>
                  </a:extLst>
                </a:gridCol>
              </a:tblGrid>
              <a:tr h="346849">
                <a:tc rowSpan="2">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عنوان</a:t>
                      </a:r>
                      <a:endParaRPr lang="en-US" sz="1600" b="1" kern="1200">
                        <a:solidFill>
                          <a:schemeClr val="dk1"/>
                        </a:solidFill>
                        <a:effectLst/>
                        <a:latin typeface="+mn-lt"/>
                        <a:ea typeface="+mn-ea"/>
                        <a:cs typeface="B Nazanin" panose="00000400000000000000" pitchFamily="2" charset="-78"/>
                      </a:endParaRPr>
                    </a:p>
                  </a:txBody>
                  <a:tcPr marL="68580" marR="68580" marT="0" marB="0" vert="vert270" anchor="ctr"/>
                </a:tc>
                <a:tc gridSpan="2">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سهم خریدار</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hMerge="1">
                  <a:txBody>
                    <a:bodyPr/>
                    <a:lstStyle/>
                    <a:p>
                      <a:pPr rtl="1"/>
                      <a:endParaRPr lang="fa-IR"/>
                    </a:p>
                  </a:txBody>
                  <a:tcPr/>
                </a:tc>
                <a:tc gridSpan="2">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سهم فروشنده</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hMerge="1">
                  <a:txBody>
                    <a:bodyPr/>
                    <a:lstStyle/>
                    <a:p>
                      <a:pPr rtl="1"/>
                      <a:endParaRPr lang="fa-IR"/>
                    </a:p>
                  </a:txBody>
                  <a:tcPr/>
                </a:tc>
                <a:tc rowSpan="2">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ضرب کل</a:t>
                      </a:r>
                      <a:endParaRPr lang="en-US" sz="1600" b="1" kern="1200">
                        <a:solidFill>
                          <a:schemeClr val="dk1"/>
                        </a:solidFill>
                        <a:effectLst/>
                        <a:latin typeface="+mn-lt"/>
                        <a:ea typeface="+mn-ea"/>
                        <a:cs typeface="B Nazanin" panose="00000400000000000000" pitchFamily="2" charset="-78"/>
                      </a:endParaRPr>
                    </a:p>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(سهم دو سر)</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rowSpan="2">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سقف مبلغ</a:t>
                      </a:r>
                      <a:endParaRPr lang="en-US" sz="1600" b="1" kern="1200" dirty="0">
                        <a:solidFill>
                          <a:schemeClr val="dk1"/>
                        </a:solidFill>
                        <a:effectLst/>
                        <a:latin typeface="+mn-lt"/>
                        <a:ea typeface="+mn-ea"/>
                        <a:cs typeface="B Nazanin" panose="00000400000000000000" pitchFamily="2" charset="-78"/>
                      </a:endParaRPr>
                    </a:p>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(سهم دوسر)</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extLst>
                  <a:ext uri="{0D108BD9-81ED-4DB2-BD59-A6C34878D82A}">
                    <a16:rowId xmlns:a16="http://schemas.microsoft.com/office/drawing/2014/main" xmlns="" val="1795531538"/>
                  </a:ext>
                </a:extLst>
              </a:tr>
              <a:tr h="34152">
                <a:tc vMerge="1">
                  <a:txBody>
                    <a:bodyPr/>
                    <a:lstStyle/>
                    <a:p>
                      <a:pPr rtl="1"/>
                      <a:endParaRPr lang="fa-IR"/>
                    </a:p>
                  </a:txBody>
                  <a:tcPr/>
                </a:tc>
                <a:tc>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ضریب</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سقف مبلغ</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ضریب</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سقف مبلغ</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vMerge="1">
                  <a:txBody>
                    <a:bodyPr/>
                    <a:lstStyle/>
                    <a:p>
                      <a:pPr rtl="1"/>
                      <a:endParaRPr lang="fa-IR"/>
                    </a:p>
                  </a:txBody>
                  <a:tcPr/>
                </a:tc>
                <a:tc vMerge="1">
                  <a:txBody>
                    <a:bodyPr/>
                    <a:lstStyle/>
                    <a:p>
                      <a:pPr rtl="1"/>
                      <a:endParaRPr lang="fa-IR"/>
                    </a:p>
                  </a:txBody>
                  <a:tcPr/>
                </a:tc>
                <a:extLst>
                  <a:ext uri="{0D108BD9-81ED-4DB2-BD59-A6C34878D82A}">
                    <a16:rowId xmlns:a16="http://schemas.microsoft.com/office/drawing/2014/main" xmlns="" val="3154910548"/>
                  </a:ext>
                </a:extLst>
              </a:tr>
              <a:tr h="33910">
                <a:tc>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کارمزد سازمان بورس</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0.00032</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80.000.000</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0.00048</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dirty="0">
                          <a:effectLst/>
                        </a:rPr>
                        <a:t>120.000.000</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0.0008</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200.000.000</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xmlns="" val="2602473740"/>
                  </a:ext>
                </a:extLst>
              </a:tr>
              <a:tr h="0">
                <a:tc>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کارمزد شرکت بورس کالا</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0.0005</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100.000.000</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0.0005</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100.000.000</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dirty="0">
                          <a:effectLst/>
                        </a:rPr>
                        <a:t>0.001</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200.000.000</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xmlns="" val="3902954827"/>
                  </a:ext>
                </a:extLst>
              </a:tr>
              <a:tr h="135256">
                <a:tc>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کارمزد کارگزار</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0.0018</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300.000.000</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0.0018</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300.000.000</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0.0036</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600.000.000</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xmlns="" val="1850547357"/>
                  </a:ext>
                </a:extLst>
              </a:tr>
              <a:tr h="48388">
                <a:tc>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جمع کل</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0.00262</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480.000.000</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0.00278</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dirty="0">
                          <a:effectLst/>
                        </a:rPr>
                        <a:t>520.000.000</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a:effectLst/>
                        </a:rPr>
                        <a:t>0.0054</a:t>
                      </a:r>
                      <a:endParaRPr lang="en-US" sz="280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dirty="0">
                          <a:effectLst/>
                        </a:rPr>
                        <a:t>1.000.000.000</a:t>
                      </a:r>
                      <a:endParaRPr lang="en-US" sz="28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tc>
                <a:extLst>
                  <a:ext uri="{0D108BD9-81ED-4DB2-BD59-A6C34878D82A}">
                    <a16:rowId xmlns:a16="http://schemas.microsoft.com/office/drawing/2014/main" xmlns="" val="1297103617"/>
                  </a:ext>
                </a:extLst>
              </a:tr>
            </a:tbl>
          </a:graphicData>
        </a:graphic>
      </p:graphicFrame>
      <p:sp>
        <p:nvSpPr>
          <p:cNvPr id="11" name="Rectangle 2"/>
          <p:cNvSpPr>
            <a:spLocks noChangeArrowheads="1"/>
          </p:cNvSpPr>
          <p:nvPr/>
        </p:nvSpPr>
        <p:spPr bwMode="auto">
          <a:xfrm>
            <a:off x="2743200" y="762000"/>
            <a:ext cx="5410200" cy="338554"/>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SA" altLang="fa-IR" sz="16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B Titr" panose="00000700000000000000" pitchFamily="2" charset="-78"/>
              </a:rPr>
              <a:t>کارمزد کلیه کالاها به غیر از کالاهای گروه کشاورزی (مبالغ به ریال)</a:t>
            </a:r>
            <a:endParaRPr kumimoji="0" lang="en-US" altLang="fa-IR" sz="16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B Titr" panose="00000700000000000000" pitchFamily="2" charset="-78"/>
            </a:endParaRPr>
          </a:p>
        </p:txBody>
      </p:sp>
      <p:graphicFrame>
        <p:nvGraphicFramePr>
          <p:cNvPr id="12" name="Table 11"/>
          <p:cNvGraphicFramePr>
            <a:graphicFrameLocks noGrp="1"/>
          </p:cNvGraphicFramePr>
          <p:nvPr/>
        </p:nvGraphicFramePr>
        <p:xfrm>
          <a:off x="914400" y="3962400"/>
          <a:ext cx="10071340" cy="2172263"/>
        </p:xfrm>
        <a:graphic>
          <a:graphicData uri="http://schemas.openxmlformats.org/drawingml/2006/table">
            <a:tbl>
              <a:tblPr rtl="1" firstRow="1" firstCol="1" bandRow="1">
                <a:tableStyleId>{0505E3EF-67EA-436B-97B2-0124C06EBD24}</a:tableStyleId>
              </a:tblPr>
              <a:tblGrid>
                <a:gridCol w="1735404">
                  <a:extLst>
                    <a:ext uri="{9D8B030D-6E8A-4147-A177-3AD203B41FA5}">
                      <a16:colId xmlns:a16="http://schemas.microsoft.com/office/drawing/2014/main" xmlns="" val="1358278540"/>
                    </a:ext>
                  </a:extLst>
                </a:gridCol>
                <a:gridCol w="1475018">
                  <a:extLst>
                    <a:ext uri="{9D8B030D-6E8A-4147-A177-3AD203B41FA5}">
                      <a16:colId xmlns:a16="http://schemas.microsoft.com/office/drawing/2014/main" xmlns="" val="675052830"/>
                    </a:ext>
                  </a:extLst>
                </a:gridCol>
                <a:gridCol w="1475018">
                  <a:extLst>
                    <a:ext uri="{9D8B030D-6E8A-4147-A177-3AD203B41FA5}">
                      <a16:colId xmlns:a16="http://schemas.microsoft.com/office/drawing/2014/main" xmlns="" val="3303032039"/>
                    </a:ext>
                  </a:extLst>
                </a:gridCol>
                <a:gridCol w="1374482">
                  <a:extLst>
                    <a:ext uri="{9D8B030D-6E8A-4147-A177-3AD203B41FA5}">
                      <a16:colId xmlns:a16="http://schemas.microsoft.com/office/drawing/2014/main" xmlns="" val="2144306620"/>
                    </a:ext>
                  </a:extLst>
                </a:gridCol>
                <a:gridCol w="1374482">
                  <a:extLst>
                    <a:ext uri="{9D8B030D-6E8A-4147-A177-3AD203B41FA5}">
                      <a16:colId xmlns:a16="http://schemas.microsoft.com/office/drawing/2014/main" xmlns="" val="3277897667"/>
                    </a:ext>
                  </a:extLst>
                </a:gridCol>
                <a:gridCol w="1154919">
                  <a:extLst>
                    <a:ext uri="{9D8B030D-6E8A-4147-A177-3AD203B41FA5}">
                      <a16:colId xmlns:a16="http://schemas.microsoft.com/office/drawing/2014/main" xmlns="" val="1875354232"/>
                    </a:ext>
                  </a:extLst>
                </a:gridCol>
                <a:gridCol w="1482017">
                  <a:extLst>
                    <a:ext uri="{9D8B030D-6E8A-4147-A177-3AD203B41FA5}">
                      <a16:colId xmlns:a16="http://schemas.microsoft.com/office/drawing/2014/main" xmlns="" val="1654136909"/>
                    </a:ext>
                  </a:extLst>
                </a:gridCol>
              </a:tblGrid>
              <a:tr h="242626">
                <a:tc rowSpan="2">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عنوان</a:t>
                      </a:r>
                      <a:endParaRPr lang="en-US" sz="1600" b="1" kern="1200" dirty="0">
                        <a:solidFill>
                          <a:schemeClr val="dk1"/>
                        </a:solidFill>
                        <a:effectLst/>
                        <a:latin typeface="+mn-lt"/>
                        <a:ea typeface="+mn-ea"/>
                        <a:cs typeface="B Nazanin" panose="00000400000000000000" pitchFamily="2" charset="-78"/>
                      </a:endParaRPr>
                    </a:p>
                  </a:txBody>
                  <a:tcPr marL="68580" marR="68580" marT="0" marB="0" vert="vert270" anchor="ctr"/>
                </a:tc>
                <a:tc gridSpan="2">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سهم خریدار</a:t>
                      </a:r>
                      <a:endParaRPr lang="en-US" sz="1600" b="1" kern="1200" dirty="0">
                        <a:solidFill>
                          <a:schemeClr val="dk1"/>
                        </a:solidFill>
                        <a:effectLst/>
                        <a:latin typeface="+mn-lt"/>
                        <a:ea typeface="+mn-ea"/>
                        <a:cs typeface="B Nazanin" panose="00000400000000000000" pitchFamily="2" charset="-78"/>
                      </a:endParaRPr>
                    </a:p>
                  </a:txBody>
                  <a:tcPr marL="68580" marR="68580" marT="0" marB="0"/>
                </a:tc>
                <a:tc hMerge="1">
                  <a:txBody>
                    <a:bodyPr/>
                    <a:lstStyle/>
                    <a:p>
                      <a:pPr rtl="1"/>
                      <a:endParaRPr lang="fa-IR"/>
                    </a:p>
                  </a:txBody>
                  <a:tcPr/>
                </a:tc>
                <a:tc gridSpan="2">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سهم فروشنده</a:t>
                      </a:r>
                      <a:endParaRPr lang="en-US" sz="1600" b="1" kern="1200">
                        <a:solidFill>
                          <a:schemeClr val="dk1"/>
                        </a:solidFill>
                        <a:effectLst/>
                        <a:latin typeface="+mn-lt"/>
                        <a:ea typeface="+mn-ea"/>
                        <a:cs typeface="B Nazanin" panose="00000400000000000000" pitchFamily="2" charset="-78"/>
                      </a:endParaRPr>
                    </a:p>
                  </a:txBody>
                  <a:tcPr marL="68580" marR="68580" marT="0" marB="0"/>
                </a:tc>
                <a:tc hMerge="1">
                  <a:txBody>
                    <a:bodyPr/>
                    <a:lstStyle/>
                    <a:p>
                      <a:pPr rtl="1"/>
                      <a:endParaRPr lang="fa-IR"/>
                    </a:p>
                  </a:txBody>
                  <a:tcPr/>
                </a:tc>
                <a:tc rowSpan="2">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ضرب کل</a:t>
                      </a:r>
                      <a:endParaRPr lang="en-US" sz="1600" b="1" kern="1200">
                        <a:solidFill>
                          <a:schemeClr val="dk1"/>
                        </a:solidFill>
                        <a:effectLst/>
                        <a:latin typeface="+mn-lt"/>
                        <a:ea typeface="+mn-ea"/>
                        <a:cs typeface="B Nazanin" panose="00000400000000000000" pitchFamily="2" charset="-78"/>
                      </a:endParaRPr>
                    </a:p>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(سهم دو سر)</a:t>
                      </a:r>
                      <a:endParaRPr lang="en-US" sz="1600" b="1" kern="1200">
                        <a:solidFill>
                          <a:schemeClr val="dk1"/>
                        </a:solidFill>
                        <a:effectLst/>
                        <a:latin typeface="+mn-lt"/>
                        <a:ea typeface="+mn-ea"/>
                        <a:cs typeface="B Nazanin" panose="00000400000000000000" pitchFamily="2" charset="-78"/>
                      </a:endParaRPr>
                    </a:p>
                  </a:txBody>
                  <a:tcPr marL="68580" marR="68580" marT="0" marB="0"/>
                </a:tc>
                <a:tc rowSpan="2">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سقف مبلغ</a:t>
                      </a:r>
                      <a:endParaRPr lang="en-US" sz="1600" b="1" kern="1200" dirty="0">
                        <a:solidFill>
                          <a:schemeClr val="dk1"/>
                        </a:solidFill>
                        <a:effectLst/>
                        <a:latin typeface="+mn-lt"/>
                        <a:ea typeface="+mn-ea"/>
                        <a:cs typeface="B Nazanin" panose="00000400000000000000" pitchFamily="2" charset="-78"/>
                      </a:endParaRPr>
                    </a:p>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(سهم دوسر)</a:t>
                      </a:r>
                      <a:endParaRPr lang="en-US" sz="1600" b="1" kern="1200" dirty="0">
                        <a:solidFill>
                          <a:schemeClr val="dk1"/>
                        </a:solidFill>
                        <a:effectLst/>
                        <a:latin typeface="+mn-lt"/>
                        <a:ea typeface="+mn-ea"/>
                        <a:cs typeface="B Nazanin" panose="00000400000000000000" pitchFamily="2" charset="-78"/>
                      </a:endParaRPr>
                    </a:p>
                  </a:txBody>
                  <a:tcPr marL="68580" marR="68580" marT="0" marB="0"/>
                </a:tc>
                <a:extLst>
                  <a:ext uri="{0D108BD9-81ED-4DB2-BD59-A6C34878D82A}">
                    <a16:rowId xmlns:a16="http://schemas.microsoft.com/office/drawing/2014/main" xmlns="" val="3851713846"/>
                  </a:ext>
                </a:extLst>
              </a:tr>
              <a:tr h="132949">
                <a:tc vMerge="1">
                  <a:txBody>
                    <a:bodyPr/>
                    <a:lstStyle/>
                    <a:p>
                      <a:pPr rtl="1"/>
                      <a:endParaRPr lang="fa-IR"/>
                    </a:p>
                  </a:txBody>
                  <a:tcPr/>
                </a:tc>
                <a:tc>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ضریب</a:t>
                      </a:r>
                      <a:endParaRPr lang="en-US" sz="1600" b="1" kern="1200">
                        <a:solidFill>
                          <a:schemeClr val="dk1"/>
                        </a:solidFill>
                        <a:effectLst/>
                        <a:latin typeface="+mn-lt"/>
                        <a:ea typeface="+mn-ea"/>
                        <a:cs typeface="B Nazanin" panose="00000400000000000000" pitchFamily="2" charset="-78"/>
                      </a:endParaRPr>
                    </a:p>
                  </a:txBody>
                  <a:tcPr marL="68580" marR="68580" marT="0" marB="0"/>
                </a:tc>
                <a:tc>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سقف مبلغ</a:t>
                      </a:r>
                      <a:endParaRPr lang="en-US" sz="1600" b="1" kern="1200" dirty="0">
                        <a:solidFill>
                          <a:schemeClr val="dk1"/>
                        </a:solidFill>
                        <a:effectLst/>
                        <a:latin typeface="+mn-lt"/>
                        <a:ea typeface="+mn-ea"/>
                        <a:cs typeface="B Nazanin" panose="00000400000000000000" pitchFamily="2" charset="-78"/>
                      </a:endParaRPr>
                    </a:p>
                  </a:txBody>
                  <a:tcPr marL="68580" marR="68580" marT="0" marB="0"/>
                </a:tc>
                <a:tc>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ضریب</a:t>
                      </a:r>
                      <a:endParaRPr lang="en-US" sz="1600" b="1" kern="1200">
                        <a:solidFill>
                          <a:schemeClr val="dk1"/>
                        </a:solidFill>
                        <a:effectLst/>
                        <a:latin typeface="+mn-lt"/>
                        <a:ea typeface="+mn-ea"/>
                        <a:cs typeface="B Nazanin" panose="00000400000000000000" pitchFamily="2" charset="-78"/>
                      </a:endParaRPr>
                    </a:p>
                  </a:txBody>
                  <a:tcPr marL="68580" marR="68580" marT="0" marB="0"/>
                </a:tc>
                <a:tc>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سقف مبلغ</a:t>
                      </a:r>
                      <a:endParaRPr lang="en-US" sz="1600" b="1" kern="1200" dirty="0">
                        <a:solidFill>
                          <a:schemeClr val="dk1"/>
                        </a:solidFill>
                        <a:effectLst/>
                        <a:latin typeface="+mn-lt"/>
                        <a:ea typeface="+mn-ea"/>
                        <a:cs typeface="B Nazanin" panose="00000400000000000000" pitchFamily="2" charset="-78"/>
                      </a:endParaRPr>
                    </a:p>
                  </a:txBody>
                  <a:tcPr marL="68580" marR="68580" marT="0" marB="0"/>
                </a:tc>
                <a:tc vMerge="1">
                  <a:txBody>
                    <a:bodyPr/>
                    <a:lstStyle/>
                    <a:p>
                      <a:pPr rtl="1"/>
                      <a:endParaRPr lang="fa-IR"/>
                    </a:p>
                  </a:txBody>
                  <a:tcPr/>
                </a:tc>
                <a:tc vMerge="1">
                  <a:txBody>
                    <a:bodyPr/>
                    <a:lstStyle/>
                    <a:p>
                      <a:pPr rtl="1"/>
                      <a:endParaRPr lang="fa-IR"/>
                    </a:p>
                  </a:txBody>
                  <a:tcPr/>
                </a:tc>
                <a:extLst>
                  <a:ext uri="{0D108BD9-81ED-4DB2-BD59-A6C34878D82A}">
                    <a16:rowId xmlns:a16="http://schemas.microsoft.com/office/drawing/2014/main" xmlns="" val="3809085383"/>
                  </a:ext>
                </a:extLst>
              </a:tr>
              <a:tr h="375575">
                <a:tc>
                  <a:txBody>
                    <a:bodyPr/>
                    <a:lstStyle/>
                    <a:p>
                      <a:pPr algn="ctr" rtl="1">
                        <a:lnSpc>
                          <a:spcPct val="115000"/>
                        </a:lnSpc>
                        <a:spcAft>
                          <a:spcPts val="0"/>
                        </a:spcAft>
                      </a:pPr>
                      <a:r>
                        <a:rPr lang="ar-SA" sz="1600" b="1" kern="1200" dirty="0">
                          <a:solidFill>
                            <a:schemeClr val="dk1"/>
                          </a:solidFill>
                          <a:effectLst/>
                          <a:latin typeface="+mn-lt"/>
                          <a:ea typeface="+mn-ea"/>
                          <a:cs typeface="B Nazanin" panose="00000400000000000000" pitchFamily="2" charset="-78"/>
                        </a:rPr>
                        <a:t>کارمزد سازمان بورس</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kern="1200">
                          <a:effectLst/>
                        </a:rPr>
                        <a:t>0.00032</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80.000.000</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0.00048</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120.000.000</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0.0008</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dirty="0">
                          <a:effectLst/>
                        </a:rPr>
                        <a:t>200.000.000</a:t>
                      </a:r>
                      <a:endParaRPr lang="en-US" sz="1600"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xmlns="" val="971345538"/>
                  </a:ext>
                </a:extLst>
              </a:tr>
              <a:tr h="375575">
                <a:tc>
                  <a:txBody>
                    <a:bodyPr/>
                    <a:lstStyle/>
                    <a:p>
                      <a:pPr algn="ctr" rtl="1">
                        <a:lnSpc>
                          <a:spcPct val="115000"/>
                        </a:lnSpc>
                        <a:spcAft>
                          <a:spcPts val="0"/>
                        </a:spcAft>
                      </a:pPr>
                      <a:r>
                        <a:rPr lang="ar-SA" sz="1600" b="1" kern="1200">
                          <a:solidFill>
                            <a:schemeClr val="dk1"/>
                          </a:solidFill>
                          <a:effectLst/>
                          <a:latin typeface="+mn-lt"/>
                          <a:ea typeface="+mn-ea"/>
                          <a:cs typeface="B Nazanin" panose="00000400000000000000" pitchFamily="2" charset="-78"/>
                        </a:rPr>
                        <a:t>کارمزد شرکت بورس کالا</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kern="1200">
                          <a:effectLst/>
                        </a:rPr>
                        <a:t>0.0005</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dirty="0">
                          <a:effectLst/>
                        </a:rPr>
                        <a:t>100.000.000</a:t>
                      </a:r>
                      <a:endParaRPr lang="en-US" sz="1600" kern="1200" dirty="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0.0005</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100.000.000</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0.001</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200.000.000</a:t>
                      </a:r>
                      <a:endParaRPr lang="en-US" sz="1600" kern="120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xmlns="" val="2059635405"/>
                  </a:ext>
                </a:extLst>
              </a:tr>
              <a:tr h="337512">
                <a:tc>
                  <a:txBody>
                    <a:bodyPr/>
                    <a:lstStyle/>
                    <a:p>
                      <a:pPr algn="ctr" rtl="1">
                        <a:lnSpc>
                          <a:spcPct val="115000"/>
                        </a:lnSpc>
                        <a:spcAft>
                          <a:spcPts val="0"/>
                        </a:spcAft>
                      </a:pPr>
                      <a:r>
                        <a:rPr lang="ar-SA" sz="1600" b="1" kern="1200">
                          <a:solidFill>
                            <a:schemeClr val="dk1"/>
                          </a:solidFill>
                          <a:effectLst/>
                          <a:latin typeface="+mn-lt"/>
                          <a:ea typeface="+mn-ea"/>
                          <a:cs typeface="B Nazanin" panose="00000400000000000000" pitchFamily="2" charset="-78"/>
                        </a:rPr>
                        <a:t>کارمزد کارگزار</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kern="1200">
                          <a:effectLst/>
                        </a:rPr>
                        <a:t>0.00225</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300.000.000</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0.00225</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300.000.000</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0.0045</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600.000.000</a:t>
                      </a:r>
                      <a:endParaRPr lang="en-US" sz="1600" kern="120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xmlns="" val="3138434726"/>
                  </a:ext>
                </a:extLst>
              </a:tr>
              <a:tr h="337512">
                <a:tc>
                  <a:txBody>
                    <a:bodyPr/>
                    <a:lstStyle/>
                    <a:p>
                      <a:pPr algn="ctr" rtl="1">
                        <a:lnSpc>
                          <a:spcPct val="115000"/>
                        </a:lnSpc>
                        <a:spcAft>
                          <a:spcPts val="0"/>
                        </a:spcAft>
                      </a:pPr>
                      <a:r>
                        <a:rPr lang="ar-SA" sz="1600" b="1" kern="1200" dirty="0">
                          <a:solidFill>
                            <a:schemeClr val="dk1"/>
                          </a:solidFill>
                          <a:effectLst/>
                          <a:latin typeface="+mn-lt"/>
                          <a:ea typeface="+mn-ea"/>
                          <a:cs typeface="B Nazanin" panose="00000400000000000000" pitchFamily="2" charset="-78"/>
                        </a:rPr>
                        <a:t>جمع کل</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kern="1200" dirty="0">
                          <a:effectLst/>
                        </a:rPr>
                        <a:t>0.00307</a:t>
                      </a:r>
                      <a:endParaRPr lang="en-US" sz="1600" kern="1200" dirty="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480.000.000</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0.00323</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520.000.000</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a:effectLst/>
                        </a:rPr>
                        <a:t>0.0063</a:t>
                      </a:r>
                      <a:endParaRPr lang="en-US" sz="1600" kern="1200">
                        <a:solidFill>
                          <a:schemeClr val="dk1"/>
                        </a:solidFill>
                        <a:effectLst/>
                        <a:latin typeface="+mn-lt"/>
                        <a:ea typeface="+mn-ea"/>
                        <a:cs typeface="+mn-cs"/>
                      </a:endParaRPr>
                    </a:p>
                  </a:txBody>
                  <a:tcPr marL="68580" marR="68580" marT="0" marB="0"/>
                </a:tc>
                <a:tc>
                  <a:txBody>
                    <a:bodyPr/>
                    <a:lstStyle/>
                    <a:p>
                      <a:pPr algn="ctr" rtl="1">
                        <a:lnSpc>
                          <a:spcPct val="115000"/>
                        </a:lnSpc>
                        <a:spcAft>
                          <a:spcPts val="0"/>
                        </a:spcAft>
                      </a:pPr>
                      <a:r>
                        <a:rPr lang="ar-SA" sz="1600" kern="1200" dirty="0">
                          <a:effectLst/>
                        </a:rPr>
                        <a:t>1.000.000.000</a:t>
                      </a:r>
                      <a:endParaRPr lang="en-US" sz="1600" kern="1200" dirty="0">
                        <a:solidFill>
                          <a:schemeClr val="dk1"/>
                        </a:solidFill>
                        <a:effectLst/>
                        <a:latin typeface="+mn-lt"/>
                        <a:ea typeface="+mn-ea"/>
                        <a:cs typeface="+mn-cs"/>
                      </a:endParaRPr>
                    </a:p>
                  </a:txBody>
                  <a:tcPr marL="68580" marR="68580" marT="0" marB="0"/>
                </a:tc>
                <a:extLst>
                  <a:ext uri="{0D108BD9-81ED-4DB2-BD59-A6C34878D82A}">
                    <a16:rowId xmlns:a16="http://schemas.microsoft.com/office/drawing/2014/main" xmlns="" val="1001750739"/>
                  </a:ext>
                </a:extLst>
              </a:tr>
            </a:tbl>
          </a:graphicData>
        </a:graphic>
      </p:graphicFrame>
      <p:sp>
        <p:nvSpPr>
          <p:cNvPr id="13" name="Rectangle 3"/>
          <p:cNvSpPr>
            <a:spLocks noChangeArrowheads="1"/>
          </p:cNvSpPr>
          <p:nvPr/>
        </p:nvSpPr>
        <p:spPr bwMode="auto">
          <a:xfrm>
            <a:off x="2819400" y="3581400"/>
            <a:ext cx="5334000" cy="338554"/>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SA" altLang="fa-IR" sz="16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B Titr" panose="00000700000000000000" pitchFamily="2" charset="-78"/>
              </a:rPr>
              <a:t>کارمزد کالاهای گروه کشاورزی (مبالغ به ریال)</a:t>
            </a:r>
            <a:endParaRPr kumimoji="0" lang="en-US" altLang="fa-IR" sz="16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B Titr" panose="00000700000000000000" pitchFamily="2" charset="-78"/>
            </a:endParaRPr>
          </a:p>
        </p:txBody>
      </p:sp>
      <p:sp>
        <p:nvSpPr>
          <p:cNvPr id="9" name="Explosion 1 8"/>
          <p:cNvSpPr/>
          <p:nvPr/>
        </p:nvSpPr>
        <p:spPr>
          <a:xfrm rot="16382682">
            <a:off x="37400" y="14664"/>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790587631"/>
      </p:ext>
    </p:extLst>
  </p:cSld>
  <p:clrMapOvr>
    <a:masterClrMapping/>
  </p:clrMapOvr>
  <p:transition spd="slow">
    <p:cove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کارمزد معاملات انواع کالا در بازار فیزیکی</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52</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1" name="Rectangle 2"/>
          <p:cNvSpPr>
            <a:spLocks noChangeArrowheads="1"/>
          </p:cNvSpPr>
          <p:nvPr/>
        </p:nvSpPr>
        <p:spPr bwMode="auto">
          <a:xfrm>
            <a:off x="2743200" y="990600"/>
            <a:ext cx="7010400" cy="338554"/>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defRPr/>
            </a:pPr>
            <a:r>
              <a:rPr kumimoji="0" lang="ar-SA" altLang="fa-IR" sz="16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B Titr" panose="00000700000000000000" pitchFamily="2" charset="-78"/>
              </a:rPr>
              <a:t>کارمزد معاملات کالاهای  مشمول تنظیم بازار در بازار فیزیکی بورس کالای ایران (مبالغ به ریال)</a:t>
            </a:r>
            <a:endParaRPr kumimoji="0" lang="en-US" altLang="fa-IR" sz="1600" b="0" i="0" u="none" strike="noStrike" kern="1200" cap="none" spc="0" normalizeH="0" baseline="0" noProof="0" dirty="0">
              <a:ln>
                <a:noFill/>
              </a:ln>
              <a:solidFill>
                <a:srgbClr val="000000"/>
              </a:solidFill>
              <a:effectLst/>
              <a:uLnTx/>
              <a:uFillTx/>
              <a:latin typeface="Calibri" panose="020F0502020204030204"/>
              <a:ea typeface="Calibri" panose="020F0502020204030204" pitchFamily="34" charset="0"/>
              <a:cs typeface="B Titr" panose="00000700000000000000" pitchFamily="2" charset="-78"/>
            </a:endParaRPr>
          </a:p>
        </p:txBody>
      </p:sp>
      <p:graphicFrame>
        <p:nvGraphicFramePr>
          <p:cNvPr id="3" name="Table 2"/>
          <p:cNvGraphicFramePr>
            <a:graphicFrameLocks noGrp="1"/>
          </p:cNvGraphicFramePr>
          <p:nvPr/>
        </p:nvGraphicFramePr>
        <p:xfrm>
          <a:off x="914400" y="1524000"/>
          <a:ext cx="10134600" cy="2410093"/>
        </p:xfrm>
        <a:graphic>
          <a:graphicData uri="http://schemas.openxmlformats.org/drawingml/2006/table">
            <a:tbl>
              <a:tblPr rtl="1" firstRow="1" firstCol="1" bandRow="1">
                <a:tableStyleId>{0505E3EF-67EA-436B-97B2-0124C06EBD24}</a:tableStyleId>
              </a:tblPr>
              <a:tblGrid>
                <a:gridCol w="2169762">
                  <a:extLst>
                    <a:ext uri="{9D8B030D-6E8A-4147-A177-3AD203B41FA5}">
                      <a16:colId xmlns:a16="http://schemas.microsoft.com/office/drawing/2014/main" xmlns="" val="3813315064"/>
                    </a:ext>
                  </a:extLst>
                </a:gridCol>
                <a:gridCol w="2134135">
                  <a:extLst>
                    <a:ext uri="{9D8B030D-6E8A-4147-A177-3AD203B41FA5}">
                      <a16:colId xmlns:a16="http://schemas.microsoft.com/office/drawing/2014/main" xmlns="" val="3035973091"/>
                    </a:ext>
                  </a:extLst>
                </a:gridCol>
                <a:gridCol w="2134135">
                  <a:extLst>
                    <a:ext uri="{9D8B030D-6E8A-4147-A177-3AD203B41FA5}">
                      <a16:colId xmlns:a16="http://schemas.microsoft.com/office/drawing/2014/main" xmlns="" val="971978431"/>
                    </a:ext>
                  </a:extLst>
                </a:gridCol>
                <a:gridCol w="1916990">
                  <a:extLst>
                    <a:ext uri="{9D8B030D-6E8A-4147-A177-3AD203B41FA5}">
                      <a16:colId xmlns:a16="http://schemas.microsoft.com/office/drawing/2014/main" xmlns="" val="1392054873"/>
                    </a:ext>
                  </a:extLst>
                </a:gridCol>
                <a:gridCol w="1779578">
                  <a:extLst>
                    <a:ext uri="{9D8B030D-6E8A-4147-A177-3AD203B41FA5}">
                      <a16:colId xmlns:a16="http://schemas.microsoft.com/office/drawing/2014/main" xmlns="" val="1847706860"/>
                    </a:ext>
                  </a:extLst>
                </a:gridCol>
              </a:tblGrid>
              <a:tr h="457199">
                <a:tc rowSpan="2">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عنوان</a:t>
                      </a:r>
                      <a:endParaRPr lang="en-US" sz="1600" b="1" kern="1200" dirty="0">
                        <a:solidFill>
                          <a:schemeClr val="dk1"/>
                        </a:solidFill>
                        <a:effectLst/>
                        <a:latin typeface="+mn-lt"/>
                        <a:ea typeface="+mn-ea"/>
                        <a:cs typeface="B Nazanin" panose="00000400000000000000" pitchFamily="2" charset="-78"/>
                      </a:endParaRPr>
                    </a:p>
                  </a:txBody>
                  <a:tcPr marL="68580" marR="68580" marT="0" marB="0" vert="vert270" anchor="ctr"/>
                </a:tc>
                <a:tc gridSpan="2">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نرخ کارمزد محصولات مشمول مصوبات ستاد بازار</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hMerge="1">
                  <a:txBody>
                    <a:bodyPr/>
                    <a:lstStyle/>
                    <a:p>
                      <a:pPr rtl="1"/>
                      <a:endParaRPr lang="fa-IR"/>
                    </a:p>
                  </a:txBody>
                  <a:tcPr/>
                </a:tc>
                <a:tc gridSpan="2">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حداکثر مبلغ کارمزد – ریال</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hMerge="1">
                  <a:txBody>
                    <a:bodyPr/>
                    <a:lstStyle/>
                    <a:p>
                      <a:pPr rtl="1"/>
                      <a:endParaRPr lang="fa-IR"/>
                    </a:p>
                  </a:txBody>
                  <a:tcPr/>
                </a:tc>
                <a:extLst>
                  <a:ext uri="{0D108BD9-81ED-4DB2-BD59-A6C34878D82A}">
                    <a16:rowId xmlns:a16="http://schemas.microsoft.com/office/drawing/2014/main" xmlns="" val="1390909218"/>
                  </a:ext>
                </a:extLst>
              </a:tr>
              <a:tr h="289391">
                <a:tc vMerge="1">
                  <a:txBody>
                    <a:bodyPr/>
                    <a:lstStyle/>
                    <a:p>
                      <a:pPr rtl="1"/>
                      <a:endParaRPr lang="fa-IR"/>
                    </a:p>
                  </a:txBody>
                  <a:tcPr/>
                </a:tc>
                <a:tc>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خرید</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marL="0" algn="ctr" defTabSz="914400" rtl="1" eaLnBrk="1" latinLnBrk="0" hangingPunct="1">
                        <a:lnSpc>
                          <a:spcPct val="115000"/>
                        </a:lnSpc>
                        <a:spcAft>
                          <a:spcPts val="0"/>
                        </a:spcAft>
                      </a:pPr>
                      <a:r>
                        <a:rPr lang="ar-SA" sz="1600" b="1" kern="1200">
                          <a:solidFill>
                            <a:schemeClr val="dk1"/>
                          </a:solidFill>
                          <a:effectLst/>
                          <a:latin typeface="+mn-lt"/>
                          <a:ea typeface="+mn-ea"/>
                          <a:cs typeface="B Nazanin" panose="00000400000000000000" pitchFamily="2" charset="-78"/>
                        </a:rPr>
                        <a:t>فروش</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خرید</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marL="0" algn="ctr" defTabSz="914400" rtl="1" eaLnBrk="1" latinLnBrk="0" hangingPunct="1">
                        <a:lnSpc>
                          <a:spcPct val="115000"/>
                        </a:lnSpc>
                        <a:spcAft>
                          <a:spcPts val="0"/>
                        </a:spcAft>
                      </a:pPr>
                      <a:r>
                        <a:rPr lang="ar-SA" sz="1600" b="1" kern="1200" dirty="0">
                          <a:solidFill>
                            <a:schemeClr val="dk1"/>
                          </a:solidFill>
                          <a:effectLst/>
                          <a:latin typeface="+mn-lt"/>
                          <a:ea typeface="+mn-ea"/>
                          <a:cs typeface="B Nazanin" panose="00000400000000000000" pitchFamily="2" charset="-78"/>
                        </a:rPr>
                        <a:t>فروش</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extLst>
                  <a:ext uri="{0D108BD9-81ED-4DB2-BD59-A6C34878D82A}">
                    <a16:rowId xmlns:a16="http://schemas.microsoft.com/office/drawing/2014/main" xmlns="" val="1347038802"/>
                  </a:ext>
                </a:extLst>
              </a:tr>
              <a:tr h="244009">
                <a:tc>
                  <a:txBody>
                    <a:bodyPr/>
                    <a:lstStyle/>
                    <a:p>
                      <a:pPr algn="ctr" rtl="1">
                        <a:lnSpc>
                          <a:spcPct val="115000"/>
                        </a:lnSpc>
                        <a:spcAft>
                          <a:spcPts val="0"/>
                        </a:spcAft>
                      </a:pPr>
                      <a:r>
                        <a:rPr lang="ar-SA" sz="1600" b="1" kern="1200" dirty="0">
                          <a:solidFill>
                            <a:schemeClr val="dk1"/>
                          </a:solidFill>
                          <a:effectLst/>
                          <a:latin typeface="+mn-lt"/>
                          <a:ea typeface="+mn-ea"/>
                          <a:cs typeface="B Nazanin" panose="00000400000000000000" pitchFamily="2" charset="-78"/>
                        </a:rPr>
                        <a:t>کارمزد کارگزار</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kern="1200" dirty="0">
                          <a:effectLst/>
                        </a:rPr>
                        <a:t>0.00117</a:t>
                      </a:r>
                      <a:endParaRPr lang="en-US" sz="1600" kern="1200" dirty="0">
                        <a:solidFill>
                          <a:schemeClr val="dk1"/>
                        </a:solidFill>
                        <a:effectLst/>
                        <a:latin typeface="+mn-lt"/>
                        <a:ea typeface="+mn-ea"/>
                        <a:cs typeface="+mn-cs"/>
                      </a:endParaRPr>
                    </a:p>
                  </a:txBody>
                  <a:tcPr marL="68580" marR="68580" marT="0" marB="0" anchor="ctr"/>
                </a:tc>
                <a:tc>
                  <a:txBody>
                    <a:bodyPr/>
                    <a:lstStyle/>
                    <a:p>
                      <a:pPr algn="ctr" rtl="1">
                        <a:lnSpc>
                          <a:spcPct val="115000"/>
                        </a:lnSpc>
                        <a:spcAft>
                          <a:spcPts val="0"/>
                        </a:spcAft>
                      </a:pPr>
                      <a:r>
                        <a:rPr lang="ar-SA" sz="1600" kern="1200" dirty="0">
                          <a:effectLst/>
                        </a:rPr>
                        <a:t>0.00117</a:t>
                      </a:r>
                      <a:endParaRPr lang="en-US" sz="1600" kern="1200" dirty="0">
                        <a:solidFill>
                          <a:schemeClr val="dk1"/>
                        </a:solidFill>
                        <a:effectLst/>
                        <a:latin typeface="+mn-lt"/>
                        <a:ea typeface="+mn-ea"/>
                        <a:cs typeface="+mn-cs"/>
                      </a:endParaRPr>
                    </a:p>
                  </a:txBody>
                  <a:tcPr marL="68580" marR="68580" marT="0" marB="0" anchor="ctr"/>
                </a:tc>
                <a:tc>
                  <a:txBody>
                    <a:bodyPr/>
                    <a:lstStyle/>
                    <a:p>
                      <a:pPr algn="ctr" rtl="1">
                        <a:lnSpc>
                          <a:spcPct val="115000"/>
                        </a:lnSpc>
                        <a:spcAft>
                          <a:spcPts val="0"/>
                        </a:spcAft>
                      </a:pPr>
                      <a:r>
                        <a:rPr lang="ar-SA" sz="1600" kern="1200" dirty="0">
                          <a:effectLst/>
                        </a:rPr>
                        <a:t>270.000.000</a:t>
                      </a:r>
                      <a:endParaRPr lang="en-US" sz="1600" kern="1200" dirty="0">
                        <a:solidFill>
                          <a:schemeClr val="dk1"/>
                        </a:solidFill>
                        <a:effectLst/>
                        <a:latin typeface="+mn-lt"/>
                        <a:ea typeface="+mn-ea"/>
                        <a:cs typeface="+mn-cs"/>
                      </a:endParaRPr>
                    </a:p>
                  </a:txBody>
                  <a:tcPr marL="68580" marR="68580" marT="0" marB="0" anchor="ctr"/>
                </a:tc>
                <a:tc>
                  <a:txBody>
                    <a:bodyPr/>
                    <a:lstStyle/>
                    <a:p>
                      <a:pPr algn="ctr" rtl="1">
                        <a:lnSpc>
                          <a:spcPct val="115000"/>
                        </a:lnSpc>
                        <a:spcAft>
                          <a:spcPts val="0"/>
                        </a:spcAft>
                      </a:pPr>
                      <a:r>
                        <a:rPr lang="ar-SA" sz="1600" kern="1200" dirty="0">
                          <a:effectLst/>
                        </a:rPr>
                        <a:t>270.000.000</a:t>
                      </a:r>
                      <a:endParaRPr lang="en-US" sz="160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xmlns="" val="2901883935"/>
                  </a:ext>
                </a:extLst>
              </a:tr>
              <a:tr h="515090">
                <a:tc>
                  <a:txBody>
                    <a:bodyPr/>
                    <a:lstStyle/>
                    <a:p>
                      <a:pPr algn="ctr" rtl="1">
                        <a:lnSpc>
                          <a:spcPct val="115000"/>
                        </a:lnSpc>
                        <a:spcAft>
                          <a:spcPts val="0"/>
                        </a:spcAft>
                      </a:pPr>
                      <a:r>
                        <a:rPr lang="ar-SA" sz="1600" b="1" kern="1200">
                          <a:solidFill>
                            <a:schemeClr val="dk1"/>
                          </a:solidFill>
                          <a:effectLst/>
                          <a:latin typeface="+mn-lt"/>
                          <a:ea typeface="+mn-ea"/>
                          <a:cs typeface="B Nazanin" panose="00000400000000000000" pitchFamily="2" charset="-78"/>
                        </a:rPr>
                        <a:t>کارمزد شرکت بورس کالا</a:t>
                      </a:r>
                      <a:endParaRPr lang="en-US" sz="1600" b="1" kern="120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kern="1200" dirty="0">
                          <a:effectLst/>
                        </a:rPr>
                        <a:t>0.000475</a:t>
                      </a:r>
                      <a:endParaRPr lang="en-US" sz="1600" kern="1200" dirty="0">
                        <a:solidFill>
                          <a:schemeClr val="dk1"/>
                        </a:solidFill>
                        <a:effectLst/>
                        <a:latin typeface="+mn-lt"/>
                        <a:ea typeface="+mn-ea"/>
                        <a:cs typeface="+mn-cs"/>
                      </a:endParaRPr>
                    </a:p>
                  </a:txBody>
                  <a:tcPr marL="68580" marR="68580" marT="0" marB="0" anchor="ctr"/>
                </a:tc>
                <a:tc>
                  <a:txBody>
                    <a:bodyPr/>
                    <a:lstStyle/>
                    <a:p>
                      <a:pPr algn="ctr" rtl="1">
                        <a:lnSpc>
                          <a:spcPct val="115000"/>
                        </a:lnSpc>
                        <a:spcAft>
                          <a:spcPts val="0"/>
                        </a:spcAft>
                      </a:pPr>
                      <a:r>
                        <a:rPr lang="ar-SA" sz="1600" kern="1200" dirty="0">
                          <a:effectLst/>
                        </a:rPr>
                        <a:t>0.000475</a:t>
                      </a:r>
                      <a:endParaRPr lang="en-US" sz="1600" kern="1200" dirty="0">
                        <a:solidFill>
                          <a:schemeClr val="dk1"/>
                        </a:solidFill>
                        <a:effectLst/>
                        <a:latin typeface="+mn-lt"/>
                        <a:ea typeface="+mn-ea"/>
                        <a:cs typeface="+mn-cs"/>
                      </a:endParaRPr>
                    </a:p>
                  </a:txBody>
                  <a:tcPr marL="68580" marR="68580" marT="0" marB="0" anchor="ctr"/>
                </a:tc>
                <a:tc>
                  <a:txBody>
                    <a:bodyPr/>
                    <a:lstStyle/>
                    <a:p>
                      <a:pPr algn="ctr" rtl="1">
                        <a:lnSpc>
                          <a:spcPct val="115000"/>
                        </a:lnSpc>
                        <a:spcAft>
                          <a:spcPts val="0"/>
                        </a:spcAft>
                      </a:pPr>
                      <a:r>
                        <a:rPr lang="ar-SA" sz="1600" kern="1200" dirty="0">
                          <a:effectLst/>
                        </a:rPr>
                        <a:t>90.000.000</a:t>
                      </a:r>
                      <a:endParaRPr lang="en-US" sz="1600" kern="1200" dirty="0">
                        <a:solidFill>
                          <a:schemeClr val="dk1"/>
                        </a:solidFill>
                        <a:effectLst/>
                        <a:latin typeface="+mn-lt"/>
                        <a:ea typeface="+mn-ea"/>
                        <a:cs typeface="+mn-cs"/>
                      </a:endParaRPr>
                    </a:p>
                  </a:txBody>
                  <a:tcPr marL="68580" marR="68580" marT="0" marB="0" anchor="ctr"/>
                </a:tc>
                <a:tc>
                  <a:txBody>
                    <a:bodyPr/>
                    <a:lstStyle/>
                    <a:p>
                      <a:pPr algn="ctr" rtl="1">
                        <a:lnSpc>
                          <a:spcPct val="115000"/>
                        </a:lnSpc>
                        <a:spcAft>
                          <a:spcPts val="0"/>
                        </a:spcAft>
                      </a:pPr>
                      <a:r>
                        <a:rPr lang="ar-SA" sz="1600" kern="1200" dirty="0">
                          <a:effectLst/>
                        </a:rPr>
                        <a:t>90.000.000</a:t>
                      </a:r>
                      <a:endParaRPr lang="en-US" sz="160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xmlns="" val="2173195801"/>
                  </a:ext>
                </a:extLst>
              </a:tr>
              <a:tr h="152400">
                <a:tc>
                  <a:txBody>
                    <a:bodyPr/>
                    <a:lstStyle/>
                    <a:p>
                      <a:pPr algn="ctr" rtl="1">
                        <a:lnSpc>
                          <a:spcPct val="115000"/>
                        </a:lnSpc>
                        <a:spcAft>
                          <a:spcPts val="0"/>
                        </a:spcAft>
                      </a:pPr>
                      <a:r>
                        <a:rPr lang="ar-SA" sz="1600" b="1" kern="1200" dirty="0">
                          <a:solidFill>
                            <a:schemeClr val="dk1"/>
                          </a:solidFill>
                          <a:effectLst/>
                          <a:latin typeface="+mn-lt"/>
                          <a:ea typeface="+mn-ea"/>
                          <a:cs typeface="B Nazanin" panose="00000400000000000000" pitchFamily="2" charset="-78"/>
                        </a:rPr>
                        <a:t>کارمزد سازمان بورس</a:t>
                      </a:r>
                      <a:endParaRPr lang="en-US" sz="1600" b="1" kern="1200" dirty="0">
                        <a:solidFill>
                          <a:schemeClr val="dk1"/>
                        </a:solidFill>
                        <a:effectLst/>
                        <a:latin typeface="+mn-lt"/>
                        <a:ea typeface="+mn-ea"/>
                        <a:cs typeface="B Nazanin" panose="00000400000000000000" pitchFamily="2" charset="-78"/>
                      </a:endParaRPr>
                    </a:p>
                  </a:txBody>
                  <a:tcPr marL="68580" marR="68580" marT="0" marB="0" anchor="ctr"/>
                </a:tc>
                <a:tc>
                  <a:txBody>
                    <a:bodyPr/>
                    <a:lstStyle/>
                    <a:p>
                      <a:pPr algn="ctr" rtl="1">
                        <a:lnSpc>
                          <a:spcPct val="115000"/>
                        </a:lnSpc>
                        <a:spcAft>
                          <a:spcPts val="0"/>
                        </a:spcAft>
                      </a:pPr>
                      <a:r>
                        <a:rPr lang="ar-SA" sz="1600" kern="1200" dirty="0">
                          <a:effectLst/>
                        </a:rPr>
                        <a:t>0.0002</a:t>
                      </a:r>
                      <a:endParaRPr lang="en-US" sz="1600" kern="1200" dirty="0">
                        <a:solidFill>
                          <a:schemeClr val="dk1"/>
                        </a:solidFill>
                        <a:effectLst/>
                        <a:latin typeface="+mn-lt"/>
                        <a:ea typeface="+mn-ea"/>
                        <a:cs typeface="+mn-cs"/>
                      </a:endParaRPr>
                    </a:p>
                  </a:txBody>
                  <a:tcPr marL="68580" marR="68580" marT="0" marB="0" anchor="ctr"/>
                </a:tc>
                <a:tc>
                  <a:txBody>
                    <a:bodyPr/>
                    <a:lstStyle/>
                    <a:p>
                      <a:pPr algn="ctr" rtl="1">
                        <a:lnSpc>
                          <a:spcPct val="115000"/>
                        </a:lnSpc>
                        <a:spcAft>
                          <a:spcPts val="0"/>
                        </a:spcAft>
                      </a:pPr>
                      <a:r>
                        <a:rPr lang="ar-SA" sz="1600" kern="1200">
                          <a:effectLst/>
                        </a:rPr>
                        <a:t>0.0003</a:t>
                      </a:r>
                      <a:endParaRPr lang="en-US" sz="1600" kern="1200">
                        <a:solidFill>
                          <a:schemeClr val="dk1"/>
                        </a:solidFill>
                        <a:effectLst/>
                        <a:latin typeface="+mn-lt"/>
                        <a:ea typeface="+mn-ea"/>
                        <a:cs typeface="+mn-cs"/>
                      </a:endParaRPr>
                    </a:p>
                  </a:txBody>
                  <a:tcPr marL="68580" marR="68580" marT="0" marB="0" anchor="ctr"/>
                </a:tc>
                <a:tc>
                  <a:txBody>
                    <a:bodyPr/>
                    <a:lstStyle/>
                    <a:p>
                      <a:pPr algn="ctr" rtl="1">
                        <a:lnSpc>
                          <a:spcPct val="115000"/>
                        </a:lnSpc>
                        <a:spcAft>
                          <a:spcPts val="0"/>
                        </a:spcAft>
                      </a:pPr>
                      <a:r>
                        <a:rPr lang="ar-SA" sz="1600" kern="1200">
                          <a:effectLst/>
                        </a:rPr>
                        <a:t>90.000.000</a:t>
                      </a:r>
                      <a:endParaRPr lang="en-US" sz="1600" kern="1200">
                        <a:solidFill>
                          <a:schemeClr val="dk1"/>
                        </a:solidFill>
                        <a:effectLst/>
                        <a:latin typeface="+mn-lt"/>
                        <a:ea typeface="+mn-ea"/>
                        <a:cs typeface="+mn-cs"/>
                      </a:endParaRPr>
                    </a:p>
                  </a:txBody>
                  <a:tcPr marL="68580" marR="68580" marT="0" marB="0" anchor="ctr"/>
                </a:tc>
                <a:tc>
                  <a:txBody>
                    <a:bodyPr/>
                    <a:lstStyle/>
                    <a:p>
                      <a:pPr algn="ctr" rtl="1">
                        <a:lnSpc>
                          <a:spcPct val="115000"/>
                        </a:lnSpc>
                        <a:spcAft>
                          <a:spcPts val="0"/>
                        </a:spcAft>
                      </a:pPr>
                      <a:r>
                        <a:rPr lang="ar-SA" sz="1600" kern="1200" dirty="0">
                          <a:effectLst/>
                        </a:rPr>
                        <a:t>90.000.000</a:t>
                      </a:r>
                      <a:endParaRPr lang="en-US" sz="1600"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xmlns="" val="2229237101"/>
                  </a:ext>
                </a:extLst>
              </a:tr>
              <a:tr h="587581">
                <a:tc gridSpan="5">
                  <a:txBody>
                    <a:bodyPr/>
                    <a:lstStyle/>
                    <a:p>
                      <a:pPr algn="ctr" rtl="1">
                        <a:lnSpc>
                          <a:spcPct val="115000"/>
                        </a:lnSpc>
                        <a:spcAft>
                          <a:spcPts val="0"/>
                        </a:spcAft>
                      </a:pPr>
                      <a:r>
                        <a:rPr lang="fa-IR" sz="2000" kern="1200" dirty="0">
                          <a:effectLst/>
                          <a:cs typeface="B Nazanin" panose="00000400000000000000" pitchFamily="2" charset="-78"/>
                        </a:rPr>
                        <a:t>گروه‌های </a:t>
                      </a:r>
                      <a:r>
                        <a:rPr lang="ar-SA" sz="2000" kern="1200" dirty="0">
                          <a:effectLst/>
                          <a:cs typeface="B Nazanin" panose="00000400000000000000" pitchFamily="2" charset="-78"/>
                        </a:rPr>
                        <a:t>کالاها</a:t>
                      </a:r>
                      <a:r>
                        <a:rPr lang="fa-IR" sz="2000" kern="1200" dirty="0">
                          <a:effectLst/>
                          <a:cs typeface="B Nazanin" panose="00000400000000000000" pitchFamily="2" charset="-78"/>
                        </a:rPr>
                        <a:t>ی</a:t>
                      </a:r>
                      <a:r>
                        <a:rPr lang="ar-SA" sz="2000" kern="1200" dirty="0">
                          <a:effectLst/>
                          <a:cs typeface="B Nazanin" panose="00000400000000000000" pitchFamily="2" charset="-78"/>
                        </a:rPr>
                        <a:t>ی مشمول تنظیم بازار: محصولات</a:t>
                      </a:r>
                      <a:r>
                        <a:rPr lang="en-US" sz="2000" kern="1200" baseline="0" dirty="0">
                          <a:effectLst/>
                          <a:cs typeface="B Nazanin" panose="00000400000000000000" pitchFamily="2" charset="-78"/>
                        </a:rPr>
                        <a:t> </a:t>
                      </a:r>
                      <a:r>
                        <a:rPr lang="ar-SA" sz="2000" kern="1200" dirty="0">
                          <a:effectLst/>
                          <a:cs typeface="B Nazanin" panose="00000400000000000000" pitchFamily="2" charset="-78"/>
                        </a:rPr>
                        <a:t>فولاد</a:t>
                      </a:r>
                      <a:r>
                        <a:rPr lang="fa-IR" sz="2000" kern="1200" dirty="0">
                          <a:effectLst/>
                          <a:cs typeface="B Nazanin" panose="00000400000000000000" pitchFamily="2" charset="-78"/>
                        </a:rPr>
                        <a:t>ی</a:t>
                      </a:r>
                      <a:r>
                        <a:rPr lang="ar-SA" sz="2000" kern="1200" dirty="0">
                          <a:effectLst/>
                          <a:cs typeface="B Nazanin" panose="00000400000000000000" pitchFamily="2" charset="-78"/>
                        </a:rPr>
                        <a:t>، مس، آلومینیم، </a:t>
                      </a:r>
                      <a:r>
                        <a:rPr lang="fa-IR" sz="2000" kern="1200" dirty="0">
                          <a:effectLst/>
                          <a:cs typeface="B Nazanin" panose="00000400000000000000" pitchFamily="2" charset="-78"/>
                        </a:rPr>
                        <a:t>پلیمری، </a:t>
                      </a:r>
                      <a:r>
                        <a:rPr lang="fa-IR" sz="2000" kern="1200" baseline="0" dirty="0">
                          <a:effectLst/>
                          <a:cs typeface="B Nazanin" panose="00000400000000000000" pitchFamily="2" charset="-78"/>
                        </a:rPr>
                        <a:t>شیمیایی</a:t>
                      </a:r>
                      <a:r>
                        <a:rPr lang="ar-SA" sz="2000" kern="1200" dirty="0">
                          <a:effectLst/>
                          <a:cs typeface="B Nazanin" panose="00000400000000000000" pitchFamily="2" charset="-78"/>
                        </a:rPr>
                        <a:t>، سرب</a:t>
                      </a:r>
                      <a:r>
                        <a:rPr lang="fa-IR" sz="2000" kern="1200" dirty="0">
                          <a:effectLst/>
                          <a:cs typeface="B Nazanin" panose="00000400000000000000" pitchFamily="2" charset="-78"/>
                        </a:rPr>
                        <a:t> </a:t>
                      </a:r>
                      <a:r>
                        <a:rPr lang="ar-SA" sz="2000" kern="1200" dirty="0">
                          <a:effectLst/>
                          <a:cs typeface="B Nazanin" panose="00000400000000000000" pitchFamily="2" charset="-78"/>
                        </a:rPr>
                        <a:t>و</a:t>
                      </a:r>
                      <a:r>
                        <a:rPr lang="fa-IR" sz="2000" kern="1200" dirty="0">
                          <a:effectLst/>
                          <a:cs typeface="B Nazanin" panose="00000400000000000000" pitchFamily="2" charset="-78"/>
                        </a:rPr>
                        <a:t> </a:t>
                      </a:r>
                      <a:r>
                        <a:rPr lang="ar-SA" sz="2000" kern="1200" dirty="0">
                          <a:effectLst/>
                          <a:cs typeface="B Nazanin" panose="00000400000000000000" pitchFamily="2" charset="-78"/>
                        </a:rPr>
                        <a:t>روی</a:t>
                      </a:r>
                      <a:endParaRPr lang="en-US" sz="2000" kern="1200" dirty="0">
                        <a:solidFill>
                          <a:schemeClr val="dk1"/>
                        </a:solidFill>
                        <a:effectLst/>
                        <a:latin typeface="+mn-lt"/>
                        <a:ea typeface="+mn-ea"/>
                        <a:cs typeface="B Nazanin" panose="00000400000000000000" pitchFamily="2" charset="-78"/>
                      </a:endParaRPr>
                    </a:p>
                  </a:txBody>
                  <a:tcPr marL="68580" marR="68580" marT="0" marB="0" anchor="ct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tc hMerge="1">
                  <a:txBody>
                    <a:bodyPr/>
                    <a:lstStyle/>
                    <a:p>
                      <a:pPr rtl="1"/>
                      <a:endParaRPr lang="fa-IR"/>
                    </a:p>
                  </a:txBody>
                  <a:tcPr/>
                </a:tc>
                <a:extLst>
                  <a:ext uri="{0D108BD9-81ED-4DB2-BD59-A6C34878D82A}">
                    <a16:rowId xmlns:a16="http://schemas.microsoft.com/office/drawing/2014/main" xmlns="" val="1457242949"/>
                  </a:ext>
                </a:extLst>
              </a:tr>
            </a:tbl>
          </a:graphicData>
        </a:graphic>
      </p:graphicFrame>
      <p:sp>
        <p:nvSpPr>
          <p:cNvPr id="7" name="Explosion 1 6"/>
          <p:cNvSpPr/>
          <p:nvPr/>
        </p:nvSpPr>
        <p:spPr>
          <a:xfrm rot="16382682">
            <a:off x="89159" y="90865"/>
            <a:ext cx="535155" cy="533400"/>
          </a:xfrm>
          <a:prstGeom prst="irregularSeal1">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defPPr>
              <a:defRPr lang="ru-RU"/>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6" name="Rectangle 5"/>
          <p:cNvSpPr/>
          <p:nvPr/>
        </p:nvSpPr>
        <p:spPr>
          <a:xfrm>
            <a:off x="2133600" y="4343400"/>
            <a:ext cx="7917984" cy="815608"/>
          </a:xfrm>
          <a:prstGeom prst="rect">
            <a:avLst/>
          </a:prstGeom>
          <a:solidFill>
            <a:schemeClr val="bg1"/>
          </a:solidFill>
          <a:ln w="19050">
            <a:solidFill>
              <a:srgbClr val="FF0000"/>
            </a:solidFill>
          </a:ln>
        </p:spPr>
        <p:txBody>
          <a:bodyPr wrap="square">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20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لینک دسترسی به آخرین نرخ‌های کارمزد معاملات انواع کالا در بازار فیزیکی:</a:t>
            </a:r>
            <a:endParaRPr kumimoji="0" lang="fa-IR" sz="20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hlinkClick r:id="rId2"/>
            </a:endParaRPr>
          </a:p>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900" b="1" i="0" u="sng"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hlinkClick r:id="rId2"/>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2"/>
              </a:rPr>
              <a:t>https://www.ime.co.ir/Fees_Physical_market.html</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86071514"/>
      </p:ext>
    </p:extLst>
  </p:cSld>
  <p:clrMapOvr>
    <a:masterClrMapping/>
  </p:clrMapOvr>
  <p:transition spd="slow">
    <p:cove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معافیت‌های مالیاتی انجام معامله در بازار فیزیکی</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53</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0" name="Down Arrow 9"/>
          <p:cNvSpPr/>
          <p:nvPr/>
        </p:nvSpPr>
        <p:spPr>
          <a:xfrm rot="5400000">
            <a:off x="8747141" y="2645512"/>
            <a:ext cx="381000" cy="3810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6" name="Down Arrow 15"/>
          <p:cNvSpPr/>
          <p:nvPr/>
        </p:nvSpPr>
        <p:spPr>
          <a:xfrm rot="5400000">
            <a:off x="3718876" y="2642491"/>
            <a:ext cx="381000" cy="3810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7" name="Down Arrow 16"/>
          <p:cNvSpPr/>
          <p:nvPr/>
        </p:nvSpPr>
        <p:spPr>
          <a:xfrm rot="5400000">
            <a:off x="6240938" y="2645512"/>
            <a:ext cx="381000" cy="3810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22" name="Down Arrow 21"/>
          <p:cNvSpPr/>
          <p:nvPr/>
        </p:nvSpPr>
        <p:spPr>
          <a:xfrm rot="16200000">
            <a:off x="5698531" y="5202826"/>
            <a:ext cx="381000" cy="39362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23" name="Down Arrow 22"/>
          <p:cNvSpPr/>
          <p:nvPr/>
        </p:nvSpPr>
        <p:spPr>
          <a:xfrm>
            <a:off x="3404380" y="4270389"/>
            <a:ext cx="381000" cy="425248"/>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6" name="Rounded Rectangular Callout 5"/>
          <p:cNvSpPr/>
          <p:nvPr/>
        </p:nvSpPr>
        <p:spPr>
          <a:xfrm rot="10800000">
            <a:off x="525165" y="5034921"/>
            <a:ext cx="2338177" cy="1273346"/>
          </a:xfrm>
          <a:prstGeom prst="wedgeRoundRectCallout">
            <a:avLst>
              <a:gd name="adj1" fmla="val -8745"/>
              <a:gd name="adj2" fmla="val 110809"/>
              <a:gd name="adj3" fmla="val 16667"/>
            </a:avLst>
          </a:prstGeom>
          <a:solidFill>
            <a:srgbClr val="FFCCC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11" name="TextBox 10"/>
          <p:cNvSpPr txBox="1"/>
          <p:nvPr/>
        </p:nvSpPr>
        <p:spPr>
          <a:xfrm>
            <a:off x="436954" y="5034921"/>
            <a:ext cx="2514600" cy="1200329"/>
          </a:xfrm>
          <a:prstGeom prst="rect">
            <a:avLst/>
          </a:prstGeom>
          <a:noFill/>
        </p:spPr>
        <p:txBody>
          <a:bodyPr wrap="square" rtlCol="1">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شرکت‌های غیر بورسی ملزم به ارائه صورت‌های مالی حسابرسی شده جهت اخذ تأییدیه سازمان نیستند</a:t>
            </a:r>
          </a:p>
        </p:txBody>
      </p:sp>
      <p:graphicFrame>
        <p:nvGraphicFramePr>
          <p:cNvPr id="8" name="Table 7"/>
          <p:cNvGraphicFramePr>
            <a:graphicFrameLocks noGrp="1"/>
          </p:cNvGraphicFramePr>
          <p:nvPr/>
        </p:nvGraphicFramePr>
        <p:xfrm>
          <a:off x="9144000" y="1887869"/>
          <a:ext cx="2133600" cy="1833880"/>
        </p:xfrm>
        <a:graphic>
          <a:graphicData uri="http://schemas.openxmlformats.org/drawingml/2006/table">
            <a:tbl>
              <a:tblPr rtl="1" firstRow="1" bandRow="1">
                <a:tableStyleId>{5C22544A-7EE6-4342-B048-85BDC9FD1C3A}</a:tableStyleId>
              </a:tblPr>
              <a:tblGrid>
                <a:gridCol w="2133600">
                  <a:extLst>
                    <a:ext uri="{9D8B030D-6E8A-4147-A177-3AD203B41FA5}">
                      <a16:colId xmlns:a16="http://schemas.microsoft.com/office/drawing/2014/main" xmlns="" val="2983589064"/>
                    </a:ext>
                  </a:extLst>
                </a:gridCol>
              </a:tblGrid>
              <a:tr h="370840">
                <a:tc>
                  <a:txBody>
                    <a:bodyPr/>
                    <a:lstStyle/>
                    <a:p>
                      <a:pPr algn="ctr" rtl="1"/>
                      <a:r>
                        <a:rPr lang="fa-IR" altLang="fa-IR" sz="1800" b="1" dirty="0">
                          <a:solidFill>
                            <a:schemeClr val="tx1"/>
                          </a:solidFill>
                          <a:ea typeface="Calibri" panose="020F0502020204030204" pitchFamily="34" charset="0"/>
                          <a:cs typeface="B Nazanin" panose="00000400000000000000" pitchFamily="2" charset="-78"/>
                        </a:rPr>
                        <a:t>عرضه‌کننده کالا</a:t>
                      </a:r>
                      <a:endParaRPr lang="fa-IR" dirty="0">
                        <a:solidFill>
                          <a:schemeClr val="tx1"/>
                        </a:solidFill>
                      </a:endParaRPr>
                    </a:p>
                  </a:txBody>
                  <a:tcPr anchor="ctr">
                    <a:solidFill>
                      <a:srgbClr val="CCFFCC"/>
                    </a:solidFill>
                  </a:tcPr>
                </a:tc>
                <a:extLst>
                  <a:ext uri="{0D108BD9-81ED-4DB2-BD59-A6C34878D82A}">
                    <a16:rowId xmlns:a16="http://schemas.microsoft.com/office/drawing/2014/main" xmlns="" val="3303157281"/>
                  </a:ext>
                </a:extLst>
              </a:tr>
              <a:tr h="370840">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altLang="fa-IR" sz="1800" b="1" dirty="0">
                          <a:ea typeface="Calibri" panose="020F0502020204030204" pitchFamily="34" charset="0"/>
                          <a:cs typeface="B Nazanin" panose="00000400000000000000" pitchFamily="2" charset="-78"/>
                        </a:rPr>
                        <a:t>تکمیل اظهارنامه مالیاتی توسط عرضه‌کننده</a:t>
                      </a:r>
                      <a:r>
                        <a:rPr lang="fa-IR" sz="1800" b="1" dirty="0">
                          <a:ea typeface="Calibri" panose="020F0502020204030204" pitchFamily="34" charset="0"/>
                          <a:cs typeface="B Nazanin" panose="00000400000000000000" pitchFamily="2" charset="-78"/>
                        </a:rPr>
                        <a:t> با در نظر گرفتن تخفیف ماده 6 قانون توسعه ابزارها و نهادهای مالی جدید </a:t>
                      </a:r>
                      <a:r>
                        <a:rPr lang="fa-IR" altLang="fa-IR" sz="1800" b="1" dirty="0">
                          <a:ea typeface="Calibri" panose="020F0502020204030204" pitchFamily="34" charset="0"/>
                          <a:cs typeface="B Nazanin" panose="00000400000000000000" pitchFamily="2" charset="-78"/>
                        </a:rPr>
                        <a:t> </a:t>
                      </a:r>
                    </a:p>
                  </a:txBody>
                  <a:tcPr>
                    <a:solidFill>
                      <a:schemeClr val="accent2">
                        <a:lumMod val="20000"/>
                        <a:lumOff val="80000"/>
                      </a:schemeClr>
                    </a:solidFill>
                  </a:tcPr>
                </a:tc>
                <a:extLst>
                  <a:ext uri="{0D108BD9-81ED-4DB2-BD59-A6C34878D82A}">
                    <a16:rowId xmlns:a16="http://schemas.microsoft.com/office/drawing/2014/main" xmlns="" val="2233385812"/>
                  </a:ext>
                </a:extLst>
              </a:tr>
            </a:tbl>
          </a:graphicData>
        </a:graphic>
      </p:graphicFrame>
      <p:graphicFrame>
        <p:nvGraphicFramePr>
          <p:cNvPr id="24" name="Table 23"/>
          <p:cNvGraphicFramePr>
            <a:graphicFrameLocks noGrp="1"/>
          </p:cNvGraphicFramePr>
          <p:nvPr/>
        </p:nvGraphicFramePr>
        <p:xfrm>
          <a:off x="6629400" y="1887870"/>
          <a:ext cx="2133600" cy="1833880"/>
        </p:xfrm>
        <a:graphic>
          <a:graphicData uri="http://schemas.openxmlformats.org/drawingml/2006/table">
            <a:tbl>
              <a:tblPr rtl="1" firstRow="1" bandRow="1">
                <a:tableStyleId>{5C22544A-7EE6-4342-B048-85BDC9FD1C3A}</a:tableStyleId>
              </a:tblPr>
              <a:tblGrid>
                <a:gridCol w="2133600">
                  <a:extLst>
                    <a:ext uri="{9D8B030D-6E8A-4147-A177-3AD203B41FA5}">
                      <a16:colId xmlns:a16="http://schemas.microsoft.com/office/drawing/2014/main" xmlns="" val="2983589064"/>
                    </a:ext>
                  </a:extLst>
                </a:gridCol>
              </a:tblGrid>
              <a:tr h="370840">
                <a:tc>
                  <a:txBody>
                    <a:bodyPr/>
                    <a:lstStyle/>
                    <a:p>
                      <a:pPr algn="ctr" rtl="1"/>
                      <a:r>
                        <a:rPr lang="fa-IR" altLang="fa-IR" sz="1800" b="1" dirty="0">
                          <a:solidFill>
                            <a:schemeClr val="tx1"/>
                          </a:solidFill>
                          <a:ea typeface="Calibri" panose="020F0502020204030204" pitchFamily="34" charset="0"/>
                          <a:cs typeface="B Nazanin" panose="00000400000000000000" pitchFamily="2" charset="-78"/>
                        </a:rPr>
                        <a:t>اداره امور مالیاتی </a:t>
                      </a:r>
                      <a:endParaRPr lang="fa-IR" dirty="0">
                        <a:solidFill>
                          <a:schemeClr val="tx1"/>
                        </a:solidFill>
                      </a:endParaRPr>
                    </a:p>
                  </a:txBody>
                  <a:tcPr anchor="ctr">
                    <a:solidFill>
                      <a:srgbClr val="CCFFCC"/>
                    </a:solidFill>
                  </a:tcPr>
                </a:tc>
                <a:extLst>
                  <a:ext uri="{0D108BD9-81ED-4DB2-BD59-A6C34878D82A}">
                    <a16:rowId xmlns:a16="http://schemas.microsoft.com/office/drawing/2014/main" xmlns="" val="3303157281"/>
                  </a:ext>
                </a:extLst>
              </a:tr>
              <a:tr h="1463040">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altLang="fa-IR" sz="1800" b="1" dirty="0">
                          <a:ea typeface="Calibri" panose="020F0502020204030204" pitchFamily="34" charset="0"/>
                          <a:cs typeface="B Nazanin" panose="00000400000000000000" pitchFamily="2" charset="-78"/>
                        </a:rPr>
                        <a:t>درخواست اداره امور مالیاتی از عرضه‌کننده کالا  جهت ارائه گزارش مستند از آمار معاملات با تأیید سازمان بورس</a:t>
                      </a:r>
                    </a:p>
                  </a:txBody>
                  <a:tcPr>
                    <a:solidFill>
                      <a:schemeClr val="accent2">
                        <a:lumMod val="20000"/>
                        <a:lumOff val="80000"/>
                      </a:schemeClr>
                    </a:solidFill>
                  </a:tcPr>
                </a:tc>
                <a:extLst>
                  <a:ext uri="{0D108BD9-81ED-4DB2-BD59-A6C34878D82A}">
                    <a16:rowId xmlns:a16="http://schemas.microsoft.com/office/drawing/2014/main" xmlns="" val="2233385812"/>
                  </a:ext>
                </a:extLst>
              </a:tr>
            </a:tbl>
          </a:graphicData>
        </a:graphic>
      </p:graphicFrame>
      <p:graphicFrame>
        <p:nvGraphicFramePr>
          <p:cNvPr id="25" name="Table 24"/>
          <p:cNvGraphicFramePr>
            <a:graphicFrameLocks noGrp="1"/>
          </p:cNvGraphicFramePr>
          <p:nvPr/>
        </p:nvGraphicFramePr>
        <p:xfrm>
          <a:off x="4099876" y="1887870"/>
          <a:ext cx="2133600" cy="1833880"/>
        </p:xfrm>
        <a:graphic>
          <a:graphicData uri="http://schemas.openxmlformats.org/drawingml/2006/table">
            <a:tbl>
              <a:tblPr rtl="1" firstRow="1" bandRow="1">
                <a:tableStyleId>{5C22544A-7EE6-4342-B048-85BDC9FD1C3A}</a:tableStyleId>
              </a:tblPr>
              <a:tblGrid>
                <a:gridCol w="2133600">
                  <a:extLst>
                    <a:ext uri="{9D8B030D-6E8A-4147-A177-3AD203B41FA5}">
                      <a16:colId xmlns:a16="http://schemas.microsoft.com/office/drawing/2014/main" xmlns="" val="2983589064"/>
                    </a:ext>
                  </a:extLst>
                </a:gridCol>
              </a:tblGrid>
              <a:tr h="370840">
                <a:tc>
                  <a:txBody>
                    <a:bodyPr/>
                    <a:lstStyle/>
                    <a:p>
                      <a:pPr algn="ctr" rtl="1"/>
                      <a:r>
                        <a:rPr lang="fa-IR" altLang="fa-IR" sz="1800" b="1" dirty="0">
                          <a:solidFill>
                            <a:schemeClr val="tx1"/>
                          </a:solidFill>
                          <a:ea typeface="Calibri" panose="020F0502020204030204" pitchFamily="34" charset="0"/>
                          <a:cs typeface="B Nazanin" panose="00000400000000000000" pitchFamily="2" charset="-78"/>
                        </a:rPr>
                        <a:t> عرضه‌کننده کالا</a:t>
                      </a:r>
                      <a:endParaRPr lang="fa-IR" dirty="0">
                        <a:solidFill>
                          <a:schemeClr val="tx1"/>
                        </a:solidFill>
                      </a:endParaRPr>
                    </a:p>
                  </a:txBody>
                  <a:tcPr anchor="ctr">
                    <a:solidFill>
                      <a:srgbClr val="CCFFCC"/>
                    </a:solidFill>
                  </a:tcPr>
                </a:tc>
                <a:extLst>
                  <a:ext uri="{0D108BD9-81ED-4DB2-BD59-A6C34878D82A}">
                    <a16:rowId xmlns:a16="http://schemas.microsoft.com/office/drawing/2014/main" xmlns="" val="3303157281"/>
                  </a:ext>
                </a:extLst>
              </a:tr>
              <a:tr h="1463040">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altLang="fa-IR" sz="1800" b="1" dirty="0">
                          <a:ea typeface="Calibri" panose="020F0502020204030204" pitchFamily="34" charset="0"/>
                          <a:cs typeface="B Nazanin" panose="00000400000000000000" pitchFamily="2" charset="-78"/>
                        </a:rPr>
                        <a:t>درخواست عرضه‌کننده طی نامه‌ای از بورس کالای ایران مبنی بر تأیید آمار معاملات </a:t>
                      </a:r>
                    </a:p>
                  </a:txBody>
                  <a:tcPr>
                    <a:solidFill>
                      <a:schemeClr val="accent2">
                        <a:lumMod val="20000"/>
                        <a:lumOff val="80000"/>
                      </a:schemeClr>
                    </a:solidFill>
                  </a:tcPr>
                </a:tc>
                <a:extLst>
                  <a:ext uri="{0D108BD9-81ED-4DB2-BD59-A6C34878D82A}">
                    <a16:rowId xmlns:a16="http://schemas.microsoft.com/office/drawing/2014/main" xmlns="" val="2233385812"/>
                  </a:ext>
                </a:extLst>
              </a:tr>
            </a:tbl>
          </a:graphicData>
        </a:graphic>
      </p:graphicFrame>
      <p:graphicFrame>
        <p:nvGraphicFramePr>
          <p:cNvPr id="26" name="Table 25"/>
          <p:cNvGraphicFramePr>
            <a:graphicFrameLocks noGrp="1"/>
          </p:cNvGraphicFramePr>
          <p:nvPr/>
        </p:nvGraphicFramePr>
        <p:xfrm>
          <a:off x="1588813" y="1887869"/>
          <a:ext cx="2133600" cy="2382520"/>
        </p:xfrm>
        <a:graphic>
          <a:graphicData uri="http://schemas.openxmlformats.org/drawingml/2006/table">
            <a:tbl>
              <a:tblPr rtl="1" firstRow="1" bandRow="1">
                <a:tableStyleId>{5C22544A-7EE6-4342-B048-85BDC9FD1C3A}</a:tableStyleId>
              </a:tblPr>
              <a:tblGrid>
                <a:gridCol w="2133600">
                  <a:extLst>
                    <a:ext uri="{9D8B030D-6E8A-4147-A177-3AD203B41FA5}">
                      <a16:colId xmlns:a16="http://schemas.microsoft.com/office/drawing/2014/main" xmlns="" val="2983589064"/>
                    </a:ext>
                  </a:extLst>
                </a:gridCol>
              </a:tblGrid>
              <a:tr h="370840">
                <a:tc>
                  <a:txBody>
                    <a:bodyPr/>
                    <a:lstStyle/>
                    <a:p>
                      <a:pPr algn="ctr" rtl="1"/>
                      <a:r>
                        <a:rPr lang="fa-IR" altLang="fa-IR" sz="1800" b="1" dirty="0">
                          <a:solidFill>
                            <a:schemeClr val="tx1"/>
                          </a:solidFill>
                          <a:ea typeface="Calibri" panose="020F0502020204030204" pitchFamily="34" charset="0"/>
                          <a:cs typeface="B Nazanin" panose="00000400000000000000" pitchFamily="2" charset="-78"/>
                        </a:rPr>
                        <a:t>بورس کالای ایران</a:t>
                      </a:r>
                      <a:endParaRPr lang="fa-IR" dirty="0">
                        <a:solidFill>
                          <a:schemeClr val="tx1"/>
                        </a:solidFill>
                      </a:endParaRPr>
                    </a:p>
                  </a:txBody>
                  <a:tcPr anchor="ctr">
                    <a:solidFill>
                      <a:srgbClr val="CCFFCC"/>
                    </a:solidFill>
                  </a:tcPr>
                </a:tc>
                <a:extLst>
                  <a:ext uri="{0D108BD9-81ED-4DB2-BD59-A6C34878D82A}">
                    <a16:rowId xmlns:a16="http://schemas.microsoft.com/office/drawing/2014/main" xmlns="" val="3303157281"/>
                  </a:ext>
                </a:extLst>
              </a:tr>
              <a:tr h="1463040">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altLang="fa-IR" sz="1800" b="1" dirty="0">
                          <a:ea typeface="Calibri" panose="020F0502020204030204" pitchFamily="34" charset="0"/>
                          <a:cs typeface="B Nazanin" panose="00000400000000000000" pitchFamily="2" charset="-78"/>
                        </a:rPr>
                        <a:t>در صورت تأیید بورس کالا، ارسال نامه طبق فرمت به سازمان بورس جهت تأیید نهایی به انضمام صورت‌های مالی حسابرسی شده شرکت عرضه‌کننده</a:t>
                      </a:r>
                    </a:p>
                  </a:txBody>
                  <a:tcPr>
                    <a:solidFill>
                      <a:schemeClr val="accent2">
                        <a:lumMod val="20000"/>
                        <a:lumOff val="80000"/>
                      </a:schemeClr>
                    </a:solidFill>
                  </a:tcPr>
                </a:tc>
                <a:extLst>
                  <a:ext uri="{0D108BD9-81ED-4DB2-BD59-A6C34878D82A}">
                    <a16:rowId xmlns:a16="http://schemas.microsoft.com/office/drawing/2014/main" xmlns="" val="2233385812"/>
                  </a:ext>
                </a:extLst>
              </a:tr>
            </a:tbl>
          </a:graphicData>
        </a:graphic>
      </p:graphicFrame>
      <p:graphicFrame>
        <p:nvGraphicFramePr>
          <p:cNvPr id="27" name="Table 26"/>
          <p:cNvGraphicFramePr>
            <a:graphicFrameLocks noGrp="1"/>
          </p:cNvGraphicFramePr>
          <p:nvPr/>
        </p:nvGraphicFramePr>
        <p:xfrm>
          <a:off x="3333337" y="4701377"/>
          <a:ext cx="2357875" cy="1332570"/>
        </p:xfrm>
        <a:graphic>
          <a:graphicData uri="http://schemas.openxmlformats.org/drawingml/2006/table">
            <a:tbl>
              <a:tblPr rtl="1" firstRow="1" bandRow="1">
                <a:tableStyleId>{5C22544A-7EE6-4342-B048-85BDC9FD1C3A}</a:tableStyleId>
              </a:tblPr>
              <a:tblGrid>
                <a:gridCol w="2357875">
                  <a:extLst>
                    <a:ext uri="{9D8B030D-6E8A-4147-A177-3AD203B41FA5}">
                      <a16:colId xmlns:a16="http://schemas.microsoft.com/office/drawing/2014/main" xmlns="" val="2983589064"/>
                    </a:ext>
                  </a:extLst>
                </a:gridCol>
              </a:tblGrid>
              <a:tr h="341507">
                <a:tc>
                  <a:txBody>
                    <a:bodyPr/>
                    <a:lstStyle/>
                    <a:p>
                      <a:pPr algn="ctr" rtl="1"/>
                      <a:r>
                        <a:rPr lang="fa-IR" altLang="fa-IR" sz="1800" b="1" dirty="0">
                          <a:solidFill>
                            <a:schemeClr val="tx1"/>
                          </a:solidFill>
                          <a:ea typeface="Calibri" panose="020F0502020204030204" pitchFamily="34" charset="0"/>
                          <a:cs typeface="B Nazanin" panose="00000400000000000000" pitchFamily="2" charset="-78"/>
                        </a:rPr>
                        <a:t>سازمان بورس و اوراق‌بهادار </a:t>
                      </a:r>
                      <a:endParaRPr lang="fa-IR" dirty="0">
                        <a:solidFill>
                          <a:schemeClr val="tx1"/>
                        </a:solidFill>
                      </a:endParaRPr>
                    </a:p>
                  </a:txBody>
                  <a:tcPr anchor="ctr">
                    <a:solidFill>
                      <a:srgbClr val="CCFFCC"/>
                    </a:solidFill>
                  </a:tcPr>
                </a:tc>
                <a:extLst>
                  <a:ext uri="{0D108BD9-81ED-4DB2-BD59-A6C34878D82A}">
                    <a16:rowId xmlns:a16="http://schemas.microsoft.com/office/drawing/2014/main" xmlns="" val="3303157281"/>
                  </a:ext>
                </a:extLst>
              </a:tr>
              <a:tr h="966810">
                <a:tc>
                  <a:txBody>
                    <a:bodyPr/>
                    <a:lstStyle/>
                    <a:p>
                      <a:pPr marL="0" marR="0" lvl="0" indent="0" algn="just" defTabSz="914400" rtl="1" eaLnBrk="1" fontAlgn="auto" latinLnBrk="0" hangingPunct="1">
                        <a:lnSpc>
                          <a:spcPct val="100000"/>
                        </a:lnSpc>
                        <a:spcBef>
                          <a:spcPts val="0"/>
                        </a:spcBef>
                        <a:spcAft>
                          <a:spcPts val="0"/>
                        </a:spcAft>
                        <a:buClrTx/>
                        <a:buSzTx/>
                        <a:buFontTx/>
                        <a:buNone/>
                        <a:tabLst/>
                        <a:defRPr/>
                      </a:pPr>
                      <a:r>
                        <a:rPr lang="fa-IR" altLang="fa-IR" sz="1800" b="1" dirty="0">
                          <a:ea typeface="Calibri" panose="020F0502020204030204" pitchFamily="34" charset="0"/>
                          <a:cs typeface="B Nazanin" panose="00000400000000000000" pitchFamily="2" charset="-78"/>
                        </a:rPr>
                        <a:t>تأیید سازمان بورس و ارسال آن به اداره کل امور مالیاتی</a:t>
                      </a:r>
                    </a:p>
                  </a:txBody>
                  <a:tcPr>
                    <a:solidFill>
                      <a:schemeClr val="accent2">
                        <a:lumMod val="20000"/>
                        <a:lumOff val="80000"/>
                      </a:schemeClr>
                    </a:solidFill>
                  </a:tcPr>
                </a:tc>
                <a:extLst>
                  <a:ext uri="{0D108BD9-81ED-4DB2-BD59-A6C34878D82A}">
                    <a16:rowId xmlns:a16="http://schemas.microsoft.com/office/drawing/2014/main" xmlns="" val="2233385812"/>
                  </a:ext>
                </a:extLst>
              </a:tr>
            </a:tbl>
          </a:graphicData>
        </a:graphic>
      </p:graphicFrame>
      <p:graphicFrame>
        <p:nvGraphicFramePr>
          <p:cNvPr id="28" name="Table 27"/>
          <p:cNvGraphicFramePr>
            <a:graphicFrameLocks noGrp="1"/>
          </p:cNvGraphicFramePr>
          <p:nvPr/>
        </p:nvGraphicFramePr>
        <p:xfrm>
          <a:off x="6072995" y="4695637"/>
          <a:ext cx="2369712" cy="1342168"/>
        </p:xfrm>
        <a:graphic>
          <a:graphicData uri="http://schemas.openxmlformats.org/drawingml/2006/table">
            <a:tbl>
              <a:tblPr rtl="1" firstRow="1" bandRow="1">
                <a:tableStyleId>{5C22544A-7EE6-4342-B048-85BDC9FD1C3A}</a:tableStyleId>
              </a:tblPr>
              <a:tblGrid>
                <a:gridCol w="2369712">
                  <a:extLst>
                    <a:ext uri="{9D8B030D-6E8A-4147-A177-3AD203B41FA5}">
                      <a16:colId xmlns:a16="http://schemas.microsoft.com/office/drawing/2014/main" xmlns="" val="2983589064"/>
                    </a:ext>
                  </a:extLst>
                </a:gridCol>
              </a:tblGrid>
              <a:tr h="362995">
                <a:tc>
                  <a:txBody>
                    <a:bodyPr/>
                    <a:lstStyle/>
                    <a:p>
                      <a:pPr algn="ctr" rtl="1"/>
                      <a:r>
                        <a:rPr lang="fa-IR" altLang="fa-IR" sz="1800" b="1" dirty="0">
                          <a:solidFill>
                            <a:schemeClr val="tx1"/>
                          </a:solidFill>
                          <a:ea typeface="Calibri" panose="020F0502020204030204" pitchFamily="34" charset="0"/>
                          <a:cs typeface="B Nazanin" panose="00000400000000000000" pitchFamily="2" charset="-78"/>
                        </a:rPr>
                        <a:t>عرضه‌کننده کالا</a:t>
                      </a:r>
                      <a:endParaRPr lang="fa-IR" dirty="0">
                        <a:solidFill>
                          <a:schemeClr val="tx1"/>
                        </a:solidFill>
                      </a:endParaRPr>
                    </a:p>
                  </a:txBody>
                  <a:tcPr anchor="ctr">
                    <a:solidFill>
                      <a:srgbClr val="CCFFCC"/>
                    </a:solidFill>
                  </a:tcPr>
                </a:tc>
                <a:extLst>
                  <a:ext uri="{0D108BD9-81ED-4DB2-BD59-A6C34878D82A}">
                    <a16:rowId xmlns:a16="http://schemas.microsoft.com/office/drawing/2014/main" xmlns="" val="3303157281"/>
                  </a:ext>
                </a:extLst>
              </a:tr>
              <a:tr h="976408">
                <a:tc>
                  <a:txBody>
                    <a:bodyPr/>
                    <a:lstStyle/>
                    <a:p>
                      <a:pPr lvl="0" algn="ctr" rtl="1" eaLnBrk="0" hangingPunct="0"/>
                      <a:r>
                        <a:rPr lang="fa-IR" altLang="fa-IR" sz="1800" b="1" dirty="0">
                          <a:ea typeface="Calibri" panose="020F0502020204030204" pitchFamily="34" charset="0"/>
                          <a:cs typeface="B Nazanin" panose="00000400000000000000" pitchFamily="2" charset="-78"/>
                        </a:rPr>
                        <a:t>برخورداری از معافیت 10 درصدی مالیات بر درآمد </a:t>
                      </a:r>
                    </a:p>
                  </a:txBody>
                  <a:tcPr>
                    <a:solidFill>
                      <a:schemeClr val="accent2">
                        <a:lumMod val="20000"/>
                        <a:lumOff val="80000"/>
                      </a:schemeClr>
                    </a:solidFill>
                  </a:tcPr>
                </a:tc>
                <a:extLst>
                  <a:ext uri="{0D108BD9-81ED-4DB2-BD59-A6C34878D82A}">
                    <a16:rowId xmlns:a16="http://schemas.microsoft.com/office/drawing/2014/main" xmlns="" val="2233385812"/>
                  </a:ext>
                </a:extLst>
              </a:tr>
            </a:tbl>
          </a:graphicData>
        </a:graphic>
      </p:graphicFrame>
      <p:sp>
        <p:nvSpPr>
          <p:cNvPr id="29" name="Rounded Rectangular Callout 28"/>
          <p:cNvSpPr/>
          <p:nvPr/>
        </p:nvSpPr>
        <p:spPr>
          <a:xfrm rot="10800000" flipH="1" flipV="1">
            <a:off x="9053021" y="784718"/>
            <a:ext cx="2895600" cy="810064"/>
          </a:xfrm>
          <a:prstGeom prst="wedgeRoundRectCallout">
            <a:avLst>
              <a:gd name="adj1" fmla="val 23696"/>
              <a:gd name="adj2" fmla="val 84128"/>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
        <p:nvSpPr>
          <p:cNvPr id="30" name="TextBox 29"/>
          <p:cNvSpPr txBox="1"/>
          <p:nvPr/>
        </p:nvSpPr>
        <p:spPr>
          <a:xfrm>
            <a:off x="8836804" y="987354"/>
            <a:ext cx="3328034" cy="369332"/>
          </a:xfrm>
          <a:prstGeom prst="rect">
            <a:avLst/>
          </a:prstGeom>
          <a:noFill/>
        </p:spPr>
        <p:txBody>
          <a:bodyPr wrap="square" rtlCol="1">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8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فرایند برخورداری از معافیت مالیاتی</a:t>
            </a:r>
          </a:p>
        </p:txBody>
      </p:sp>
    </p:spTree>
    <p:extLst>
      <p:ext uri="{BB962C8B-B14F-4D97-AF65-F5344CB8AC3E}">
        <p14:creationId xmlns:p14="http://schemas.microsoft.com/office/powerpoint/2010/main" val="929800022"/>
      </p:ext>
    </p:extLst>
  </p:cSld>
  <p:clrMapOvr>
    <a:masterClrMapping/>
  </p:clrMapOvr>
  <p:transition spd="slow">
    <p:cover/>
  </p:transition>
</p:sld>
</file>

<file path=ppt/slides/slide54.xml><?xml version="1.0" encoding="utf-8"?>
<p:sld xmlns:a="http://schemas.openxmlformats.org/drawingml/2006/main" xmlns:r="http://schemas.openxmlformats.org/officeDocument/2006/relationships" xmlns:p="http://schemas.openxmlformats.org/presentationml/2006/main">
  <p:cSld>
    <p:bg>
      <p:bgPr>
        <a:pattFill prst="pct5">
          <a:fgClr>
            <a:schemeClr val="tx1">
              <a:lumMod val="85000"/>
              <a:lumOff val="15000"/>
            </a:schemeClr>
          </a:fgClr>
          <a:bgClr>
            <a:schemeClr val="tx1">
              <a:lumMod val="95000"/>
              <a:lumOff val="5000"/>
            </a:schemeClr>
          </a:bgClr>
        </a:patt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b="1" dirty="0">
                <a:solidFill>
                  <a:schemeClr val="accent2"/>
                </a:solidFill>
                <a:latin typeface="+mn-lt"/>
                <a:cs typeface="B Titr" pitchFamily="2" charset="-78"/>
              </a:rPr>
              <a:t>با سپاس از توجه شما</a:t>
            </a:r>
            <a:endParaRPr lang="en-US" b="1" dirty="0">
              <a:solidFill>
                <a:schemeClr val="accent2"/>
              </a:solidFill>
              <a:latin typeface="+mn-lt"/>
              <a:cs typeface="B Titr" pitchFamily="2" charset="-78"/>
            </a:endParaRPr>
          </a:p>
        </p:txBody>
      </p:sp>
      <p:sp>
        <p:nvSpPr>
          <p:cNvPr id="3" name="Footer Placeholder 2"/>
          <p:cNvSpPr>
            <a:spLocks noGrp="1"/>
          </p:cNvSpPr>
          <p:nvPr>
            <p:ph type="ftr" sz="quarter" idx="11"/>
          </p:nvPr>
        </p:nvSpPr>
        <p:spPr/>
        <p:txBody>
          <a:bodyPr/>
          <a:lstStyle/>
          <a:p>
            <a:r>
              <a:rPr lang="fa-IR" kern="0">
                <a:solidFill>
                  <a:schemeClr val="bg1">
                    <a:lumMod val="50000"/>
                  </a:schemeClr>
                </a:solidFill>
              </a:rPr>
              <a:t>بورس کالای ایران</a:t>
            </a:r>
            <a:endParaRPr lang="en-US" kern="0" dirty="0">
              <a:solidFill>
                <a:schemeClr val="bg1">
                  <a:lumMod val="50000"/>
                </a:schemeClr>
              </a:solidFill>
            </a:endParaRPr>
          </a:p>
        </p:txBody>
      </p:sp>
    </p:spTree>
    <p:extLst>
      <p:ext uri="{BB962C8B-B14F-4D97-AF65-F5344CB8AC3E}">
        <p14:creationId xmlns:p14="http://schemas.microsoft.com/office/powerpoint/2010/main" val="1196483578"/>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11506200" cy="694267"/>
          </a:xfrm>
        </p:spPr>
        <p:txBody>
          <a:bodyPr>
            <a:noAutofit/>
          </a:bodyPr>
          <a:lstStyle/>
          <a:p>
            <a:pPr marL="571500" indent="-571500" fontAlgn="base">
              <a:lnSpc>
                <a:spcPct val="100000"/>
              </a:lnSpc>
              <a:spcAft>
                <a:spcPct val="0"/>
              </a:spcAft>
            </a:pPr>
            <a:r>
              <a:rPr lang="fa-IR" sz="2800" spc="50" dirty="0">
                <a:ln w="11430"/>
              </a:rPr>
              <a:t>مزایای برگزاری مناقصه در بستر معاملاتی بورس کالای ایران</a:t>
            </a: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7" name="Diagram 6"/>
          <p:cNvGraphicFramePr/>
          <p:nvPr>
            <p:extLst>
              <p:ext uri="{D42A27DB-BD31-4B8C-83A1-F6EECF244321}">
                <p14:modId xmlns:p14="http://schemas.microsoft.com/office/powerpoint/2010/main" val="1602100934"/>
              </p:ext>
            </p:extLst>
          </p:nvPr>
        </p:nvGraphicFramePr>
        <p:xfrm>
          <a:off x="1371600" y="858288"/>
          <a:ext cx="10972800" cy="54255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9307931"/>
      </p:ext>
    </p:extLst>
  </p:cSld>
  <p:clrMapOvr>
    <a:masterClrMapping/>
  </p:clrMapOvr>
  <p:transition spd="slow">
    <p:cov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مشارکت‌کنندگان در معاملات مناقصه</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graphicFrame>
        <p:nvGraphicFramePr>
          <p:cNvPr id="3" name="Table 2"/>
          <p:cNvGraphicFramePr>
            <a:graphicFrameLocks noGrp="1"/>
          </p:cNvGraphicFramePr>
          <p:nvPr>
            <p:extLst>
              <p:ext uri="{D42A27DB-BD31-4B8C-83A1-F6EECF244321}">
                <p14:modId xmlns:p14="http://schemas.microsoft.com/office/powerpoint/2010/main" val="2562708672"/>
              </p:ext>
            </p:extLst>
          </p:nvPr>
        </p:nvGraphicFramePr>
        <p:xfrm>
          <a:off x="762000" y="1219200"/>
          <a:ext cx="10741430" cy="3581400"/>
        </p:xfrm>
        <a:graphic>
          <a:graphicData uri="http://schemas.openxmlformats.org/drawingml/2006/table">
            <a:tbl>
              <a:tblPr rtl="1" firstRow="1" firstCol="1" bandRow="1"/>
              <a:tblGrid>
                <a:gridCol w="2001982">
                  <a:extLst>
                    <a:ext uri="{9D8B030D-6E8A-4147-A177-3AD203B41FA5}">
                      <a16:colId xmlns:a16="http://schemas.microsoft.com/office/drawing/2014/main" xmlns="" val="323215232"/>
                    </a:ext>
                  </a:extLst>
                </a:gridCol>
                <a:gridCol w="8739448">
                  <a:extLst>
                    <a:ext uri="{9D8B030D-6E8A-4147-A177-3AD203B41FA5}">
                      <a16:colId xmlns:a16="http://schemas.microsoft.com/office/drawing/2014/main" xmlns="" val="3533316158"/>
                    </a:ext>
                  </a:extLst>
                </a:gridCol>
              </a:tblGrid>
              <a:tr h="609600">
                <a:tc>
                  <a:txBody>
                    <a:bodyPr/>
                    <a:lstStyle/>
                    <a:p>
                      <a:pPr algn="ctr" rtl="1">
                        <a:lnSpc>
                          <a:spcPct val="115000"/>
                        </a:lnSpc>
                        <a:spcAft>
                          <a:spcPts val="0"/>
                        </a:spcAft>
                      </a:pPr>
                      <a:r>
                        <a:rPr lang="ar-SA" sz="2400" b="1" kern="1200" dirty="0">
                          <a:solidFill>
                            <a:srgbClr val="FFFFFF"/>
                          </a:solidFill>
                          <a:effectLst/>
                          <a:latin typeface="Calibri" panose="020F0502020204030204" pitchFamily="34" charset="0"/>
                          <a:ea typeface="Calibri" panose="020F0502020204030204" pitchFamily="34" charset="0"/>
                          <a:cs typeface="B Titr" panose="00000700000000000000" pitchFamily="2" charset="-78"/>
                        </a:rPr>
                        <a:t>فعالان باز</a:t>
                      </a:r>
                      <a:r>
                        <a:rPr lang="fa-IR" sz="2400" b="1" kern="1200" dirty="0">
                          <a:solidFill>
                            <a:srgbClr val="FFFFFF"/>
                          </a:solidFill>
                          <a:effectLst/>
                          <a:latin typeface="Calibri" panose="020F0502020204030204" pitchFamily="34" charset="0"/>
                          <a:ea typeface="Calibri" panose="020F0502020204030204" pitchFamily="34" charset="0"/>
                          <a:cs typeface="B Titr" panose="00000700000000000000" pitchFamily="2" charset="-78"/>
                        </a:rPr>
                        <a:t>ا</a:t>
                      </a:r>
                      <a:r>
                        <a:rPr lang="ar-SA" sz="2400" b="1" kern="1200" dirty="0">
                          <a:solidFill>
                            <a:srgbClr val="FFFFFF"/>
                          </a:solidFill>
                          <a:effectLst/>
                          <a:latin typeface="Calibri" panose="020F0502020204030204" pitchFamily="34" charset="0"/>
                          <a:ea typeface="Calibri" panose="020F0502020204030204" pitchFamily="34" charset="0"/>
                          <a:cs typeface="B Titr" panose="00000700000000000000" pitchFamily="2" charset="-78"/>
                        </a:rPr>
                        <a:t>ر</a:t>
                      </a:r>
                      <a:endParaRPr lang="en-US" sz="2400" b="1" kern="1200" dirty="0">
                        <a:solidFill>
                          <a:srgbClr val="FFFFFF"/>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w="12700" cap="flat" cmpd="sng" algn="ctr">
                      <a:solidFill>
                        <a:srgbClr val="5B9BD5"/>
                      </a:solidFill>
                      <a:prstDash val="solid"/>
                      <a:round/>
                      <a:headEnd type="none" w="med" len="med"/>
                      <a:tailEnd type="none" w="med" len="med"/>
                    </a:lnL>
                    <a:lnR>
                      <a:noFill/>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tc>
                  <a:txBody>
                    <a:bodyPr/>
                    <a:lstStyle/>
                    <a:p>
                      <a:pPr algn="ctr" rtl="1">
                        <a:lnSpc>
                          <a:spcPct val="115000"/>
                        </a:lnSpc>
                        <a:spcAft>
                          <a:spcPts val="0"/>
                        </a:spcAft>
                      </a:pPr>
                      <a:r>
                        <a:rPr lang="ar-SA" sz="2400" b="1" kern="1200" dirty="0">
                          <a:solidFill>
                            <a:srgbClr val="FFFFFF"/>
                          </a:solidFill>
                          <a:effectLst/>
                          <a:latin typeface="Calibri" panose="020F0502020204030204" pitchFamily="34" charset="0"/>
                          <a:ea typeface="Calibri" panose="020F0502020204030204" pitchFamily="34" charset="0"/>
                          <a:cs typeface="B Titr" panose="00000700000000000000" pitchFamily="2" charset="-78"/>
                        </a:rPr>
                        <a:t>مشارکت­کنندگان در </a:t>
                      </a:r>
                      <a:r>
                        <a:rPr lang="fa-IR" sz="2400" b="1" kern="1200" dirty="0">
                          <a:solidFill>
                            <a:srgbClr val="FFFFFF"/>
                          </a:solidFill>
                          <a:effectLst/>
                          <a:latin typeface="Calibri" panose="020F0502020204030204" pitchFamily="34" charset="0"/>
                          <a:ea typeface="Calibri" panose="020F0502020204030204" pitchFamily="34" charset="0"/>
                          <a:cs typeface="B Titr" panose="00000700000000000000" pitchFamily="2" charset="-78"/>
                        </a:rPr>
                        <a:t>معاملات مناقصه </a:t>
                      </a:r>
                      <a:r>
                        <a:rPr lang="ar-SA" sz="2400" b="1" kern="1200" dirty="0">
                          <a:solidFill>
                            <a:srgbClr val="FFFFFF"/>
                          </a:solidFill>
                          <a:effectLst/>
                          <a:latin typeface="Calibri" panose="020F0502020204030204" pitchFamily="34" charset="0"/>
                          <a:ea typeface="Calibri" panose="020F0502020204030204" pitchFamily="34" charset="0"/>
                          <a:cs typeface="B Titr" panose="00000700000000000000" pitchFamily="2" charset="-78"/>
                        </a:rPr>
                        <a:t>اعم از اشخاص حقیقی و حقوقی</a:t>
                      </a:r>
                      <a:endParaRPr lang="en-US" sz="2400" b="1" kern="1200" dirty="0">
                        <a:solidFill>
                          <a:srgbClr val="FFFFFF"/>
                        </a:solidFill>
                        <a:effectLst/>
                        <a:latin typeface="Calibri" panose="020F0502020204030204" pitchFamily="34" charset="0"/>
                        <a:ea typeface="Calibri" panose="020F0502020204030204" pitchFamily="34" charset="0"/>
                        <a:cs typeface="B Titr" panose="00000700000000000000" pitchFamily="2" charset="-78"/>
                      </a:endParaRPr>
                    </a:p>
                  </a:txBody>
                  <a:tcPr marL="68580" marR="68580" marT="0" marB="0" anchor="ctr">
                    <a:lnL>
                      <a:noFill/>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5B9BD5"/>
                    </a:solidFill>
                  </a:tcPr>
                </a:tc>
                <a:extLst>
                  <a:ext uri="{0D108BD9-81ED-4DB2-BD59-A6C34878D82A}">
                    <a16:rowId xmlns:a16="http://schemas.microsoft.com/office/drawing/2014/main" xmlns="" val="3861532205"/>
                  </a:ext>
                </a:extLst>
              </a:tr>
              <a:tr h="1662543">
                <a:tc>
                  <a:txBody>
                    <a:bodyPr/>
                    <a:lstStyle/>
                    <a:p>
                      <a:pPr algn="ctr" rtl="1">
                        <a:lnSpc>
                          <a:spcPct val="115000"/>
                        </a:lnSpc>
                        <a:spcAft>
                          <a:spcPts val="0"/>
                        </a:spcAft>
                      </a:pPr>
                      <a:r>
                        <a:rPr lang="ar-SA" sz="2000" b="1" dirty="0">
                          <a:effectLst/>
                          <a:latin typeface="Calibri" panose="020F0502020204030204" pitchFamily="34" charset="0"/>
                          <a:ea typeface="Calibri" panose="020F0502020204030204" pitchFamily="34" charset="0"/>
                          <a:cs typeface="B Titr" panose="00000700000000000000" pitchFamily="2" charset="-78"/>
                        </a:rPr>
                        <a:t>خریداران کالا</a:t>
                      </a:r>
                      <a:endParaRPr lang="fa-IR" sz="2000" b="1" dirty="0">
                        <a:effectLst/>
                        <a:latin typeface="Calibri" panose="020F0502020204030204" pitchFamily="34" charset="0"/>
                        <a:ea typeface="Calibri" panose="020F0502020204030204" pitchFamily="34" charset="0"/>
                        <a:cs typeface="B Titr" panose="00000700000000000000" pitchFamily="2" charset="-78"/>
                      </a:endParaRPr>
                    </a:p>
                    <a:p>
                      <a:pPr algn="ctr" rtl="1">
                        <a:lnSpc>
                          <a:spcPct val="115000"/>
                        </a:lnSpc>
                        <a:spcAft>
                          <a:spcPts val="0"/>
                        </a:spcAft>
                      </a:pPr>
                      <a:r>
                        <a:rPr lang="fa-IR" sz="2000" b="1" dirty="0">
                          <a:effectLst/>
                          <a:latin typeface="Calibri" panose="020F0502020204030204" pitchFamily="34" charset="0"/>
                          <a:ea typeface="Calibri" panose="020F0502020204030204" pitchFamily="34" charset="0"/>
                          <a:cs typeface="B Titr" panose="00000700000000000000" pitchFamily="2" charset="-78"/>
                        </a:rPr>
                        <a:t>(مناقصه‌گذار)</a:t>
                      </a:r>
                      <a:endParaRPr lang="en-US" sz="3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DEEAF6"/>
                    </a:solidFill>
                  </a:tcPr>
                </a:tc>
                <a:tc>
                  <a:txBody>
                    <a:bodyPr/>
                    <a:lstStyle/>
                    <a:p>
                      <a:pPr marL="342900" indent="-342900" algn="just" rtl="1">
                        <a:lnSpc>
                          <a:spcPct val="107000"/>
                        </a:lnSpc>
                        <a:spcAft>
                          <a:spcPts val="0"/>
                        </a:spcAft>
                        <a:buFont typeface="Arial" panose="020B0604020202020204" pitchFamily="34" charset="0"/>
                        <a:buChar char="•"/>
                      </a:pPr>
                      <a:r>
                        <a:rPr lang="ar-SA"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صنایع </a:t>
                      </a:r>
                      <a:r>
                        <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تولیدی </a:t>
                      </a:r>
                      <a:r>
                        <a:rPr lang="ar-SA"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بزرگ و متوسط</a:t>
                      </a:r>
                      <a:r>
                        <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پایین دستی</a:t>
                      </a:r>
                    </a:p>
                    <a:p>
                      <a:pPr marL="342900" indent="-342900" algn="just" rtl="1">
                        <a:lnSpc>
                          <a:spcPct val="107000"/>
                        </a:lnSpc>
                        <a:spcAft>
                          <a:spcPts val="0"/>
                        </a:spcAft>
                        <a:buFont typeface="Arial" panose="020B0604020202020204" pitchFamily="34" charset="0"/>
                        <a:buChar char="•"/>
                      </a:pPr>
                      <a:r>
                        <a:rPr lang="ar-SA"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نهادهای دولتی</a:t>
                      </a:r>
                      <a:r>
                        <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و غیردولتی</a:t>
                      </a:r>
                      <a:r>
                        <a:rPr lang="ar-SA"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endPar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07000"/>
                        </a:lnSpc>
                        <a:spcAft>
                          <a:spcPts val="0"/>
                        </a:spcAft>
                        <a:buFont typeface="Arial" panose="020B0604020202020204" pitchFamily="34" charset="0"/>
                        <a:buChar char="•"/>
                      </a:pPr>
                      <a:r>
                        <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پیمانکاران و </a:t>
                      </a:r>
                      <a:r>
                        <a:rPr lang="ar-SA"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تأمین‌کنندگان واسطه­ای</a:t>
                      </a:r>
                      <a:r>
                        <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p>
                    <a:p>
                      <a:pPr marL="342900" indent="-342900" algn="just" rtl="1">
                        <a:lnSpc>
                          <a:spcPct val="107000"/>
                        </a:lnSpc>
                        <a:spcAft>
                          <a:spcPts val="0"/>
                        </a:spcAft>
                        <a:buFont typeface="Arial" panose="020B0604020202020204" pitchFamily="34" charset="0"/>
                        <a:buChar char="•"/>
                      </a:pPr>
                      <a:r>
                        <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سایر</a:t>
                      </a:r>
                      <a:endParaRPr lang="en-US"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solidFill>
                      <a:srgbClr val="FFFFFF"/>
                    </a:solidFill>
                  </a:tcPr>
                </a:tc>
                <a:extLst>
                  <a:ext uri="{0D108BD9-81ED-4DB2-BD59-A6C34878D82A}">
                    <a16:rowId xmlns:a16="http://schemas.microsoft.com/office/drawing/2014/main" xmlns="" val="3133938455"/>
                  </a:ext>
                </a:extLst>
              </a:tr>
              <a:tr h="1309257">
                <a:tc>
                  <a:txBody>
                    <a:bodyPr/>
                    <a:lstStyle/>
                    <a:p>
                      <a:pPr algn="ctr" rtl="1">
                        <a:lnSpc>
                          <a:spcPct val="115000"/>
                        </a:lnSpc>
                        <a:spcAft>
                          <a:spcPts val="0"/>
                        </a:spcAft>
                      </a:pPr>
                      <a:r>
                        <a:rPr lang="ar-SA" sz="2000" b="1" dirty="0">
                          <a:effectLst/>
                          <a:latin typeface="Calibri" panose="020F0502020204030204" pitchFamily="34" charset="0"/>
                          <a:ea typeface="Calibri" panose="020F0502020204030204" pitchFamily="34" charset="0"/>
                          <a:cs typeface="B Titr" panose="00000700000000000000" pitchFamily="2" charset="-78"/>
                        </a:rPr>
                        <a:t>عرضه</a:t>
                      </a:r>
                      <a:r>
                        <a:rPr lang="fa-IR" sz="2000" b="1" dirty="0">
                          <a:effectLst/>
                          <a:latin typeface="Calibri" panose="020F0502020204030204" pitchFamily="34" charset="0"/>
                          <a:ea typeface="Calibri" panose="020F0502020204030204" pitchFamily="34" charset="0"/>
                          <a:cs typeface="B Titr" panose="00000700000000000000" pitchFamily="2" charset="-78"/>
                        </a:rPr>
                        <a:t>‌</a:t>
                      </a:r>
                      <a:r>
                        <a:rPr lang="ar-SA" sz="2000" b="1" dirty="0">
                          <a:effectLst/>
                          <a:latin typeface="Calibri" panose="020F0502020204030204" pitchFamily="34" charset="0"/>
                          <a:ea typeface="Calibri" panose="020F0502020204030204" pitchFamily="34" charset="0"/>
                          <a:cs typeface="B Titr" panose="00000700000000000000" pitchFamily="2" charset="-78"/>
                        </a:rPr>
                        <a:t>کنندگان</a:t>
                      </a:r>
                      <a:r>
                        <a:rPr lang="fa-IR" sz="2000" b="1" dirty="0">
                          <a:effectLst/>
                          <a:latin typeface="Calibri" panose="020F0502020204030204" pitchFamily="34" charset="0"/>
                          <a:ea typeface="Calibri" panose="020F0502020204030204" pitchFamily="34" charset="0"/>
                          <a:cs typeface="B Titr" panose="00000700000000000000" pitchFamily="2" charset="-78"/>
                        </a:rPr>
                        <a:t> </a:t>
                      </a:r>
                      <a:r>
                        <a:rPr lang="ar-SA" sz="2000" b="1" dirty="0">
                          <a:effectLst/>
                          <a:latin typeface="Calibri" panose="020F0502020204030204" pitchFamily="34" charset="0"/>
                          <a:ea typeface="Calibri" panose="020F0502020204030204" pitchFamily="34" charset="0"/>
                          <a:cs typeface="B Titr" panose="00000700000000000000" pitchFamily="2" charset="-78"/>
                        </a:rPr>
                        <a:t>کالا</a:t>
                      </a:r>
                      <a:endParaRPr lang="fa-IR" sz="2000" b="1" dirty="0">
                        <a:effectLst/>
                        <a:latin typeface="Calibri" panose="020F0502020204030204" pitchFamily="34" charset="0"/>
                        <a:ea typeface="Calibri" panose="020F0502020204030204" pitchFamily="34" charset="0"/>
                        <a:cs typeface="B Titr" panose="00000700000000000000" pitchFamily="2" charset="-78"/>
                      </a:endParaRPr>
                    </a:p>
                    <a:p>
                      <a:pPr algn="ctr" rtl="1">
                        <a:lnSpc>
                          <a:spcPct val="115000"/>
                        </a:lnSpc>
                        <a:spcAft>
                          <a:spcPts val="0"/>
                        </a:spcAft>
                      </a:pPr>
                      <a:r>
                        <a:rPr lang="fa-IR" sz="2000" b="1" dirty="0">
                          <a:effectLst/>
                          <a:latin typeface="Calibri" panose="020F0502020204030204" pitchFamily="34" charset="0"/>
                          <a:ea typeface="Calibri" panose="020F0502020204030204" pitchFamily="34" charset="0"/>
                          <a:cs typeface="B Titr" panose="00000700000000000000" pitchFamily="2" charset="-78"/>
                        </a:rPr>
                        <a:t>(مناقصه‌گر)</a:t>
                      </a:r>
                      <a:endParaRPr lang="en-US" sz="3600" dirty="0">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nchor="ctr">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342900" indent="-342900" algn="just" rtl="1">
                        <a:lnSpc>
                          <a:spcPct val="107000"/>
                        </a:lnSpc>
                        <a:spcAft>
                          <a:spcPts val="0"/>
                        </a:spcAft>
                        <a:buFont typeface="Arial" panose="020B0604020202020204" pitchFamily="34" charset="0"/>
                        <a:buChar char="•"/>
                      </a:pPr>
                      <a:r>
                        <a:rPr lang="ar-SA"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صنایع بزرگ عرضه‌کننده مواد اولیه </a:t>
                      </a:r>
                      <a:endPar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p>
                      <a:pPr marL="342900" indent="-342900" algn="just" defTabSz="914400" rtl="1" eaLnBrk="1" latinLnBrk="0" hangingPunct="1">
                        <a:lnSpc>
                          <a:spcPct val="107000"/>
                        </a:lnSpc>
                        <a:spcAft>
                          <a:spcPts val="0"/>
                        </a:spcAft>
                        <a:buFont typeface="Arial" panose="020B0604020202020204" pitchFamily="34" charset="0"/>
                        <a:buChar char="•"/>
                      </a:pPr>
                      <a:r>
                        <a:rPr lang="ar-SA"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نهادهای دولتی</a:t>
                      </a:r>
                      <a:r>
                        <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و غیر دولتی</a:t>
                      </a:r>
                      <a:r>
                        <a:rPr lang="ar-SA"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 </a:t>
                      </a:r>
                      <a:endPar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p>
                      <a:pPr marL="342900" indent="-342900" algn="just" rtl="1">
                        <a:lnSpc>
                          <a:spcPct val="107000"/>
                        </a:lnSpc>
                        <a:spcAft>
                          <a:spcPts val="0"/>
                        </a:spcAft>
                        <a:buFont typeface="Arial" panose="020B0604020202020204" pitchFamily="34" charset="0"/>
                        <a:buChar char="•"/>
                      </a:pPr>
                      <a:r>
                        <a:rPr lang="fa-IR"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rPr>
                        <a:t>سایر</a:t>
                      </a:r>
                      <a:endParaRPr lang="en-US" sz="2400" kern="1200" dirty="0">
                        <a:solidFill>
                          <a:schemeClr val="tx1"/>
                        </a:solidFill>
                        <a:effectLst/>
                        <a:latin typeface="Calibri" panose="020F0502020204030204" pitchFamily="34" charset="0"/>
                        <a:ea typeface="Calibri" panose="020F0502020204030204" pitchFamily="34" charset="0"/>
                        <a:cs typeface="B Nazanin" panose="00000400000000000000" pitchFamily="2" charset="-78"/>
                      </a:endParaRPr>
                    </a:p>
                  </a:txBody>
                  <a:tcPr marL="68580" marR="68580" marT="0" marB="0">
                    <a:lnL w="12700" cap="flat" cmpd="sng" algn="ctr">
                      <a:solidFill>
                        <a:srgbClr val="9CC2E5"/>
                      </a:solidFill>
                      <a:prstDash val="solid"/>
                      <a:round/>
                      <a:headEnd type="none" w="med" len="med"/>
                      <a:tailEnd type="none" w="med" len="med"/>
                    </a:lnL>
                    <a:lnR w="12700" cap="flat" cmpd="sng" algn="ctr">
                      <a:solidFill>
                        <a:srgbClr val="9CC2E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FFFFFF"/>
                    </a:solidFill>
                  </a:tcPr>
                </a:tc>
                <a:extLst>
                  <a:ext uri="{0D108BD9-81ED-4DB2-BD59-A6C34878D82A}">
                    <a16:rowId xmlns:a16="http://schemas.microsoft.com/office/drawing/2014/main" xmlns="" val="2291131189"/>
                  </a:ext>
                </a:extLst>
              </a:tr>
            </a:tbl>
          </a:graphicData>
        </a:graphic>
      </p:graphicFrame>
    </p:spTree>
    <p:extLst>
      <p:ext uri="{BB962C8B-B14F-4D97-AF65-F5344CB8AC3E}">
        <p14:creationId xmlns:p14="http://schemas.microsoft.com/office/powerpoint/2010/main" val="2013608994"/>
      </p:ext>
    </p:extLst>
  </p:cSld>
  <p:clrMapOvr>
    <a:masterClrMapping/>
  </p:clrMapOvr>
  <p:transition spd="slow">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rgbClr val="080808"/>
                </a:solidFill>
              </a:rPr>
              <a:t>انواع روش‌های معاملاتی در بازار فیزیکی بورس کالای ایران</a:t>
            </a:r>
            <a:endParaRPr lang="en-US" dirty="0"/>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4" name="Freeform 13"/>
          <p:cNvSpPr/>
          <p:nvPr/>
        </p:nvSpPr>
        <p:spPr>
          <a:xfrm>
            <a:off x="7086600" y="1447800"/>
            <a:ext cx="3207045" cy="761907"/>
          </a:xfrm>
          <a:custGeom>
            <a:avLst/>
            <a:gdLst>
              <a:gd name="connsiteX0" fmla="*/ 0 w 3251200"/>
              <a:gd name="connsiteY0" fmla="*/ 136377 h 818244"/>
              <a:gd name="connsiteX1" fmla="*/ 136377 w 3251200"/>
              <a:gd name="connsiteY1" fmla="*/ 0 h 818244"/>
              <a:gd name="connsiteX2" fmla="*/ 3114823 w 3251200"/>
              <a:gd name="connsiteY2" fmla="*/ 0 h 818244"/>
              <a:gd name="connsiteX3" fmla="*/ 3251200 w 3251200"/>
              <a:gd name="connsiteY3" fmla="*/ 136377 h 818244"/>
              <a:gd name="connsiteX4" fmla="*/ 3251200 w 3251200"/>
              <a:gd name="connsiteY4" fmla="*/ 681867 h 818244"/>
              <a:gd name="connsiteX5" fmla="*/ 3114823 w 3251200"/>
              <a:gd name="connsiteY5" fmla="*/ 818244 h 818244"/>
              <a:gd name="connsiteX6" fmla="*/ 136377 w 3251200"/>
              <a:gd name="connsiteY6" fmla="*/ 818244 h 818244"/>
              <a:gd name="connsiteX7" fmla="*/ 0 w 3251200"/>
              <a:gd name="connsiteY7" fmla="*/ 681867 h 818244"/>
              <a:gd name="connsiteX8" fmla="*/ 0 w 3251200"/>
              <a:gd name="connsiteY8" fmla="*/ 136377 h 818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1200" h="818244">
                <a:moveTo>
                  <a:pt x="0" y="136377"/>
                </a:moveTo>
                <a:cubicBezTo>
                  <a:pt x="0" y="61058"/>
                  <a:pt x="61058" y="0"/>
                  <a:pt x="136377" y="0"/>
                </a:cubicBezTo>
                <a:lnTo>
                  <a:pt x="3114823" y="0"/>
                </a:lnTo>
                <a:cubicBezTo>
                  <a:pt x="3190142" y="0"/>
                  <a:pt x="3251200" y="61058"/>
                  <a:pt x="3251200" y="136377"/>
                </a:cubicBezTo>
                <a:lnTo>
                  <a:pt x="3251200" y="681867"/>
                </a:lnTo>
                <a:cubicBezTo>
                  <a:pt x="3251200" y="757186"/>
                  <a:pt x="3190142" y="818244"/>
                  <a:pt x="3114823" y="818244"/>
                </a:cubicBezTo>
                <a:lnTo>
                  <a:pt x="136377" y="818244"/>
                </a:lnTo>
                <a:cubicBezTo>
                  <a:pt x="61058" y="818244"/>
                  <a:pt x="0" y="757186"/>
                  <a:pt x="0" y="681867"/>
                </a:cubicBezTo>
                <a:lnTo>
                  <a:pt x="0" y="136377"/>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27573" tIns="83758" rIns="127573" bIns="83758" numCol="1" spcCol="1270" anchor="ctr" anchorCtr="0">
            <a:noAutofit/>
          </a:bodyPr>
          <a:lstStyle/>
          <a:p>
            <a:pPr marL="0" marR="0" lvl="0" indent="0" algn="ctr" defTabSz="1022350" rtl="0" eaLnBrk="1" fontAlgn="base" latinLnBrk="0" hangingPunct="1">
              <a:lnSpc>
                <a:spcPct val="90000"/>
              </a:lnSpc>
              <a:spcBef>
                <a:spcPct val="0"/>
              </a:spcBef>
              <a:spcAft>
                <a:spcPct val="3500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وجه و تحویل کالا در مدت زمان کوتاهی پس از انجام معامله</a:t>
            </a:r>
          </a:p>
        </p:txBody>
      </p:sp>
      <p:sp>
        <p:nvSpPr>
          <p:cNvPr id="15" name="Freeform 14"/>
          <p:cNvSpPr/>
          <p:nvPr/>
        </p:nvSpPr>
        <p:spPr>
          <a:xfrm>
            <a:off x="7086600" y="2438493"/>
            <a:ext cx="3276600" cy="761907"/>
          </a:xfrm>
          <a:custGeom>
            <a:avLst/>
            <a:gdLst>
              <a:gd name="connsiteX0" fmla="*/ 0 w 3251200"/>
              <a:gd name="connsiteY0" fmla="*/ 136377 h 818244"/>
              <a:gd name="connsiteX1" fmla="*/ 136377 w 3251200"/>
              <a:gd name="connsiteY1" fmla="*/ 0 h 818244"/>
              <a:gd name="connsiteX2" fmla="*/ 3114823 w 3251200"/>
              <a:gd name="connsiteY2" fmla="*/ 0 h 818244"/>
              <a:gd name="connsiteX3" fmla="*/ 3251200 w 3251200"/>
              <a:gd name="connsiteY3" fmla="*/ 136377 h 818244"/>
              <a:gd name="connsiteX4" fmla="*/ 3251200 w 3251200"/>
              <a:gd name="connsiteY4" fmla="*/ 681867 h 818244"/>
              <a:gd name="connsiteX5" fmla="*/ 3114823 w 3251200"/>
              <a:gd name="connsiteY5" fmla="*/ 818244 h 818244"/>
              <a:gd name="connsiteX6" fmla="*/ 136377 w 3251200"/>
              <a:gd name="connsiteY6" fmla="*/ 818244 h 818244"/>
              <a:gd name="connsiteX7" fmla="*/ 0 w 3251200"/>
              <a:gd name="connsiteY7" fmla="*/ 681867 h 818244"/>
              <a:gd name="connsiteX8" fmla="*/ 0 w 3251200"/>
              <a:gd name="connsiteY8" fmla="*/ 136377 h 818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1200" h="818244">
                <a:moveTo>
                  <a:pt x="0" y="136377"/>
                </a:moveTo>
                <a:cubicBezTo>
                  <a:pt x="0" y="61058"/>
                  <a:pt x="61058" y="0"/>
                  <a:pt x="136377" y="0"/>
                </a:cubicBezTo>
                <a:lnTo>
                  <a:pt x="3114823" y="0"/>
                </a:lnTo>
                <a:cubicBezTo>
                  <a:pt x="3190142" y="0"/>
                  <a:pt x="3251200" y="61058"/>
                  <a:pt x="3251200" y="136377"/>
                </a:cubicBezTo>
                <a:lnTo>
                  <a:pt x="3251200" y="681867"/>
                </a:lnTo>
                <a:cubicBezTo>
                  <a:pt x="3251200" y="757186"/>
                  <a:pt x="3190142" y="818244"/>
                  <a:pt x="3114823" y="818244"/>
                </a:cubicBezTo>
                <a:lnTo>
                  <a:pt x="136377" y="818244"/>
                </a:lnTo>
                <a:cubicBezTo>
                  <a:pt x="61058" y="818244"/>
                  <a:pt x="0" y="757186"/>
                  <a:pt x="0" y="681867"/>
                </a:cubicBezTo>
                <a:lnTo>
                  <a:pt x="0" y="136377"/>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27573" tIns="83758" rIns="127573" bIns="83758" numCol="1" spcCol="1270" anchor="ctr" anchorCtr="0">
            <a:noAutofit/>
          </a:bodyPr>
          <a:lstStyle/>
          <a:p>
            <a:pPr marL="0" marR="0" lvl="0" indent="0" algn="ctr" defTabSz="1022350" rtl="0" eaLnBrk="1" fontAlgn="base" latinLnBrk="0" hangingPunct="1">
              <a:lnSpc>
                <a:spcPct val="90000"/>
              </a:lnSpc>
              <a:spcBef>
                <a:spcPct val="0"/>
              </a:spcBef>
              <a:spcAft>
                <a:spcPct val="3500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وجه در سررسید مشخص در آینده و تحویل کالا در مدت زمان کوتاهی پس از انجام معامله</a:t>
            </a:r>
          </a:p>
        </p:txBody>
      </p:sp>
      <p:sp>
        <p:nvSpPr>
          <p:cNvPr id="9" name="TextBox 8"/>
          <p:cNvSpPr txBox="1"/>
          <p:nvPr/>
        </p:nvSpPr>
        <p:spPr>
          <a:xfrm>
            <a:off x="10439400" y="1524000"/>
            <a:ext cx="990600" cy="461665"/>
          </a:xfrm>
          <a:prstGeom prst="rect">
            <a:avLst/>
          </a:prstGeom>
          <a:noFill/>
          <a:ln w="28575">
            <a:solidFill>
              <a:schemeClr val="accent4"/>
            </a:solidFill>
          </a:ln>
        </p:spPr>
        <p:txBody>
          <a:bodyPr wrap="square" rtlCol="1">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2400" b="0"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نقدی</a:t>
            </a:r>
            <a:endParaRPr kumimoji="0" lang="fa-IR" sz="24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endParaRPr>
          </a:p>
        </p:txBody>
      </p:sp>
      <p:sp>
        <p:nvSpPr>
          <p:cNvPr id="10" name="Chevron 9"/>
          <p:cNvSpPr/>
          <p:nvPr/>
        </p:nvSpPr>
        <p:spPr>
          <a:xfrm rot="10800000">
            <a:off x="6324600" y="1524000"/>
            <a:ext cx="759727" cy="61275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2" name="TextBox 11"/>
          <p:cNvSpPr txBox="1"/>
          <p:nvPr/>
        </p:nvSpPr>
        <p:spPr>
          <a:xfrm>
            <a:off x="388519" y="1439495"/>
            <a:ext cx="5928563" cy="830997"/>
          </a:xfrm>
          <a:prstGeom prst="rect">
            <a:avLst/>
          </a:prstGeom>
          <a:solidFill>
            <a:schemeClr val="accent3">
              <a:lumMod val="60000"/>
              <a:lumOff val="40000"/>
            </a:schemeClr>
          </a:solidFill>
        </p:spPr>
        <p:txBody>
          <a:bodyPr wrap="square" rtlCol="1">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انجام معامله در کمترین زمان با حداقل هزینه؛</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اطمینان طرفین انجام معامله به خاطر اخذ تضامین انجام تعهدات توسط اتاق پایاپای؛</a:t>
            </a:r>
          </a:p>
        </p:txBody>
      </p:sp>
      <p:sp>
        <p:nvSpPr>
          <p:cNvPr id="13" name="TextBox 12"/>
          <p:cNvSpPr txBox="1"/>
          <p:nvPr/>
        </p:nvSpPr>
        <p:spPr>
          <a:xfrm>
            <a:off x="381000" y="2514693"/>
            <a:ext cx="5928563" cy="584775"/>
          </a:xfrm>
          <a:prstGeom prst="rect">
            <a:avLst/>
          </a:prstGeom>
          <a:solidFill>
            <a:schemeClr val="accent3">
              <a:lumMod val="60000"/>
              <a:lumOff val="40000"/>
            </a:schemeClr>
          </a:solidFill>
        </p:spPr>
        <p:txBody>
          <a:bodyPr wrap="square" rtlCol="1">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تأمین مواد اولیه مورد نیاز صنایع پایین دستی؛</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امکان انتشار اوراق خرید دین کالایی برای عرضه‌کننده کالا؛ </a:t>
            </a:r>
          </a:p>
        </p:txBody>
      </p:sp>
      <p:sp>
        <p:nvSpPr>
          <p:cNvPr id="16" name="TextBox 15"/>
          <p:cNvSpPr txBox="1"/>
          <p:nvPr/>
        </p:nvSpPr>
        <p:spPr>
          <a:xfrm>
            <a:off x="10439400" y="2590893"/>
            <a:ext cx="990600" cy="461665"/>
          </a:xfrm>
          <a:prstGeom prst="rect">
            <a:avLst/>
          </a:prstGeom>
          <a:noFill/>
          <a:ln w="28575">
            <a:solidFill>
              <a:schemeClr val="accent4"/>
            </a:solidFill>
          </a:ln>
        </p:spPr>
        <p:txBody>
          <a:bodyPr wrap="square" rtlCol="1">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2400" b="0"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نسیه</a:t>
            </a:r>
            <a:endParaRPr kumimoji="0" lang="fa-IR" sz="24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endParaRPr>
          </a:p>
        </p:txBody>
      </p:sp>
      <p:sp>
        <p:nvSpPr>
          <p:cNvPr id="17" name="Freeform 16"/>
          <p:cNvSpPr/>
          <p:nvPr/>
        </p:nvSpPr>
        <p:spPr>
          <a:xfrm>
            <a:off x="7086600" y="3505200"/>
            <a:ext cx="3283245" cy="761907"/>
          </a:xfrm>
          <a:custGeom>
            <a:avLst/>
            <a:gdLst>
              <a:gd name="connsiteX0" fmla="*/ 0 w 3251200"/>
              <a:gd name="connsiteY0" fmla="*/ 136377 h 818244"/>
              <a:gd name="connsiteX1" fmla="*/ 136377 w 3251200"/>
              <a:gd name="connsiteY1" fmla="*/ 0 h 818244"/>
              <a:gd name="connsiteX2" fmla="*/ 3114823 w 3251200"/>
              <a:gd name="connsiteY2" fmla="*/ 0 h 818244"/>
              <a:gd name="connsiteX3" fmla="*/ 3251200 w 3251200"/>
              <a:gd name="connsiteY3" fmla="*/ 136377 h 818244"/>
              <a:gd name="connsiteX4" fmla="*/ 3251200 w 3251200"/>
              <a:gd name="connsiteY4" fmla="*/ 681867 h 818244"/>
              <a:gd name="connsiteX5" fmla="*/ 3114823 w 3251200"/>
              <a:gd name="connsiteY5" fmla="*/ 818244 h 818244"/>
              <a:gd name="connsiteX6" fmla="*/ 136377 w 3251200"/>
              <a:gd name="connsiteY6" fmla="*/ 818244 h 818244"/>
              <a:gd name="connsiteX7" fmla="*/ 0 w 3251200"/>
              <a:gd name="connsiteY7" fmla="*/ 681867 h 818244"/>
              <a:gd name="connsiteX8" fmla="*/ 0 w 3251200"/>
              <a:gd name="connsiteY8" fmla="*/ 136377 h 818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1200" h="818244">
                <a:moveTo>
                  <a:pt x="0" y="136377"/>
                </a:moveTo>
                <a:cubicBezTo>
                  <a:pt x="0" y="61058"/>
                  <a:pt x="61058" y="0"/>
                  <a:pt x="136377" y="0"/>
                </a:cubicBezTo>
                <a:lnTo>
                  <a:pt x="3114823" y="0"/>
                </a:lnTo>
                <a:cubicBezTo>
                  <a:pt x="3190142" y="0"/>
                  <a:pt x="3251200" y="61058"/>
                  <a:pt x="3251200" y="136377"/>
                </a:cubicBezTo>
                <a:lnTo>
                  <a:pt x="3251200" y="681867"/>
                </a:lnTo>
                <a:cubicBezTo>
                  <a:pt x="3251200" y="757186"/>
                  <a:pt x="3190142" y="818244"/>
                  <a:pt x="3114823" y="818244"/>
                </a:cubicBezTo>
                <a:lnTo>
                  <a:pt x="136377" y="818244"/>
                </a:lnTo>
                <a:cubicBezTo>
                  <a:pt x="61058" y="818244"/>
                  <a:pt x="0" y="757186"/>
                  <a:pt x="0" y="681867"/>
                </a:cubicBezTo>
                <a:lnTo>
                  <a:pt x="0" y="136377"/>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27573" tIns="83758" rIns="127573" bIns="83758" numCol="1" spcCol="1270" anchor="ctr" anchorCtr="0">
            <a:noAutofit/>
          </a:bodyPr>
          <a:lstStyle/>
          <a:p>
            <a:pPr marL="0" marR="0" lvl="0" indent="0" algn="ctr" defTabSz="1022350" rtl="0" eaLnBrk="1" fontAlgn="base" latinLnBrk="0" hangingPunct="1">
              <a:lnSpc>
                <a:spcPct val="90000"/>
              </a:lnSpc>
              <a:spcBef>
                <a:spcPct val="0"/>
              </a:spcBef>
              <a:spcAft>
                <a:spcPct val="3500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پرداخت وجه در زمان کوتاهی پس از انجام معامله و تحویل کالا در سررسید مشخصی در آینده</a:t>
            </a:r>
          </a:p>
        </p:txBody>
      </p:sp>
      <p:sp>
        <p:nvSpPr>
          <p:cNvPr id="20" name="TextBox 19"/>
          <p:cNvSpPr txBox="1"/>
          <p:nvPr/>
        </p:nvSpPr>
        <p:spPr>
          <a:xfrm>
            <a:off x="10439400" y="3657600"/>
            <a:ext cx="990600" cy="461665"/>
          </a:xfrm>
          <a:prstGeom prst="rect">
            <a:avLst/>
          </a:prstGeom>
          <a:noFill/>
          <a:ln w="28575">
            <a:solidFill>
              <a:schemeClr val="accent4"/>
            </a:solidFill>
          </a:ln>
        </p:spPr>
        <p:txBody>
          <a:bodyPr wrap="square" rtlCol="1">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2400" b="0"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سلف</a:t>
            </a:r>
            <a:endParaRPr kumimoji="0" lang="fa-IR" sz="24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endParaRPr>
          </a:p>
        </p:txBody>
      </p:sp>
      <p:sp>
        <p:nvSpPr>
          <p:cNvPr id="21" name="Freeform 20"/>
          <p:cNvSpPr/>
          <p:nvPr/>
        </p:nvSpPr>
        <p:spPr>
          <a:xfrm>
            <a:off x="7086600" y="4953000"/>
            <a:ext cx="3276600" cy="838200"/>
          </a:xfrm>
          <a:custGeom>
            <a:avLst/>
            <a:gdLst>
              <a:gd name="connsiteX0" fmla="*/ 0 w 3251200"/>
              <a:gd name="connsiteY0" fmla="*/ 136377 h 818244"/>
              <a:gd name="connsiteX1" fmla="*/ 136377 w 3251200"/>
              <a:gd name="connsiteY1" fmla="*/ 0 h 818244"/>
              <a:gd name="connsiteX2" fmla="*/ 3114823 w 3251200"/>
              <a:gd name="connsiteY2" fmla="*/ 0 h 818244"/>
              <a:gd name="connsiteX3" fmla="*/ 3251200 w 3251200"/>
              <a:gd name="connsiteY3" fmla="*/ 136377 h 818244"/>
              <a:gd name="connsiteX4" fmla="*/ 3251200 w 3251200"/>
              <a:gd name="connsiteY4" fmla="*/ 681867 h 818244"/>
              <a:gd name="connsiteX5" fmla="*/ 3114823 w 3251200"/>
              <a:gd name="connsiteY5" fmla="*/ 818244 h 818244"/>
              <a:gd name="connsiteX6" fmla="*/ 136377 w 3251200"/>
              <a:gd name="connsiteY6" fmla="*/ 818244 h 818244"/>
              <a:gd name="connsiteX7" fmla="*/ 0 w 3251200"/>
              <a:gd name="connsiteY7" fmla="*/ 681867 h 818244"/>
              <a:gd name="connsiteX8" fmla="*/ 0 w 3251200"/>
              <a:gd name="connsiteY8" fmla="*/ 136377 h 818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1200" h="818244">
                <a:moveTo>
                  <a:pt x="0" y="136377"/>
                </a:moveTo>
                <a:cubicBezTo>
                  <a:pt x="0" y="61058"/>
                  <a:pt x="61058" y="0"/>
                  <a:pt x="136377" y="0"/>
                </a:cubicBezTo>
                <a:lnTo>
                  <a:pt x="3114823" y="0"/>
                </a:lnTo>
                <a:cubicBezTo>
                  <a:pt x="3190142" y="0"/>
                  <a:pt x="3251200" y="61058"/>
                  <a:pt x="3251200" y="136377"/>
                </a:cubicBezTo>
                <a:lnTo>
                  <a:pt x="3251200" y="681867"/>
                </a:lnTo>
                <a:cubicBezTo>
                  <a:pt x="3251200" y="757186"/>
                  <a:pt x="3190142" y="818244"/>
                  <a:pt x="3114823" y="818244"/>
                </a:cubicBezTo>
                <a:lnTo>
                  <a:pt x="136377" y="818244"/>
                </a:lnTo>
                <a:cubicBezTo>
                  <a:pt x="61058" y="818244"/>
                  <a:pt x="0" y="757186"/>
                  <a:pt x="0" y="681867"/>
                </a:cubicBezTo>
                <a:lnTo>
                  <a:pt x="0" y="136377"/>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27573" tIns="83758" rIns="127573" bIns="83758" numCol="1" spcCol="1270" anchor="ctr" anchorCtr="0">
            <a:noAutofit/>
          </a:bodyPr>
          <a:lstStyle/>
          <a:p>
            <a:pPr marL="0" marR="0" lvl="0" indent="0" algn="ctr" defTabSz="1022350" rtl="0" eaLnBrk="1" fontAlgn="base" latinLnBrk="0" hangingPunct="1">
              <a:lnSpc>
                <a:spcPct val="90000"/>
              </a:lnSpc>
              <a:spcBef>
                <a:spcPct val="0"/>
              </a:spcBef>
              <a:spcAft>
                <a:spcPct val="35000"/>
              </a:spcAft>
              <a:buClrTx/>
              <a:buSzTx/>
              <a:buFontTx/>
              <a:buNone/>
              <a:tabLst/>
              <a:defRPr/>
            </a:pPr>
            <a:r>
              <a:rPr lang="fa-IR" sz="1600" b="1" dirty="0">
                <a:solidFill>
                  <a:prstClr val="black"/>
                </a:solidFill>
                <a:latin typeface="Calibri" panose="020F0502020204030204"/>
                <a:cs typeface="B Nazanin" panose="00000400000000000000" pitchFamily="2" charset="-78"/>
              </a:rPr>
              <a:t>تحویل کالا در آینده در یک یا چند سررسید و تعیین قیمت معامله به صورت شناور بر اساس فرمول تعیین‌شده</a:t>
            </a:r>
          </a:p>
        </p:txBody>
      </p:sp>
      <p:sp>
        <p:nvSpPr>
          <p:cNvPr id="23" name="TextBox 22"/>
          <p:cNvSpPr txBox="1"/>
          <p:nvPr/>
        </p:nvSpPr>
        <p:spPr>
          <a:xfrm>
            <a:off x="381000" y="4419600"/>
            <a:ext cx="5928563" cy="2062103"/>
          </a:xfrm>
          <a:prstGeom prst="rect">
            <a:avLst/>
          </a:prstGeom>
          <a:solidFill>
            <a:schemeClr val="accent3">
              <a:lumMod val="60000"/>
              <a:lumOff val="40000"/>
            </a:schemeClr>
          </a:solidFill>
        </p:spPr>
        <p:txBody>
          <a:bodyPr wrap="square" rtlCol="1">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اطمینان فروشنده از فروش کالا؛</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ایجاد ارتباط بلندمدت و قانونمند میان صنایع برای برنامه‌ریزی تولید و فروش؛</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تسهیل تجارت پویا و بهبود تجارت در طول زنجیره محصول و پوشش ریسک تجارت؛</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امکان انجام معامله بدون پرداخت وجه یا با پرداخت بخشی از وجه معامله (در صورت درخواست عرضه‌کننده در اطلاعیه عرضه)؛</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نقش مکمل قراردادهای کشف پریمیوم در عقد قراردادهای نقدی و سلف؛</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امکان عقد قرارداد بر مبنای قیمت شناور ( قیمت روز معامله نهایی)؛</a:t>
            </a:r>
          </a:p>
        </p:txBody>
      </p:sp>
      <p:sp>
        <p:nvSpPr>
          <p:cNvPr id="24" name="TextBox 23"/>
          <p:cNvSpPr txBox="1"/>
          <p:nvPr/>
        </p:nvSpPr>
        <p:spPr>
          <a:xfrm>
            <a:off x="10439400" y="4939605"/>
            <a:ext cx="990600" cy="830997"/>
          </a:xfrm>
          <a:prstGeom prst="rect">
            <a:avLst/>
          </a:prstGeom>
          <a:noFill/>
          <a:ln w="28575">
            <a:solidFill>
              <a:schemeClr val="accent4"/>
            </a:solidFill>
          </a:ln>
        </p:spPr>
        <p:txBody>
          <a:bodyPr wrap="square" rtlCol="1">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2400" b="0"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کشف پریمیوم</a:t>
            </a:r>
          </a:p>
        </p:txBody>
      </p:sp>
      <p:sp>
        <p:nvSpPr>
          <p:cNvPr id="25" name="TextBox 24"/>
          <p:cNvSpPr txBox="1"/>
          <p:nvPr/>
        </p:nvSpPr>
        <p:spPr>
          <a:xfrm>
            <a:off x="379743" y="3213795"/>
            <a:ext cx="5944857" cy="1077218"/>
          </a:xfrm>
          <a:prstGeom prst="rect">
            <a:avLst/>
          </a:prstGeom>
          <a:solidFill>
            <a:schemeClr val="accent3">
              <a:lumMod val="60000"/>
              <a:lumOff val="40000"/>
            </a:schemeClr>
          </a:solidFill>
        </p:spPr>
        <p:txBody>
          <a:bodyPr wrap="square" rtlCol="1">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تأمین منابع مالی عرضه‌کننده برای پوشش هزینه‌های تولید؛ </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اطمینان عرضه‌کننده از فروش محصول بعد از تولید؛ </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ایجاد امکان برنامه‌ریزی تولید و فروش برای صنایع؛</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اطمینان متقاضی خرید کالا از قیمت خرید کالا؛</a:t>
            </a:r>
          </a:p>
        </p:txBody>
      </p:sp>
      <p:sp>
        <p:nvSpPr>
          <p:cNvPr id="8" name="Down Arrow Callout 7"/>
          <p:cNvSpPr/>
          <p:nvPr/>
        </p:nvSpPr>
        <p:spPr>
          <a:xfrm>
            <a:off x="10210800" y="762000"/>
            <a:ext cx="1447800" cy="6858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روش‌های معاملاتی</a:t>
            </a:r>
          </a:p>
        </p:txBody>
      </p:sp>
      <p:sp>
        <p:nvSpPr>
          <p:cNvPr id="26" name="Down Arrow Callout 25"/>
          <p:cNvSpPr/>
          <p:nvPr/>
        </p:nvSpPr>
        <p:spPr>
          <a:xfrm>
            <a:off x="7924800" y="762000"/>
            <a:ext cx="1447800" cy="6096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توضیحات</a:t>
            </a:r>
          </a:p>
        </p:txBody>
      </p:sp>
      <p:sp>
        <p:nvSpPr>
          <p:cNvPr id="27" name="Down Arrow Callout 26"/>
          <p:cNvSpPr/>
          <p:nvPr/>
        </p:nvSpPr>
        <p:spPr>
          <a:xfrm>
            <a:off x="2819400" y="762000"/>
            <a:ext cx="1447800" cy="6858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کارکردها</a:t>
            </a:r>
          </a:p>
        </p:txBody>
      </p:sp>
      <p:sp>
        <p:nvSpPr>
          <p:cNvPr id="28" name="Chevron 27"/>
          <p:cNvSpPr/>
          <p:nvPr/>
        </p:nvSpPr>
        <p:spPr>
          <a:xfrm rot="10800000">
            <a:off x="6324600" y="5105400"/>
            <a:ext cx="759727" cy="61275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29" name="Chevron 28"/>
          <p:cNvSpPr/>
          <p:nvPr/>
        </p:nvSpPr>
        <p:spPr>
          <a:xfrm rot="10800000">
            <a:off x="6324600" y="2514693"/>
            <a:ext cx="759727" cy="61275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30" name="Chevron 29"/>
          <p:cNvSpPr/>
          <p:nvPr/>
        </p:nvSpPr>
        <p:spPr>
          <a:xfrm rot="10800000">
            <a:off x="6324601" y="3581400"/>
            <a:ext cx="759727" cy="61275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173893792"/>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a:solidFill>
                  <a:srgbClr val="080808"/>
                </a:solidFill>
              </a:rPr>
              <a:t>انواع روش‌های تسویه (پرداخت وجه توسط خریدار)</a:t>
            </a:r>
            <a:endParaRPr lang="en-US" dirty="0">
              <a:solidFill>
                <a:srgbClr val="080808"/>
              </a:solidFill>
            </a:endParaRPr>
          </a:p>
        </p:txBody>
      </p:sp>
      <p:sp>
        <p:nvSpPr>
          <p:cNvPr id="4" name="Footer Placeholder 3"/>
          <p:cNvSpPr>
            <a:spLocks noGrp="1"/>
          </p:cNvSpPr>
          <p:nvPr>
            <p:ph type="ftr" sz="quarter" idx="11"/>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1200" b="0" i="0" u="none" strike="noStrike" kern="0" cap="none" spc="0" normalizeH="0" baseline="0" noProof="0">
                <a:ln>
                  <a:noFill/>
                </a:ln>
                <a:solidFill>
                  <a:prstClr val="white">
                    <a:lumMod val="50000"/>
                  </a:prstClr>
                </a:solidFill>
                <a:effectLst/>
                <a:uLnTx/>
                <a:uFillTx/>
                <a:latin typeface="Arial" panose="020B0604020202020204" pitchFamily="34" charset="0"/>
                <a:ea typeface="+mn-ea"/>
                <a:cs typeface="B Elham" panose="00000400000000000000" pitchFamily="2" charset="-78"/>
              </a:rPr>
              <a:t>بورس کالای ایران</a:t>
            </a:r>
            <a:endParaRPr kumimoji="0" lang="en-US" sz="1200" b="0" i="0" u="none" strike="noStrike" kern="0" cap="none" spc="0" normalizeH="0" baseline="0" noProof="0" dirty="0">
              <a:ln>
                <a:noFill/>
              </a:ln>
              <a:solidFill>
                <a:prstClr val="white">
                  <a:lumMod val="50000"/>
                </a:prstClr>
              </a:solidFill>
              <a:effectLst/>
              <a:uLnTx/>
              <a:uFillTx/>
              <a:latin typeface="Arial" panose="020B0604020202020204" pitchFamily="34" charset="0"/>
              <a:ea typeface="+mn-ea"/>
              <a:cs typeface="B Elham" panose="00000400000000000000" pitchFamily="2" charset="-78"/>
            </a:endParaRPr>
          </a:p>
        </p:txBody>
      </p:sp>
      <p:sp>
        <p:nvSpPr>
          <p:cNvPr id="5" name="Slide Number Placeholder 4"/>
          <p:cNvSpPr>
            <a:spLocks noGrp="1"/>
          </p:cNvSpPr>
          <p:nvPr>
            <p:ph type="sldNum" sz="quarter" idx="12"/>
          </p:nvPr>
        </p:nvSpPr>
        <p:spPr/>
        <p:txBody>
          <a:bodyPr/>
          <a:lstStyle/>
          <a:p>
            <a:pPr marL="0" marR="0" lvl="0" indent="0" algn="ctr" defTabSz="914400" rtl="1" eaLnBrk="1" fontAlgn="base" latinLnBrk="0" hangingPunct="1">
              <a:lnSpc>
                <a:spcPct val="100000"/>
              </a:lnSpc>
              <a:spcBef>
                <a:spcPct val="0"/>
              </a:spcBef>
              <a:spcAft>
                <a:spcPct val="0"/>
              </a:spcAft>
              <a:buClrTx/>
              <a:buSzTx/>
              <a:buFontTx/>
              <a:buNone/>
              <a:tabLst/>
              <a:defRPr/>
            </a:pPr>
            <a:fld id="{48F63A3B-78C7-47BE-AE5E-E10140E04643}" type="slidenum">
              <a:rPr kumimoji="0" lang="en-US" sz="1200" b="0" i="0" u="none" strike="noStrike" kern="1200" cap="none" spc="0" normalizeH="0" baseline="0" noProof="0" smtClean="0">
                <a:ln>
                  <a:noFill/>
                </a:ln>
                <a:solidFill>
                  <a:prstClr val="black">
                    <a:tint val="75000"/>
                  </a:prstClr>
                </a:solidFill>
                <a:effectLst/>
                <a:uLnTx/>
                <a:uFillTx/>
                <a:latin typeface="IPT Nazanin" panose="00000400000000000000" pitchFamily="2" charset="2"/>
                <a:ea typeface="+mn-ea"/>
                <a:cs typeface="B Mitra" panose="00000400000000000000" pitchFamily="2" charset="-78"/>
              </a:rPr>
              <a:pPr marL="0" marR="0" lvl="0" indent="0" algn="ctr" defTabSz="914400" rtl="1"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IPT Nazanin" panose="00000400000000000000" pitchFamily="2" charset="2"/>
              <a:ea typeface="+mn-ea"/>
              <a:cs typeface="B Mitra" panose="00000400000000000000" pitchFamily="2" charset="-78"/>
            </a:endParaRPr>
          </a:p>
        </p:txBody>
      </p:sp>
      <p:sp>
        <p:nvSpPr>
          <p:cNvPr id="14" name="Freeform 13"/>
          <p:cNvSpPr/>
          <p:nvPr/>
        </p:nvSpPr>
        <p:spPr>
          <a:xfrm>
            <a:off x="5486400" y="1828800"/>
            <a:ext cx="4419600" cy="838107"/>
          </a:xfrm>
          <a:custGeom>
            <a:avLst/>
            <a:gdLst>
              <a:gd name="connsiteX0" fmla="*/ 0 w 3251200"/>
              <a:gd name="connsiteY0" fmla="*/ 136377 h 818244"/>
              <a:gd name="connsiteX1" fmla="*/ 136377 w 3251200"/>
              <a:gd name="connsiteY1" fmla="*/ 0 h 818244"/>
              <a:gd name="connsiteX2" fmla="*/ 3114823 w 3251200"/>
              <a:gd name="connsiteY2" fmla="*/ 0 h 818244"/>
              <a:gd name="connsiteX3" fmla="*/ 3251200 w 3251200"/>
              <a:gd name="connsiteY3" fmla="*/ 136377 h 818244"/>
              <a:gd name="connsiteX4" fmla="*/ 3251200 w 3251200"/>
              <a:gd name="connsiteY4" fmla="*/ 681867 h 818244"/>
              <a:gd name="connsiteX5" fmla="*/ 3114823 w 3251200"/>
              <a:gd name="connsiteY5" fmla="*/ 818244 h 818244"/>
              <a:gd name="connsiteX6" fmla="*/ 136377 w 3251200"/>
              <a:gd name="connsiteY6" fmla="*/ 818244 h 818244"/>
              <a:gd name="connsiteX7" fmla="*/ 0 w 3251200"/>
              <a:gd name="connsiteY7" fmla="*/ 681867 h 818244"/>
              <a:gd name="connsiteX8" fmla="*/ 0 w 3251200"/>
              <a:gd name="connsiteY8" fmla="*/ 136377 h 818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1200" h="818244">
                <a:moveTo>
                  <a:pt x="0" y="136377"/>
                </a:moveTo>
                <a:cubicBezTo>
                  <a:pt x="0" y="61058"/>
                  <a:pt x="61058" y="0"/>
                  <a:pt x="136377" y="0"/>
                </a:cubicBezTo>
                <a:lnTo>
                  <a:pt x="3114823" y="0"/>
                </a:lnTo>
                <a:cubicBezTo>
                  <a:pt x="3190142" y="0"/>
                  <a:pt x="3251200" y="61058"/>
                  <a:pt x="3251200" y="136377"/>
                </a:cubicBezTo>
                <a:lnTo>
                  <a:pt x="3251200" y="681867"/>
                </a:lnTo>
                <a:cubicBezTo>
                  <a:pt x="3251200" y="757186"/>
                  <a:pt x="3190142" y="818244"/>
                  <a:pt x="3114823" y="818244"/>
                </a:cubicBezTo>
                <a:lnTo>
                  <a:pt x="136377" y="818244"/>
                </a:lnTo>
                <a:cubicBezTo>
                  <a:pt x="61058" y="818244"/>
                  <a:pt x="0" y="757186"/>
                  <a:pt x="0" y="681867"/>
                </a:cubicBezTo>
                <a:lnTo>
                  <a:pt x="0" y="136377"/>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27573" tIns="83758" rIns="127573" bIns="83758" numCol="1" spcCol="1270" anchor="ctr" anchorCtr="0">
            <a:noAutofit/>
          </a:bodyPr>
          <a:lstStyle/>
          <a:p>
            <a:pPr marL="0" marR="0" lvl="0" indent="0" algn="ctr" defTabSz="1022350" rtl="0" eaLnBrk="1" fontAlgn="base" latinLnBrk="0" hangingPunct="1">
              <a:lnSpc>
                <a:spcPct val="90000"/>
              </a:lnSpc>
              <a:spcBef>
                <a:spcPct val="0"/>
              </a:spcBef>
              <a:spcAft>
                <a:spcPct val="3500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واریز وجه قرارداد به حساب اتاق پایاپای ظرف مهلت تسویه به صورت نقدی توسط کارگزار خریدار</a:t>
            </a:r>
          </a:p>
        </p:txBody>
      </p:sp>
      <p:sp>
        <p:nvSpPr>
          <p:cNvPr id="15" name="Freeform 14"/>
          <p:cNvSpPr/>
          <p:nvPr/>
        </p:nvSpPr>
        <p:spPr>
          <a:xfrm>
            <a:off x="5486400" y="3962400"/>
            <a:ext cx="4419600" cy="1295400"/>
          </a:xfrm>
          <a:custGeom>
            <a:avLst/>
            <a:gdLst>
              <a:gd name="connsiteX0" fmla="*/ 0 w 3251200"/>
              <a:gd name="connsiteY0" fmla="*/ 136377 h 818244"/>
              <a:gd name="connsiteX1" fmla="*/ 136377 w 3251200"/>
              <a:gd name="connsiteY1" fmla="*/ 0 h 818244"/>
              <a:gd name="connsiteX2" fmla="*/ 3114823 w 3251200"/>
              <a:gd name="connsiteY2" fmla="*/ 0 h 818244"/>
              <a:gd name="connsiteX3" fmla="*/ 3251200 w 3251200"/>
              <a:gd name="connsiteY3" fmla="*/ 136377 h 818244"/>
              <a:gd name="connsiteX4" fmla="*/ 3251200 w 3251200"/>
              <a:gd name="connsiteY4" fmla="*/ 681867 h 818244"/>
              <a:gd name="connsiteX5" fmla="*/ 3114823 w 3251200"/>
              <a:gd name="connsiteY5" fmla="*/ 818244 h 818244"/>
              <a:gd name="connsiteX6" fmla="*/ 136377 w 3251200"/>
              <a:gd name="connsiteY6" fmla="*/ 818244 h 818244"/>
              <a:gd name="connsiteX7" fmla="*/ 0 w 3251200"/>
              <a:gd name="connsiteY7" fmla="*/ 681867 h 818244"/>
              <a:gd name="connsiteX8" fmla="*/ 0 w 3251200"/>
              <a:gd name="connsiteY8" fmla="*/ 136377 h 818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51200" h="818244">
                <a:moveTo>
                  <a:pt x="0" y="136377"/>
                </a:moveTo>
                <a:cubicBezTo>
                  <a:pt x="0" y="61058"/>
                  <a:pt x="61058" y="0"/>
                  <a:pt x="136377" y="0"/>
                </a:cubicBezTo>
                <a:lnTo>
                  <a:pt x="3114823" y="0"/>
                </a:lnTo>
                <a:cubicBezTo>
                  <a:pt x="3190142" y="0"/>
                  <a:pt x="3251200" y="61058"/>
                  <a:pt x="3251200" y="136377"/>
                </a:cubicBezTo>
                <a:lnTo>
                  <a:pt x="3251200" y="681867"/>
                </a:lnTo>
                <a:cubicBezTo>
                  <a:pt x="3251200" y="757186"/>
                  <a:pt x="3190142" y="818244"/>
                  <a:pt x="3114823" y="818244"/>
                </a:cubicBezTo>
                <a:lnTo>
                  <a:pt x="136377" y="818244"/>
                </a:lnTo>
                <a:cubicBezTo>
                  <a:pt x="61058" y="818244"/>
                  <a:pt x="0" y="757186"/>
                  <a:pt x="0" y="681867"/>
                </a:cubicBezTo>
                <a:lnTo>
                  <a:pt x="0" y="136377"/>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27573" tIns="83758" rIns="127573" bIns="83758" numCol="1" spcCol="1270" anchor="ctr" anchorCtr="0">
            <a:noAutofit/>
          </a:bodyPr>
          <a:lstStyle/>
          <a:p>
            <a:pPr marL="0" marR="0" lvl="0" indent="0" algn="ctr" defTabSz="1022350" rtl="0" eaLnBrk="1" fontAlgn="base" latinLnBrk="0" hangingPunct="1">
              <a:lnSpc>
                <a:spcPct val="90000"/>
              </a:lnSpc>
              <a:spcBef>
                <a:spcPct val="0"/>
              </a:spcBef>
              <a:spcAft>
                <a:spcPct val="3500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ارائه سند تسویه </a:t>
            </a:r>
            <a:r>
              <a:rPr kumimoji="0" lang="fa-IR" sz="1600" b="1" i="0" u="none" strike="noStrike" kern="1200" cap="none" spc="0" normalizeH="0" baseline="0" noProof="0">
                <a:ln>
                  <a:noFill/>
                </a:ln>
                <a:solidFill>
                  <a:prstClr val="black"/>
                </a:solidFill>
                <a:effectLst/>
                <a:uLnTx/>
                <a:uFillTx/>
                <a:latin typeface="Calibri" panose="020F0502020204030204"/>
                <a:ea typeface="+mn-ea"/>
                <a:cs typeface="B Nazanin" panose="00000400000000000000" pitchFamily="2" charset="-78"/>
              </a:rPr>
              <a:t>اعتباری توسط </a:t>
            </a:r>
            <a:r>
              <a:rPr kumimoji="0" lang="fa-IR" sz="1600" b="1" i="0" u="none" strike="noStrike" kern="1200" cap="none" spc="0" normalizeH="0" baseline="0" noProof="0" dirty="0">
                <a:ln>
                  <a:noFill/>
                </a:ln>
                <a:solidFill>
                  <a:prstClr val="black"/>
                </a:solidFill>
                <a:effectLst/>
                <a:uLnTx/>
                <a:uFillTx/>
                <a:latin typeface="Calibri" panose="020F0502020204030204"/>
                <a:ea typeface="+mn-ea"/>
                <a:cs typeface="B Nazanin" panose="00000400000000000000" pitchFamily="2" charset="-78"/>
              </a:rPr>
              <a:t>کارگزار خریدار به اتاق پایاپای ظرف مهلت تسویه با تأیید فروشنده و کارگزار فروشنده به همراه سایر مستندات لازم (اقرار فروشنده کالا به دریافت ثمن معامله درسند تسویه اعتباری)</a:t>
            </a:r>
          </a:p>
        </p:txBody>
      </p:sp>
      <p:sp>
        <p:nvSpPr>
          <p:cNvPr id="9" name="TextBox 8"/>
          <p:cNvSpPr txBox="1"/>
          <p:nvPr/>
        </p:nvSpPr>
        <p:spPr>
          <a:xfrm>
            <a:off x="10058400" y="1990725"/>
            <a:ext cx="1153660" cy="584775"/>
          </a:xfrm>
          <a:prstGeom prst="rect">
            <a:avLst/>
          </a:prstGeom>
          <a:noFill/>
          <a:ln w="28575">
            <a:solidFill>
              <a:schemeClr val="accent4"/>
            </a:solidFill>
          </a:ln>
        </p:spPr>
        <p:txBody>
          <a:bodyPr wrap="square" rtlCol="1">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3200" b="0"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نقدی</a:t>
            </a:r>
            <a:endParaRPr kumimoji="0" lang="fa-IR" sz="18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endParaRPr>
          </a:p>
        </p:txBody>
      </p:sp>
      <p:sp>
        <p:nvSpPr>
          <p:cNvPr id="10" name="Chevron 9"/>
          <p:cNvSpPr/>
          <p:nvPr/>
        </p:nvSpPr>
        <p:spPr>
          <a:xfrm rot="10800000">
            <a:off x="4724400" y="1981200"/>
            <a:ext cx="759726" cy="61275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1" name="Chevron 10"/>
          <p:cNvSpPr/>
          <p:nvPr/>
        </p:nvSpPr>
        <p:spPr>
          <a:xfrm rot="10800000">
            <a:off x="4724400" y="4343400"/>
            <a:ext cx="759727" cy="612758"/>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a-IR" sz="18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
        <p:nvSpPr>
          <p:cNvPr id="12" name="TextBox 11"/>
          <p:cNvSpPr txBox="1"/>
          <p:nvPr/>
        </p:nvSpPr>
        <p:spPr>
          <a:xfrm>
            <a:off x="762000" y="1990725"/>
            <a:ext cx="3947363" cy="584775"/>
          </a:xfrm>
          <a:prstGeom prst="rect">
            <a:avLst/>
          </a:prstGeom>
          <a:solidFill>
            <a:schemeClr val="accent3">
              <a:lumMod val="60000"/>
              <a:lumOff val="40000"/>
            </a:schemeClr>
          </a:solidFill>
        </p:spPr>
        <p:txBody>
          <a:bodyPr wrap="square" rtlCol="1">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تضمین اجرای تعهدات از سوی طرفین معامله توسط اتاق پایاپای؛</a:t>
            </a:r>
          </a:p>
        </p:txBody>
      </p:sp>
      <p:sp>
        <p:nvSpPr>
          <p:cNvPr id="13" name="TextBox 12"/>
          <p:cNvSpPr txBox="1"/>
          <p:nvPr/>
        </p:nvSpPr>
        <p:spPr>
          <a:xfrm>
            <a:off x="685800" y="4114800"/>
            <a:ext cx="4023563" cy="1200329"/>
          </a:xfrm>
          <a:prstGeom prst="rect">
            <a:avLst/>
          </a:prstGeom>
          <a:solidFill>
            <a:schemeClr val="accent3">
              <a:lumMod val="60000"/>
              <a:lumOff val="40000"/>
            </a:schemeClr>
          </a:solidFill>
        </p:spPr>
        <p:txBody>
          <a:bodyPr wrap="square" rtlCol="1">
            <a:spAutoFit/>
          </a:bodyPr>
          <a:lstStyle/>
          <a:p>
            <a:pPr marL="0" marR="0" lvl="0" indent="0" algn="r" defTabSz="914400" rtl="1" eaLnBrk="1" fontAlgn="base" latinLnBrk="0" hangingPunct="1">
              <a:lnSpc>
                <a:spcPct val="15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تسهیل فرایند تسویه برای طرفین معامله؛</a:t>
            </a:r>
          </a:p>
          <a:p>
            <a:pPr marL="0" marR="0" lvl="0" indent="0" algn="r" defTabSz="914400" rtl="1" eaLnBrk="1" fontAlgn="base" latinLnBrk="0" hangingPunct="1">
              <a:lnSpc>
                <a:spcPct val="150000"/>
              </a:lnSpc>
              <a:spcBef>
                <a:spcPct val="0"/>
              </a:spcBef>
              <a:spcAft>
                <a:spcPct val="0"/>
              </a:spcAft>
              <a:buClrTx/>
              <a:buSzTx/>
              <a:buFontTx/>
              <a:buNone/>
              <a:tabLst/>
              <a:defRPr/>
            </a:pPr>
            <a:r>
              <a:rPr kumimoji="0" lang="fa-IR" sz="1600" b="1" i="0" u="none" strike="noStrike" kern="1200" cap="none" spc="0" normalizeH="0" baseline="0" noProof="0" dirty="0">
                <a:ln>
                  <a:noFill/>
                </a:ln>
                <a:solidFill>
                  <a:prstClr val="black"/>
                </a:solidFill>
                <a:effectLst/>
                <a:uLnTx/>
                <a:uFillTx/>
                <a:latin typeface="Arial" panose="020B0604020202020204" pitchFamily="34" charset="0"/>
                <a:ea typeface="+mn-ea"/>
                <a:cs typeface="B Nazanin" panose="00000400000000000000" pitchFamily="2" charset="-78"/>
              </a:rPr>
              <a:t>- ایجاد امکان استفاده از روش‌های اعتبار اسنادی و ضمانت نامه بانکی برای تسویه؛</a:t>
            </a:r>
          </a:p>
        </p:txBody>
      </p:sp>
      <p:sp>
        <p:nvSpPr>
          <p:cNvPr id="16" name="TextBox 15"/>
          <p:cNvSpPr txBox="1"/>
          <p:nvPr/>
        </p:nvSpPr>
        <p:spPr>
          <a:xfrm>
            <a:off x="10058400" y="4343400"/>
            <a:ext cx="1153660" cy="584775"/>
          </a:xfrm>
          <a:prstGeom prst="rect">
            <a:avLst/>
          </a:prstGeom>
          <a:noFill/>
          <a:ln w="28575">
            <a:solidFill>
              <a:schemeClr val="accent4"/>
            </a:solidFill>
          </a:ln>
        </p:spPr>
        <p:txBody>
          <a:bodyPr wrap="square" rtlCol="1">
            <a:spAutoFit/>
          </a:bodyPr>
          <a:lstStyle/>
          <a:p>
            <a:pPr marL="0" marR="0" lvl="0" indent="0" algn="ctr" defTabSz="914400" rtl="1" eaLnBrk="1" fontAlgn="base" latinLnBrk="0" hangingPunct="1">
              <a:lnSpc>
                <a:spcPct val="100000"/>
              </a:lnSpc>
              <a:spcBef>
                <a:spcPct val="0"/>
              </a:spcBef>
              <a:spcAft>
                <a:spcPct val="0"/>
              </a:spcAft>
              <a:buClrTx/>
              <a:buSzTx/>
              <a:buFontTx/>
              <a:buNone/>
              <a:tabLst/>
              <a:defRPr/>
            </a:pPr>
            <a:r>
              <a:rPr kumimoji="0" lang="fa-IR" sz="3200" b="0"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اعتباری</a:t>
            </a:r>
          </a:p>
        </p:txBody>
      </p:sp>
      <p:sp>
        <p:nvSpPr>
          <p:cNvPr id="28" name="Down Arrow Callout 27"/>
          <p:cNvSpPr/>
          <p:nvPr/>
        </p:nvSpPr>
        <p:spPr>
          <a:xfrm>
            <a:off x="9644630" y="1143000"/>
            <a:ext cx="1981200" cy="77152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2000" b="1"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روش‌های تسویه</a:t>
            </a:r>
          </a:p>
        </p:txBody>
      </p:sp>
      <p:sp>
        <p:nvSpPr>
          <p:cNvPr id="29" name="Down Arrow Callout 28"/>
          <p:cNvSpPr/>
          <p:nvPr/>
        </p:nvSpPr>
        <p:spPr>
          <a:xfrm>
            <a:off x="6629400" y="1152525"/>
            <a:ext cx="1981200" cy="6858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2000" b="1"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توضیحات</a:t>
            </a:r>
          </a:p>
        </p:txBody>
      </p:sp>
      <p:sp>
        <p:nvSpPr>
          <p:cNvPr id="30" name="Down Arrow Callout 29"/>
          <p:cNvSpPr/>
          <p:nvPr/>
        </p:nvSpPr>
        <p:spPr>
          <a:xfrm>
            <a:off x="2133600" y="1143000"/>
            <a:ext cx="1981200" cy="77152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sz="2000" b="1" i="0" u="none" strike="noStrike" kern="1200" cap="none" spc="0" normalizeH="0" baseline="0" noProof="0" dirty="0">
                <a:ln>
                  <a:noFill/>
                </a:ln>
                <a:solidFill>
                  <a:srgbClr val="080808"/>
                </a:solidFill>
                <a:effectLst/>
                <a:uLnTx/>
                <a:uFillTx/>
                <a:latin typeface="Arial" panose="020B0604020202020204" pitchFamily="34" charset="0"/>
                <a:ea typeface="+mn-ea"/>
                <a:cs typeface="B Nazanin" panose="00000400000000000000" pitchFamily="2" charset="-78"/>
              </a:rPr>
              <a:t>کارکردها</a:t>
            </a:r>
          </a:p>
        </p:txBody>
      </p:sp>
    </p:spTree>
    <p:extLst>
      <p:ext uri="{BB962C8B-B14F-4D97-AF65-F5344CB8AC3E}">
        <p14:creationId xmlns:p14="http://schemas.microsoft.com/office/powerpoint/2010/main" val="1665565316"/>
      </p:ext>
    </p:extLst>
  </p:cSld>
  <p:clrMapOvr>
    <a:masterClrMapping/>
  </p:clrMapOvr>
  <p:transition spd="slow">
    <p:cover/>
  </p:transition>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themeOverride>
</file>

<file path=ppt/theme/themeOverride2.xml><?xml version="1.0" encoding="utf-8"?>
<a:themeOverride xmlns:a="http://schemas.openxmlformats.org/drawingml/2006/main">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themeOverride>
</file>

<file path=docProps/app.xml><?xml version="1.0" encoding="utf-8"?>
<Properties xmlns="http://schemas.openxmlformats.org/officeDocument/2006/extended-properties" xmlns:vt="http://schemas.openxmlformats.org/officeDocument/2006/docPropsVTypes">
  <Template>Facet</Template>
  <TotalTime>18417</TotalTime>
  <Words>7572</Words>
  <Application>Microsoft Office PowerPoint</Application>
  <PresentationFormat>Custom</PresentationFormat>
  <Paragraphs>1032</Paragraphs>
  <Slides>54</Slides>
  <Notes>2</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54</vt:i4>
      </vt:variant>
    </vt:vector>
  </HeadingPairs>
  <TitlesOfParts>
    <vt:vector size="67" baseType="lpstr">
      <vt:lpstr>Arial</vt:lpstr>
      <vt:lpstr>Cambria</vt:lpstr>
      <vt:lpstr>Times New Roman</vt:lpstr>
      <vt:lpstr>Wingdings</vt:lpstr>
      <vt:lpstr>Perpetua</vt:lpstr>
      <vt:lpstr>B Mitra</vt:lpstr>
      <vt:lpstr>Calibri</vt:lpstr>
      <vt:lpstr>B Elham</vt:lpstr>
      <vt:lpstr>B Titr</vt:lpstr>
      <vt:lpstr>IPT Nazanin</vt:lpstr>
      <vt:lpstr>B Nazanin</vt:lpstr>
      <vt:lpstr>Office Theme</vt:lpstr>
      <vt:lpstr>1_Office Theme</vt:lpstr>
      <vt:lpstr>بورس کالای ایران آشنایی با نحوه انجام معاملات به روش مناقصه‌  در بازار فیزیکی بورس کالای ایران</vt:lpstr>
      <vt:lpstr>جایگاه بورس کالای ایران در بازار سرمایه</vt:lpstr>
      <vt:lpstr>تاریخچه بورس کالای ایران</vt:lpstr>
      <vt:lpstr>ساختار کلی بازارهای بورس کالای ایران</vt:lpstr>
      <vt:lpstr>PowerPoint Presentation</vt:lpstr>
      <vt:lpstr>مزایای برگزاری مناقصه در بستر معاملاتی بورس کالای ایران</vt:lpstr>
      <vt:lpstr>مشارکت‌کنندگان در معاملات مناقصه</vt:lpstr>
      <vt:lpstr>انواع روش‌های معاملاتی در بازار فیزیکی بورس کالای ایران</vt:lpstr>
      <vt:lpstr>انواع روش‌های تسویه (پرداخت وجه توسط خریدار)</vt:lpstr>
      <vt:lpstr>فرایند کلی اقدامات متقاضی خرید برای برگزاری مناقصه</vt:lpstr>
      <vt:lpstr>فرآیند پذیرش مشتری برای معامله در بازار فیزیکی</vt:lpstr>
      <vt:lpstr>فرآیند پذیرش مشتری برای معامله در بازار فیزیکی</vt:lpstr>
      <vt:lpstr>فرآیند پذیرش مشتری برای معامله در بازار فیزیکی</vt:lpstr>
      <vt:lpstr>معرفی نماینده قانونی برای انجام امورات مربوط به مناقصه از طرف مناقصه‌گذار یا خریدار کالا</vt:lpstr>
      <vt:lpstr>فرایند ارسال و انتشار اطلاعیه مناقصه در بازار فیزیکی</vt:lpstr>
      <vt:lpstr>مشخصات مندرج در فرم اطلاعیه مناقصه</vt:lpstr>
      <vt:lpstr>مشخصات مندرج در فرم اطلاعیه مناقصه</vt:lpstr>
      <vt:lpstr>فرایند کلی اقدامات عرضه‌کننده برای عرضه در بازار فیزیکی</vt:lpstr>
      <vt:lpstr>شرایط کالا و عرضه‌کننده کالا برای معامله در بازار اصلی کالای فیزیکی  </vt:lpstr>
      <vt:lpstr>شرایط کالا و عرضه‌کننده کالا برای معامله در بازار فرعی کالای فیزیکی  </vt:lpstr>
      <vt:lpstr>فرایند پذیرش کالا برای معامله در بازار فیزیکی</vt:lpstr>
      <vt:lpstr>پذیرش کالا برای معامله در بازار فیزیکی</vt:lpstr>
      <vt:lpstr>پذیرش کالا برای معامله در بازار فیزیکی</vt:lpstr>
      <vt:lpstr>پذیرش کالا برای معامله در بازار فیزیکی</vt:lpstr>
      <vt:lpstr>پذیرش کالا برای معامله در بازار فیزیکی</vt:lpstr>
      <vt:lpstr>کارمزدهای پذیرش و حق درج انواع کالا</vt:lpstr>
      <vt:lpstr>معرفی نماینده قانونی برای انجام امورات مربوط به مناقصه از طرف مناقصه‌گر یا عرضه‌کننده کالا</vt:lpstr>
      <vt:lpstr>تودیع تضامین توسط عرضه‌کننده کالا برای شرکت در مناقصه</vt:lpstr>
      <vt:lpstr>فرایند برگزاری مناقصه در بستر معاملاتی بورس کالای ایران</vt:lpstr>
      <vt:lpstr>فرآیند برگزاری مناقصه (مناقصه یکجا: امکان خرید از یک عرضه‌کننده)</vt:lpstr>
      <vt:lpstr>نکاتی در خصوص فرآیند برگزاری مناقصه (مناقصه یکجا: امکان خرید از یک عرضه‌کننده)</vt:lpstr>
      <vt:lpstr>فرآیند برگزاری مناقصه (مناقصه با امکان خرید از چند عرضه‌کننده)</vt:lpstr>
      <vt:lpstr>فرآیند برگزاری مناقصه (مناقصه با امکان خرید از چند عرضه‌کننده)</vt:lpstr>
      <vt:lpstr>فرآیند برگزاری مناقصه (مناقصه با امکان خرید از چند عرضه‌کننده)</vt:lpstr>
      <vt:lpstr>فرآیند برگزاری مناقصه (مناقصه با امکان خرید از چند عرضه‌کننده)</vt:lpstr>
      <vt:lpstr>فرایند تسویه قراردادهای مناقصه در بازار فیزیکی</vt:lpstr>
      <vt:lpstr>فرایند تسویه قراردادهای مناقصه در بازار فیزیکی</vt:lpstr>
      <vt:lpstr>فرایند تسویه قراردادهای مناقصه در بازار فیزیکی</vt:lpstr>
      <vt:lpstr>فرایند تسویه قراردادهای مناقصه در بازار فیزیکی</vt:lpstr>
      <vt:lpstr>فرایند تسویه قراردادهای مناقصه در بازار فیزیکی</vt:lpstr>
      <vt:lpstr>فرایند تسویه قراردادهای مناقصه در بازار فیزیکی</vt:lpstr>
      <vt:lpstr>فرایند تسویه قراردادهای مناقصه در بازار فیزیکی</vt:lpstr>
      <vt:lpstr>فرایند تسویه قراردادهای مناقصه در بازار فیزیکی</vt:lpstr>
      <vt:lpstr>فرایند تسویه قراردادهای مناقصه در بازار فیزیکی</vt:lpstr>
      <vt:lpstr>PowerPoint Presentation</vt:lpstr>
      <vt:lpstr>مهلت تحویل کالا به خریدار در معاملات مناقصه</vt:lpstr>
      <vt:lpstr>درخواست تحویل با تأخیرکالا و فسخ قرارداد در معاملات مناقصه</vt:lpstr>
      <vt:lpstr>درخواست تحویل با تأخیرکالا و فسخ قرارداد در معاملات مناقصه</vt:lpstr>
      <vt:lpstr>فرایندتحویل کالا در معاملات مناقصه</vt:lpstr>
      <vt:lpstr>رسیدگی به اعتراضات خریداران نسبت به کمیت و کیفت کالا </vt:lpstr>
      <vt:lpstr>کارمزد معاملات انواع کالا در بازار فیزیکی</vt:lpstr>
      <vt:lpstr>کارمزد معاملات انواع کالا در بازار فیزیکی</vt:lpstr>
      <vt:lpstr>معافیت‌های مالیاتی انجام معامله در بازار فیزیکی</vt:lpstr>
      <vt:lpstr>با سپاس از توجه شما</vt:lpstr>
    </vt:vector>
  </TitlesOfParts>
  <Manager>Moein Mohammadi Pour</Manager>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IME Template</dc:title>
  <dc:creator>Moein Mohammadi Pour</dc:creator>
  <cp:lastModifiedBy>مریم زمانیان</cp:lastModifiedBy>
  <cp:revision>2353</cp:revision>
  <dcterms:created xsi:type="dcterms:W3CDTF">2017-02-12T19:15:09Z</dcterms:created>
  <dcterms:modified xsi:type="dcterms:W3CDTF">2021-02-20T09:41:03Z</dcterms:modified>
</cp:coreProperties>
</file>