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bookmarkIdSeed="2">
  <p:sldMasterIdLst>
    <p:sldMasterId id="2147483845" r:id="rId1"/>
    <p:sldMasterId id="2147483863" r:id="rId2"/>
  </p:sldMasterIdLst>
  <p:notesMasterIdLst>
    <p:notesMasterId r:id="rId24"/>
  </p:notesMasterIdLst>
  <p:handoutMasterIdLst>
    <p:handoutMasterId r:id="rId25"/>
  </p:handoutMasterIdLst>
  <p:sldIdLst>
    <p:sldId id="1087" r:id="rId3"/>
    <p:sldId id="1063" r:id="rId4"/>
    <p:sldId id="1026" r:id="rId5"/>
    <p:sldId id="1095" r:id="rId6"/>
    <p:sldId id="1009" r:id="rId7"/>
    <p:sldId id="844" r:id="rId8"/>
    <p:sldId id="1000" r:id="rId9"/>
    <p:sldId id="1096" r:id="rId10"/>
    <p:sldId id="1097" r:id="rId11"/>
    <p:sldId id="1001" r:id="rId12"/>
    <p:sldId id="992" r:id="rId13"/>
    <p:sldId id="993" r:id="rId14"/>
    <p:sldId id="1021" r:id="rId15"/>
    <p:sldId id="1025" r:id="rId16"/>
    <p:sldId id="999" r:id="rId17"/>
    <p:sldId id="996" r:id="rId18"/>
    <p:sldId id="1039" r:id="rId19"/>
    <p:sldId id="997" r:id="rId20"/>
    <p:sldId id="1098" r:id="rId21"/>
    <p:sldId id="1099" r:id="rId22"/>
    <p:sldId id="1100" r:id="rId23"/>
  </p:sldIdLst>
  <p:sldSz cx="12192000" cy="6858000"/>
  <p:notesSz cx="7104063" cy="10234613"/>
  <p:embeddedFontLst>
    <p:embeddedFont>
      <p:font typeface="B Elham" panose="00000400000000000000" pitchFamily="2" charset="-78"/>
      <p:regular r:id="rId26"/>
    </p:embeddedFont>
    <p:embeddedFont>
      <p:font typeface="B Mitra" panose="00000400000000000000" pitchFamily="2" charset="-78"/>
      <p:regular r:id="rId27"/>
      <p:bold r:id="rId28"/>
    </p:embeddedFont>
    <p:embeddedFont>
      <p:font typeface="B Nazanin" panose="00000400000000000000" pitchFamily="2" charset="-78"/>
      <p:regular r:id="rId29"/>
      <p:bold r:id="rId30"/>
    </p:embeddedFont>
    <p:embeddedFont>
      <p:font typeface="B Titr" panose="00000700000000000000" pitchFamily="2" charset="-78"/>
      <p:bold r:id="rId31"/>
    </p:embeddedFont>
    <p:embeddedFont>
      <p:font typeface="IPT Nazanin" panose="00000400000000000000" pitchFamily="2" charset="2"/>
      <p:regular r:id="rId32"/>
      <p:bold r:id="rId33"/>
    </p:embeddedFont>
  </p:embeddedFontLst>
  <p:defaultTextStyle>
    <a:defPPr>
      <a:defRPr lang="ru-RU"/>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224" userDrawn="1">
          <p15:clr>
            <a:srgbClr val="A4A3A4"/>
          </p15:clr>
        </p15:guide>
        <p15:guide id="2" pos="223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ein Mohammadi Pour" initials="MMP" lastIdx="52" clrIdx="0"/>
  <p:cmAuthor id="2" name="محمد حقانی نسب" initials="محمد" lastIdx="21" clrIdx="1">
    <p:extLst>
      <p:ext uri="{19B8F6BF-5375-455C-9EA6-DF929625EA0E}">
        <p15:presenceInfo xmlns:p15="http://schemas.microsoft.com/office/powerpoint/2012/main" userId="S-1-5-21-306762760-62051155-2939169343-2841" providerId="AD"/>
      </p:ext>
    </p:extLst>
  </p:cmAuthor>
  <p:cmAuthor id="3" name="محبوبه اسکندری" initials="محبوبه" lastIdx="12" clrIdx="2">
    <p:extLst>
      <p:ext uri="{19B8F6BF-5375-455C-9EA6-DF929625EA0E}">
        <p15:presenceInfo xmlns:p15="http://schemas.microsoft.com/office/powerpoint/2012/main" userId="S-1-5-21-306762760-62051155-2939169343-316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F1F3"/>
    <a:srgbClr val="D5E0F7"/>
    <a:srgbClr val="FFF6E7"/>
    <a:srgbClr val="A5C0E2"/>
    <a:srgbClr val="C5D3FF"/>
    <a:srgbClr val="E6EAEC"/>
    <a:srgbClr val="FF7171"/>
    <a:srgbClr val="A2E6B2"/>
    <a:srgbClr val="FF4D4D"/>
    <a:srgbClr val="00DE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55" autoAdjust="0"/>
  </p:normalViewPr>
  <p:slideViewPr>
    <p:cSldViewPr>
      <p:cViewPr varScale="1">
        <p:scale>
          <a:sx n="107" d="100"/>
          <a:sy n="107" d="100"/>
        </p:scale>
        <p:origin x="912" y="102"/>
      </p:cViewPr>
      <p:guideLst>
        <p:guide orient="horz" pos="2160"/>
        <p:guide pos="3840"/>
      </p:guideLst>
    </p:cSldViewPr>
  </p:slideViewPr>
  <p:notesTextViewPr>
    <p:cViewPr>
      <p:scale>
        <a:sx n="100" d="100"/>
        <a:sy n="100" d="100"/>
      </p:scale>
      <p:origin x="0" y="0"/>
    </p:cViewPr>
  </p:notesTextViewPr>
  <p:notesViewPr>
    <p:cSldViewPr>
      <p:cViewPr varScale="1">
        <p:scale>
          <a:sx n="73" d="100"/>
          <a:sy n="73" d="100"/>
        </p:scale>
        <p:origin x="-1548" y="-90"/>
      </p:cViewPr>
      <p:guideLst>
        <p:guide orient="horz" pos="3224"/>
        <p:guide pos="223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21" Type="http://schemas.openxmlformats.org/officeDocument/2006/relationships/slide" Target="slides/slide19.xml"/><Relationship Id="rId34"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33" Type="http://schemas.openxmlformats.org/officeDocument/2006/relationships/font" Target="fonts/font8.fntdata"/><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32" Type="http://schemas.openxmlformats.org/officeDocument/2006/relationships/font" Target="fonts/font7.fntdata"/><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3.fntdata"/><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14982440920376"/>
          <c:y val="3.2235345581802279E-2"/>
          <c:w val="0.88215580895525314"/>
          <c:h val="0.7498735574719827"/>
        </c:manualLayout>
      </c:layout>
      <c:lineChart>
        <c:grouping val="standard"/>
        <c:varyColors val="0"/>
        <c:ser>
          <c:idx val="0"/>
          <c:order val="0"/>
          <c:tx>
            <c:strRef>
              <c:f>Sheet4!$B$1</c:f>
              <c:strCache>
                <c:ptCount val="1"/>
                <c:pt idx="0">
                  <c:v> قیمت پایانی بازار فیزیکی </c:v>
                </c:pt>
              </c:strCache>
            </c:strRef>
          </c:tx>
          <c:spPr>
            <a:ln w="28575" cap="rnd">
              <a:solidFill>
                <a:srgbClr val="00B0F0"/>
              </a:solidFill>
              <a:round/>
            </a:ln>
            <a:effectLst/>
          </c:spPr>
          <c:marker>
            <c:symbol val="none"/>
          </c:marker>
          <c:cat>
            <c:strRef>
              <c:f>Sheet4!$A$2:$A$102</c:f>
              <c:strCache>
                <c:ptCount val="101"/>
                <c:pt idx="0">
                  <c:v>1404/01/06</c:v>
                </c:pt>
                <c:pt idx="1">
                  <c:v>1404/01/09</c:v>
                </c:pt>
                <c:pt idx="2">
                  <c:v>1404/01/17</c:v>
                </c:pt>
                <c:pt idx="3">
                  <c:v>1404/01/19</c:v>
                </c:pt>
                <c:pt idx="4">
                  <c:v>1404/01/24</c:v>
                </c:pt>
                <c:pt idx="5">
                  <c:v>1404/01/25</c:v>
                </c:pt>
                <c:pt idx="6">
                  <c:v>1404/01/26</c:v>
                </c:pt>
                <c:pt idx="7">
                  <c:v>1404/01/31</c:v>
                </c:pt>
                <c:pt idx="8">
                  <c:v>1404/02/07</c:v>
                </c:pt>
                <c:pt idx="9">
                  <c:v>1404/02/14</c:v>
                </c:pt>
                <c:pt idx="10">
                  <c:v>1404/02/17</c:v>
                </c:pt>
                <c:pt idx="11">
                  <c:v>1404/02/21</c:v>
                </c:pt>
                <c:pt idx="12">
                  <c:v>1404/02/22</c:v>
                </c:pt>
                <c:pt idx="13">
                  <c:v>1404/02/23</c:v>
                </c:pt>
                <c:pt idx="14">
                  <c:v>1404/02/28</c:v>
                </c:pt>
                <c:pt idx="15">
                  <c:v>1404/02/31</c:v>
                </c:pt>
                <c:pt idx="16">
                  <c:v>1404/03/04</c:v>
                </c:pt>
                <c:pt idx="17">
                  <c:v>1404/03/06</c:v>
                </c:pt>
                <c:pt idx="18">
                  <c:v>1404/03/11</c:v>
                </c:pt>
                <c:pt idx="19">
                  <c:v>1404/03/18</c:v>
                </c:pt>
                <c:pt idx="20">
                  <c:v>1404/03/20</c:v>
                </c:pt>
                <c:pt idx="21">
                  <c:v>1404/04/01</c:v>
                </c:pt>
                <c:pt idx="22">
                  <c:v>1404/04/03</c:v>
                </c:pt>
                <c:pt idx="23">
                  <c:v>1404/04/08</c:v>
                </c:pt>
                <c:pt idx="24">
                  <c:v>1404/05/12</c:v>
                </c:pt>
                <c:pt idx="25">
                  <c:v>1404/05/14</c:v>
                </c:pt>
                <c:pt idx="26">
                  <c:v>1404/05/19</c:v>
                </c:pt>
                <c:pt idx="27">
                  <c:v>1404/05/20</c:v>
                </c:pt>
                <c:pt idx="28">
                  <c:v>1404/05/26</c:v>
                </c:pt>
                <c:pt idx="29">
                  <c:v>1404/06/01</c:v>
                </c:pt>
                <c:pt idx="30">
                  <c:v>1404/06/04</c:v>
                </c:pt>
                <c:pt idx="31">
                  <c:v>1404/06/08</c:v>
                </c:pt>
                <c:pt idx="32">
                  <c:v>1404/06/16</c:v>
                </c:pt>
                <c:pt idx="33">
                  <c:v>1404/06/18</c:v>
                </c:pt>
                <c:pt idx="34">
                  <c:v>1404/06/23</c:v>
                </c:pt>
                <c:pt idx="35">
                  <c:v>1404/06/25</c:v>
                </c:pt>
                <c:pt idx="36">
                  <c:v>1404/06/30</c:v>
                </c:pt>
                <c:pt idx="37">
                  <c:v>1404/07/01</c:v>
                </c:pt>
                <c:pt idx="38">
                  <c:v>1404/07/06</c:v>
                </c:pt>
                <c:pt idx="39">
                  <c:v>1404/07/08</c:v>
                </c:pt>
                <c:pt idx="40">
                  <c:v>1404/07/13</c:v>
                </c:pt>
                <c:pt idx="41">
                  <c:v>1404/07/15</c:v>
                </c:pt>
                <c:pt idx="42">
                  <c:v>1404/07/20</c:v>
                </c:pt>
                <c:pt idx="43">
                  <c:v>1404/07/21</c:v>
                </c:pt>
                <c:pt idx="44">
                  <c:v>1404/07/27</c:v>
                </c:pt>
                <c:pt idx="45">
                  <c:v>1404/08/04</c:v>
                </c:pt>
                <c:pt idx="46">
                  <c:v>1404/08/11</c:v>
                </c:pt>
                <c:pt idx="47">
                  <c:v>1404/08/18</c:v>
                </c:pt>
                <c:pt idx="48">
                  <c:v>1404/08/19</c:v>
                </c:pt>
                <c:pt idx="49">
                  <c:v>1404/08/25</c:v>
                </c:pt>
                <c:pt idx="50">
                  <c:v>1404/09/01</c:v>
                </c:pt>
                <c:pt idx="51">
                  <c:v>1404/09/04</c:v>
                </c:pt>
                <c:pt idx="52">
                  <c:v>1404/09/05</c:v>
                </c:pt>
                <c:pt idx="53">
                  <c:v>1404/09/09</c:v>
                </c:pt>
                <c:pt idx="54">
                  <c:v>1404/09/16</c:v>
                </c:pt>
                <c:pt idx="55">
                  <c:v>1404/09/23</c:v>
                </c:pt>
                <c:pt idx="56">
                  <c:v>1404/09/24</c:v>
                </c:pt>
                <c:pt idx="57">
                  <c:v>1404/09/25</c:v>
                </c:pt>
                <c:pt idx="58">
                  <c:v>1404/09/26</c:v>
                </c:pt>
                <c:pt idx="59">
                  <c:v>1404/09/30</c:v>
                </c:pt>
                <c:pt idx="60">
                  <c:v>1404/10/07</c:v>
                </c:pt>
                <c:pt idx="61">
                  <c:v>1404/10/14</c:v>
                </c:pt>
                <c:pt idx="62">
                  <c:v>1404/10/21</c:v>
                </c:pt>
                <c:pt idx="63">
                  <c:v>1404/10/24</c:v>
                </c:pt>
                <c:pt idx="64">
                  <c:v>1404/10/28</c:v>
                </c:pt>
                <c:pt idx="65">
                  <c:v>1404/11/05</c:v>
                </c:pt>
                <c:pt idx="66">
                  <c:v>1404/11/07</c:v>
                </c:pt>
                <c:pt idx="67">
                  <c:v>1404/11/12</c:v>
                </c:pt>
                <c:pt idx="68">
                  <c:v>1404/11/14</c:v>
                </c:pt>
                <c:pt idx="69">
                  <c:v>1404/11/19</c:v>
                </c:pt>
                <c:pt idx="70">
                  <c:v>1404/11/21</c:v>
                </c:pt>
                <c:pt idx="71">
                  <c:v>1404/11/26</c:v>
                </c:pt>
                <c:pt idx="72">
                  <c:v>1404/12/03</c:v>
                </c:pt>
                <c:pt idx="73">
                  <c:v>1404/12/05</c:v>
                </c:pt>
                <c:pt idx="74">
                  <c:v>1404/12/17</c:v>
                </c:pt>
                <c:pt idx="75">
                  <c:v>1404/12/18</c:v>
                </c:pt>
                <c:pt idx="76">
                  <c:v>1404/12/23</c:v>
                </c:pt>
                <c:pt idx="77">
                  <c:v>1405/01/09</c:v>
                </c:pt>
                <c:pt idx="78">
                  <c:v>1405/01/16</c:v>
                </c:pt>
                <c:pt idx="79">
                  <c:v>1405/01/17</c:v>
                </c:pt>
                <c:pt idx="80">
                  <c:v>1405/01/23</c:v>
                </c:pt>
                <c:pt idx="81">
                  <c:v>1405/01/26</c:v>
                </c:pt>
                <c:pt idx="82">
                  <c:v>1405/01/30</c:v>
                </c:pt>
                <c:pt idx="83">
                  <c:v>1405/02/06</c:v>
                </c:pt>
                <c:pt idx="84">
                  <c:v>1405/02/07</c:v>
                </c:pt>
                <c:pt idx="85">
                  <c:v>1405/02/13</c:v>
                </c:pt>
                <c:pt idx="86">
                  <c:v>1405/02/14</c:v>
                </c:pt>
                <c:pt idx="87">
                  <c:v>1405/02/15</c:v>
                </c:pt>
                <c:pt idx="88">
                  <c:v>1405/02/20</c:v>
                </c:pt>
                <c:pt idx="89">
                  <c:v>1405/02/21</c:v>
                </c:pt>
                <c:pt idx="90">
                  <c:v>1405/02/27</c:v>
                </c:pt>
                <c:pt idx="91">
                  <c:v>1405/02/28</c:v>
                </c:pt>
                <c:pt idx="92">
                  <c:v>1405/03/03</c:v>
                </c:pt>
                <c:pt idx="93">
                  <c:v>1405/03/04</c:v>
                </c:pt>
                <c:pt idx="94">
                  <c:v>1405/03/10</c:v>
                </c:pt>
                <c:pt idx="95">
                  <c:v>1405/03/11</c:v>
                </c:pt>
                <c:pt idx="96">
                  <c:v>1405/03/17</c:v>
                </c:pt>
                <c:pt idx="97">
                  <c:v>1405/03/18</c:v>
                </c:pt>
                <c:pt idx="98">
                  <c:v>1405/03/19</c:v>
                </c:pt>
                <c:pt idx="99">
                  <c:v>1405/03/24</c:v>
                </c:pt>
                <c:pt idx="100">
                  <c:v>1405/03/25</c:v>
                </c:pt>
              </c:strCache>
            </c:strRef>
          </c:cat>
          <c:val>
            <c:numRef>
              <c:f>Sheet4!$B$2:$B$102</c:f>
              <c:numCache>
                <c:formatCode>_ * #,##0_-_ ;_ * #,##0\-_ ;_ * "-"??_-_ ;_ @_ </c:formatCode>
                <c:ptCount val="101"/>
                <c:pt idx="0">
                  <c:v>71642</c:v>
                </c:pt>
                <c:pt idx="1">
                  <c:v>71604</c:v>
                </c:pt>
                <c:pt idx="2">
                  <c:v>72706</c:v>
                </c:pt>
                <c:pt idx="3">
                  <c:v>68311</c:v>
                </c:pt>
                <c:pt idx="4">
                  <c:v>75383.75</c:v>
                </c:pt>
                <c:pt idx="5">
                  <c:v>75436</c:v>
                </c:pt>
                <c:pt idx="6">
                  <c:v>70231</c:v>
                </c:pt>
                <c:pt idx="7">
                  <c:v>74976.571428571435</c:v>
                </c:pt>
                <c:pt idx="8">
                  <c:v>74581</c:v>
                </c:pt>
                <c:pt idx="9">
                  <c:v>71851.75</c:v>
                </c:pt>
                <c:pt idx="10">
                  <c:v>71937</c:v>
                </c:pt>
                <c:pt idx="11">
                  <c:v>72076</c:v>
                </c:pt>
                <c:pt idx="12">
                  <c:v>72076</c:v>
                </c:pt>
                <c:pt idx="13">
                  <c:v>69117</c:v>
                </c:pt>
                <c:pt idx="14">
                  <c:v>70918.5</c:v>
                </c:pt>
                <c:pt idx="15">
                  <c:v>69914</c:v>
                </c:pt>
                <c:pt idx="16">
                  <c:v>72473</c:v>
                </c:pt>
                <c:pt idx="17">
                  <c:v>67704.5</c:v>
                </c:pt>
                <c:pt idx="18">
                  <c:v>70656.333333333328</c:v>
                </c:pt>
                <c:pt idx="19">
                  <c:v>75336</c:v>
                </c:pt>
                <c:pt idx="20">
                  <c:v>70829</c:v>
                </c:pt>
                <c:pt idx="21">
                  <c:v>72578</c:v>
                </c:pt>
                <c:pt idx="22">
                  <c:v>70895</c:v>
                </c:pt>
                <c:pt idx="23">
                  <c:v>56033</c:v>
                </c:pt>
                <c:pt idx="24">
                  <c:v>69129.888888888891</c:v>
                </c:pt>
                <c:pt idx="25">
                  <c:v>68442</c:v>
                </c:pt>
                <c:pt idx="26">
                  <c:v>67636.866666666669</c:v>
                </c:pt>
                <c:pt idx="27">
                  <c:v>70452</c:v>
                </c:pt>
                <c:pt idx="28">
                  <c:v>68494.777777777781</c:v>
                </c:pt>
                <c:pt idx="29">
                  <c:v>68475.333333333328</c:v>
                </c:pt>
                <c:pt idx="30">
                  <c:v>72611</c:v>
                </c:pt>
                <c:pt idx="31">
                  <c:v>71372.5</c:v>
                </c:pt>
                <c:pt idx="32">
                  <c:v>70585.142857142855</c:v>
                </c:pt>
                <c:pt idx="33">
                  <c:v>69228</c:v>
                </c:pt>
                <c:pt idx="34">
                  <c:v>69737.333333333328</c:v>
                </c:pt>
                <c:pt idx="35">
                  <c:v>71483</c:v>
                </c:pt>
                <c:pt idx="36">
                  <c:v>69243</c:v>
                </c:pt>
                <c:pt idx="37">
                  <c:v>64597</c:v>
                </c:pt>
                <c:pt idx="38">
                  <c:v>70048.2</c:v>
                </c:pt>
                <c:pt idx="39">
                  <c:v>68724.333333333328</c:v>
                </c:pt>
                <c:pt idx="40">
                  <c:v>70441.666666666672</c:v>
                </c:pt>
                <c:pt idx="41">
                  <c:v>69901</c:v>
                </c:pt>
                <c:pt idx="42">
                  <c:v>70657.555555555562</c:v>
                </c:pt>
                <c:pt idx="43">
                  <c:v>67570</c:v>
                </c:pt>
                <c:pt idx="44">
                  <c:v>72985.222222222219</c:v>
                </c:pt>
                <c:pt idx="45">
                  <c:v>72244.38461538461</c:v>
                </c:pt>
                <c:pt idx="46">
                  <c:v>70244.166666666672</c:v>
                </c:pt>
                <c:pt idx="47">
                  <c:v>71422</c:v>
                </c:pt>
                <c:pt idx="48">
                  <c:v>65212</c:v>
                </c:pt>
                <c:pt idx="49">
                  <c:v>71904.307692307688</c:v>
                </c:pt>
                <c:pt idx="50">
                  <c:v>70548.545454545456</c:v>
                </c:pt>
                <c:pt idx="51">
                  <c:v>63845</c:v>
                </c:pt>
                <c:pt idx="52">
                  <c:v>63845</c:v>
                </c:pt>
                <c:pt idx="53">
                  <c:v>73494.375</c:v>
                </c:pt>
                <c:pt idx="54">
                  <c:v>73496.222222222219</c:v>
                </c:pt>
                <c:pt idx="55">
                  <c:v>71388.272727272721</c:v>
                </c:pt>
                <c:pt idx="56">
                  <c:v>63152</c:v>
                </c:pt>
                <c:pt idx="57">
                  <c:v>63152</c:v>
                </c:pt>
                <c:pt idx="58">
                  <c:v>63152</c:v>
                </c:pt>
                <c:pt idx="59">
                  <c:v>76418.111111111109</c:v>
                </c:pt>
                <c:pt idx="60">
                  <c:v>79532.777777777781</c:v>
                </c:pt>
                <c:pt idx="61">
                  <c:v>86935.28571428571</c:v>
                </c:pt>
                <c:pt idx="62">
                  <c:v>93467.666666666672</c:v>
                </c:pt>
                <c:pt idx="63">
                  <c:v>83029</c:v>
                </c:pt>
                <c:pt idx="64">
                  <c:v>93532.61538461539</c:v>
                </c:pt>
                <c:pt idx="65">
                  <c:v>93041.21428571429</c:v>
                </c:pt>
                <c:pt idx="66">
                  <c:v>86909</c:v>
                </c:pt>
                <c:pt idx="67">
                  <c:v>97146.090909090912</c:v>
                </c:pt>
                <c:pt idx="68">
                  <c:v>88702</c:v>
                </c:pt>
                <c:pt idx="69">
                  <c:v>92497.0625</c:v>
                </c:pt>
                <c:pt idx="70">
                  <c:v>91363</c:v>
                </c:pt>
                <c:pt idx="71">
                  <c:v>95478.3</c:v>
                </c:pt>
                <c:pt idx="72">
                  <c:v>99076.800000000003</c:v>
                </c:pt>
                <c:pt idx="73">
                  <c:v>95529</c:v>
                </c:pt>
                <c:pt idx="74">
                  <c:v>101381.125</c:v>
                </c:pt>
                <c:pt idx="75">
                  <c:v>96465</c:v>
                </c:pt>
                <c:pt idx="76">
                  <c:v>102566.875</c:v>
                </c:pt>
                <c:pt idx="77">
                  <c:v>99448</c:v>
                </c:pt>
                <c:pt idx="78">
                  <c:v>100249</c:v>
                </c:pt>
                <c:pt idx="79">
                  <c:v>96866</c:v>
                </c:pt>
                <c:pt idx="80">
                  <c:v>100749.90909090909</c:v>
                </c:pt>
                <c:pt idx="81">
                  <c:v>96365</c:v>
                </c:pt>
                <c:pt idx="82">
                  <c:v>102034.28571428571</c:v>
                </c:pt>
                <c:pt idx="83">
                  <c:v>101831.73333333334</c:v>
                </c:pt>
                <c:pt idx="84">
                  <c:v>112638</c:v>
                </c:pt>
                <c:pt idx="85">
                  <c:v>102570.8</c:v>
                </c:pt>
                <c:pt idx="86">
                  <c:v>103456.5</c:v>
                </c:pt>
                <c:pt idx="87">
                  <c:v>105332.5</c:v>
                </c:pt>
                <c:pt idx="88">
                  <c:v>106627.47619047618</c:v>
                </c:pt>
                <c:pt idx="89">
                  <c:v>115455.33333333333</c:v>
                </c:pt>
                <c:pt idx="90">
                  <c:v>109759.76470588235</c:v>
                </c:pt>
                <c:pt idx="91">
                  <c:v>116841</c:v>
                </c:pt>
                <c:pt idx="92">
                  <c:v>111344.55555555556</c:v>
                </c:pt>
                <c:pt idx="93">
                  <c:v>119826</c:v>
                </c:pt>
                <c:pt idx="94">
                  <c:v>113070</c:v>
                </c:pt>
                <c:pt idx="95">
                  <c:v>116368.5</c:v>
                </c:pt>
                <c:pt idx="96">
                  <c:v>110736.92857142857</c:v>
                </c:pt>
                <c:pt idx="97">
                  <c:v>113365</c:v>
                </c:pt>
                <c:pt idx="98">
                  <c:v>113365</c:v>
                </c:pt>
                <c:pt idx="99">
                  <c:v>112761.18181818182</c:v>
                </c:pt>
                <c:pt idx="100">
                  <c:v>111886</c:v>
                </c:pt>
              </c:numCache>
            </c:numRef>
          </c:val>
          <c:smooth val="0"/>
          <c:extLst>
            <c:ext xmlns:c16="http://schemas.microsoft.com/office/drawing/2014/chart" uri="{C3380CC4-5D6E-409C-BE32-E72D297353CC}">
              <c16:uniqueId val="{00000000-418F-40A5-B963-08A1C1F9B5C2}"/>
            </c:ext>
          </c:extLst>
        </c:ser>
        <c:dLbls>
          <c:showLegendKey val="0"/>
          <c:showVal val="0"/>
          <c:showCatName val="0"/>
          <c:showSerName val="0"/>
          <c:showPercent val="0"/>
          <c:showBubbleSize val="0"/>
        </c:dLbls>
        <c:smooth val="0"/>
        <c:axId val="1127160576"/>
        <c:axId val="1127162016"/>
      </c:lineChart>
      <c:catAx>
        <c:axId val="1127160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IPT Nazanin" panose="00000400000000000000" pitchFamily="2" charset="2"/>
                <a:ea typeface="+mn-ea"/>
                <a:cs typeface="B Mitra" panose="00000400000000000000" pitchFamily="2" charset="-78"/>
              </a:defRPr>
            </a:pPr>
            <a:endParaRPr lang="fa-IR"/>
          </a:p>
        </c:txPr>
        <c:crossAx val="1127162016"/>
        <c:crosses val="autoZero"/>
        <c:auto val="1"/>
        <c:lblAlgn val="ctr"/>
        <c:lblOffset val="100"/>
        <c:noMultiLvlLbl val="0"/>
      </c:catAx>
      <c:valAx>
        <c:axId val="1127162016"/>
        <c:scaling>
          <c:orientation val="minMax"/>
          <c:max val="120000"/>
          <c:min val="50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IPT Nazanin" panose="00000400000000000000" pitchFamily="2" charset="2"/>
                    <a:ea typeface="+mn-ea"/>
                    <a:cs typeface="B Mitra" panose="00000400000000000000" pitchFamily="2" charset="-78"/>
                  </a:defRPr>
                </a:pPr>
                <a:r>
                  <a:rPr lang="fa-IR" dirty="0"/>
                  <a:t>ریال/کیلوگرم</a:t>
                </a:r>
                <a:endParaRPr lang="en-US" dirty="0"/>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IPT Nazanin" panose="00000400000000000000" pitchFamily="2" charset="2"/>
                  <a:ea typeface="+mn-ea"/>
                  <a:cs typeface="B Mitra" panose="00000400000000000000" pitchFamily="2" charset="-78"/>
                </a:defRPr>
              </a:pPr>
              <a:endParaRPr lang="fa-IR"/>
            </a:p>
          </c:txPr>
        </c:title>
        <c:numFmt formatCode="_ * #,##0_-_ ;_ * #,##0\-_ ;_ * &quot;-&quot;??_-_ ;_ @_ "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IPT Nazanin" panose="00000400000000000000" pitchFamily="2" charset="2"/>
                <a:ea typeface="+mn-ea"/>
                <a:cs typeface="B Mitra" panose="00000400000000000000" pitchFamily="2" charset="-78"/>
              </a:defRPr>
            </a:pPr>
            <a:endParaRPr lang="fa-IR"/>
          </a:p>
        </c:txPr>
        <c:crossAx val="11271605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IPT Nazanin" panose="00000400000000000000" pitchFamily="2" charset="2"/>
              <a:ea typeface="+mn-ea"/>
              <a:cs typeface="B Mitra" panose="00000400000000000000" pitchFamily="2" charset="-78"/>
            </a:defRPr>
          </a:pPr>
          <a:endParaRPr lang="fa-I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latin typeface="IPT Nazanin" panose="00000400000000000000" pitchFamily="2" charset="2"/>
          <a:cs typeface="B Mitra" panose="00000400000000000000" pitchFamily="2" charset="-78"/>
        </a:defRPr>
      </a:pPr>
      <a:endParaRPr lang="fa-I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DA2CB8-8ED7-4159-A073-DEBC58061F3E}" type="doc">
      <dgm:prSet loTypeId="urn:microsoft.com/office/officeart/2005/8/layout/lProcess2" loCatId="list" qsTypeId="urn:microsoft.com/office/officeart/2005/8/quickstyle/simple3" qsCatId="simple" csTypeId="urn:microsoft.com/office/officeart/2005/8/colors/colorful5" csCatId="colorful" phldr="1"/>
      <dgm:spPr/>
      <dgm:t>
        <a:bodyPr/>
        <a:lstStyle/>
        <a:p>
          <a:pPr rtl="1"/>
          <a:endParaRPr lang="fa-IR"/>
        </a:p>
      </dgm:t>
    </dgm:pt>
    <dgm:pt modelId="{153812D4-54A2-40C6-B961-F6B80B524A2D}">
      <dgm:prSet custT="1"/>
      <dgm:spPr>
        <a:solidFill>
          <a:srgbClr val="D5E0F7"/>
        </a:solidFill>
      </dgm:spPr>
      <dgm:t>
        <a:bodyPr/>
        <a:lstStyle/>
        <a:p>
          <a:pPr marL="0" marR="0" lvl="0" indent="0" algn="justLow" defTabSz="977900" rtl="1" eaLnBrk="1" fontAlgn="auto" latinLnBrk="0" hangingPunct="1">
            <a:lnSpc>
              <a:spcPct val="90000"/>
            </a:lnSpc>
            <a:spcBef>
              <a:spcPct val="0"/>
            </a:spcBef>
            <a:spcAft>
              <a:spcPct val="35000"/>
            </a:spcAft>
            <a:buClrTx/>
            <a:buSzTx/>
            <a:buFontTx/>
            <a:buNone/>
            <a:tabLst/>
            <a:defRPr/>
          </a:pPr>
          <a:r>
            <a:rPr lang="fa-IR" sz="1600" b="1" dirty="0">
              <a:cs typeface="B Mitra" panose="00000400000000000000" pitchFamily="2" charset="-78"/>
            </a:rPr>
            <a:t>تولیدکنندگان و عرضه‌کنندگان بزرگ کالا</a:t>
          </a:r>
        </a:p>
      </dgm:t>
    </dgm:pt>
    <dgm:pt modelId="{8896A0F0-2C65-4E80-A167-C0D43F08A504}" type="parTrans" cxnId="{C2441B99-EC42-4C7F-B2C1-88E7705DD272}">
      <dgm:prSet/>
      <dgm:spPr/>
      <dgm:t>
        <a:bodyPr/>
        <a:lstStyle/>
        <a:p>
          <a:pPr algn="justLow" rtl="1"/>
          <a:endParaRPr lang="fa-IR" sz="1600" b="1">
            <a:cs typeface="B Mitra" panose="00000400000000000000" pitchFamily="2" charset="-78"/>
          </a:endParaRPr>
        </a:p>
      </dgm:t>
    </dgm:pt>
    <dgm:pt modelId="{5AD13D7E-0B72-4D8F-B527-F1E881029CA8}" type="sibTrans" cxnId="{C2441B99-EC42-4C7F-B2C1-88E7705DD272}">
      <dgm:prSet/>
      <dgm:spPr/>
      <dgm:t>
        <a:bodyPr/>
        <a:lstStyle/>
        <a:p>
          <a:pPr algn="justLow" rtl="1"/>
          <a:endParaRPr lang="fa-IR" sz="1600" b="1">
            <a:cs typeface="B Mitra" panose="00000400000000000000" pitchFamily="2" charset="-78"/>
          </a:endParaRPr>
        </a:p>
      </dgm:t>
    </dgm:pt>
    <dgm:pt modelId="{54C42D62-FFC9-4C6F-8E34-BA18D58E9E6C}">
      <dgm:prSet custT="1"/>
      <dgm:spPr>
        <a:solidFill>
          <a:srgbClr val="A5C0E2"/>
        </a:solidFill>
      </dgm:spPr>
      <dgm:t>
        <a:bodyPr/>
        <a:lstStyle/>
        <a:p>
          <a:pPr algn="justLow" rtl="1">
            <a:buFont typeface="Arial" panose="020B0604020202020204" pitchFamily="34" charset="0"/>
            <a:buChar char="•"/>
          </a:pPr>
          <a:r>
            <a:rPr lang="fa-IR" sz="1600" b="1" dirty="0">
              <a:cs typeface="B Mitra" panose="00000400000000000000" pitchFamily="2" charset="-78"/>
            </a:rPr>
            <a:t>شرکت معدنی و صنعتی گهر زمین، شرکت معدنی و صنعتی گل گهر، سنگ آهن مرکزی ایران </a:t>
          </a:r>
        </a:p>
      </dgm:t>
    </dgm:pt>
    <dgm:pt modelId="{5D1A02B4-593E-458B-B90E-D6B5A8E19B8D}" type="parTrans" cxnId="{8D6C9024-328C-40C6-854F-84B17A7EECD4}">
      <dgm:prSet/>
      <dgm:spPr/>
      <dgm:t>
        <a:bodyPr/>
        <a:lstStyle/>
        <a:p>
          <a:pPr algn="justLow" rtl="1"/>
          <a:endParaRPr lang="fa-IR" sz="1600" b="1">
            <a:cs typeface="B Mitra" panose="00000400000000000000" pitchFamily="2" charset="-78"/>
          </a:endParaRPr>
        </a:p>
      </dgm:t>
    </dgm:pt>
    <dgm:pt modelId="{C7AA4F76-9954-4E08-AE41-07FF4B58D7BC}" type="sibTrans" cxnId="{8D6C9024-328C-40C6-854F-84B17A7EECD4}">
      <dgm:prSet/>
      <dgm:spPr/>
      <dgm:t>
        <a:bodyPr/>
        <a:lstStyle/>
        <a:p>
          <a:pPr algn="justLow" rtl="1"/>
          <a:endParaRPr lang="fa-IR" sz="1600" b="1">
            <a:cs typeface="B Mitra" panose="00000400000000000000" pitchFamily="2" charset="-78"/>
          </a:endParaRPr>
        </a:p>
      </dgm:t>
    </dgm:pt>
    <dgm:pt modelId="{ECED8C9E-143C-44D7-A53F-0E27C6A3BD2E}">
      <dgm:prSet custT="1"/>
      <dgm:spPr>
        <a:solidFill>
          <a:srgbClr val="D5E0F7"/>
        </a:solidFill>
      </dgm:spPr>
      <dgm:t>
        <a:body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lang="fa-IR" sz="1600" b="1" dirty="0">
              <a:cs typeface="B Mitra" panose="00000400000000000000" pitchFamily="2" charset="-78"/>
            </a:rPr>
            <a:t>حجم معاملات در بازار گواهی سپرده کالایی</a:t>
          </a:r>
        </a:p>
      </dgm:t>
    </dgm:pt>
    <dgm:pt modelId="{7A247F57-CE8A-4958-860A-44C17FE893D7}" type="parTrans" cxnId="{6D35D494-34FC-4DAC-A0CD-7A088BC01C8C}">
      <dgm:prSet/>
      <dgm:spPr/>
      <dgm:t>
        <a:bodyPr/>
        <a:lstStyle/>
        <a:p>
          <a:pPr algn="justLow" rtl="1"/>
          <a:endParaRPr lang="fa-IR" sz="1600" b="1">
            <a:cs typeface="B Mitra" panose="00000400000000000000" pitchFamily="2" charset="-78"/>
          </a:endParaRPr>
        </a:p>
      </dgm:t>
    </dgm:pt>
    <dgm:pt modelId="{5B8BEF06-885A-4043-B5FD-97646B288030}" type="sibTrans" cxnId="{6D35D494-34FC-4DAC-A0CD-7A088BC01C8C}">
      <dgm:prSet/>
      <dgm:spPr/>
      <dgm:t>
        <a:bodyPr/>
        <a:lstStyle/>
        <a:p>
          <a:pPr algn="justLow" rtl="1"/>
          <a:endParaRPr lang="fa-IR" sz="1600" b="1">
            <a:cs typeface="B Mitra" panose="00000400000000000000" pitchFamily="2" charset="-78"/>
          </a:endParaRPr>
        </a:p>
      </dgm:t>
    </dgm:pt>
    <dgm:pt modelId="{1241E9BD-701E-4B7B-9B4D-9CBA76F4E0C7}">
      <dgm:prSet custT="1"/>
      <dgm:spPr>
        <a:solidFill>
          <a:srgbClr val="A5C0E2"/>
        </a:solidFill>
      </dgm:spPr>
      <dgm: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sz="1600" b="1" dirty="0">
              <a:cs typeface="B Mitra" panose="00000400000000000000" pitchFamily="2" charset="-78"/>
            </a:rPr>
            <a:t>... هزار تن</a:t>
          </a:r>
        </a:p>
      </dgm:t>
    </dgm:pt>
    <dgm:pt modelId="{0B94567A-22FB-4CF1-8A74-0767AC20DC7C}" type="parTrans" cxnId="{68C31C1F-DF9E-45B5-8C5D-2F29EBF49BF4}">
      <dgm:prSet/>
      <dgm:spPr/>
      <dgm:t>
        <a:bodyPr/>
        <a:lstStyle/>
        <a:p>
          <a:pPr algn="justLow" rtl="1"/>
          <a:endParaRPr lang="fa-IR" sz="1600" b="1">
            <a:cs typeface="B Mitra" panose="00000400000000000000" pitchFamily="2" charset="-78"/>
          </a:endParaRPr>
        </a:p>
      </dgm:t>
    </dgm:pt>
    <dgm:pt modelId="{F6D964DE-BAC6-435B-9DFF-388FEDF6C156}" type="sibTrans" cxnId="{68C31C1F-DF9E-45B5-8C5D-2F29EBF49BF4}">
      <dgm:prSet/>
      <dgm:spPr/>
      <dgm:t>
        <a:bodyPr/>
        <a:lstStyle/>
        <a:p>
          <a:pPr algn="justLow" rtl="1"/>
          <a:endParaRPr lang="fa-IR" sz="1600" b="1">
            <a:cs typeface="B Mitra" panose="00000400000000000000" pitchFamily="2" charset="-78"/>
          </a:endParaRPr>
        </a:p>
      </dgm:t>
    </dgm:pt>
    <dgm:pt modelId="{75C2FE6A-6192-464A-A7D5-FB4269F20869}">
      <dgm:prSet custT="1"/>
      <dgm:spPr>
        <a:solidFill>
          <a:srgbClr val="A5C0E2"/>
        </a:solidFill>
      </dgm:spPr>
      <dgm: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sz="1600" b="1" kern="1200" dirty="0">
              <a:solidFill>
                <a:prstClr val="black"/>
              </a:solidFill>
              <a:latin typeface="Calibri" panose="020F0502020204030204"/>
              <a:ea typeface="+mn-ea"/>
              <a:cs typeface="B Mitra" panose="00000400000000000000" pitchFamily="2" charset="-78"/>
            </a:rPr>
            <a:t>....</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600" b="1" i="0" u="none" strike="noStrike" kern="1200" cap="none" spc="0" normalizeH="0" baseline="0" noProof="0" dirty="0">
              <a:ln>
                <a:noFill/>
              </a:ln>
              <a:solidFill>
                <a:prstClr val="black"/>
              </a:solidFill>
              <a:effectLst/>
              <a:uLnTx/>
              <a:uFillTx/>
              <a:latin typeface="+mn-lt"/>
              <a:ea typeface="+mn-ea"/>
              <a:cs typeface="B Mitra" panose="00000400000000000000" pitchFamily="2" charset="-78"/>
            </a:rPr>
            <a:t>میلیارد ریال</a:t>
          </a:r>
          <a:endParaRPr kumimoji="0" lang="en-US" sz="1600" b="1" i="0" u="none" strike="noStrike" kern="1200" cap="none" spc="0" normalizeH="0" baseline="0" noProof="0" dirty="0">
            <a:ln>
              <a:noFill/>
            </a:ln>
            <a:solidFill>
              <a:prstClr val="black"/>
            </a:solidFill>
            <a:effectLst/>
            <a:uLnTx/>
            <a:uFillTx/>
            <a:latin typeface="+mn-lt"/>
            <a:ea typeface="+mn-ea"/>
            <a:cs typeface="B Mitra" panose="00000400000000000000" pitchFamily="2" charset="-78"/>
          </a:endParaRPr>
        </a:p>
      </dgm:t>
    </dgm:pt>
    <dgm:pt modelId="{CD1DE2C2-2DE2-44B3-8930-7CE787D29238}" type="parTrans" cxnId="{046A956A-FB9F-4FB4-84FD-65AF438D9245}">
      <dgm:prSet/>
      <dgm:spPr/>
      <dgm:t>
        <a:bodyPr/>
        <a:lstStyle/>
        <a:p>
          <a:pPr algn="justLow" rtl="1"/>
          <a:endParaRPr lang="fa-IR" sz="1600" b="1">
            <a:cs typeface="B Mitra" panose="00000400000000000000" pitchFamily="2" charset="-78"/>
          </a:endParaRPr>
        </a:p>
      </dgm:t>
    </dgm:pt>
    <dgm:pt modelId="{7B4E4FBC-5ECB-4CD1-B2F3-B1958E02472E}" type="sibTrans" cxnId="{046A956A-FB9F-4FB4-84FD-65AF438D9245}">
      <dgm:prSet/>
      <dgm:spPr/>
      <dgm:t>
        <a:bodyPr/>
        <a:lstStyle/>
        <a:p>
          <a:pPr algn="justLow" rtl="1"/>
          <a:endParaRPr lang="fa-IR" sz="1600" b="1">
            <a:cs typeface="B Mitra" panose="00000400000000000000" pitchFamily="2" charset="-78"/>
          </a:endParaRPr>
        </a:p>
      </dgm:t>
    </dgm:pt>
    <dgm:pt modelId="{08DF2701-0E40-4AD1-A04A-FE11D4348B81}">
      <dgm:prSet custT="1"/>
      <dgm:spPr>
        <a:solidFill>
          <a:srgbClr val="D5E0F7"/>
        </a:solidFill>
      </dgm:spPr>
      <dgm:t>
        <a:body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lang="fa-IR" sz="1600" b="1" dirty="0">
              <a:cs typeface="B Mitra" panose="00000400000000000000" pitchFamily="2" charset="-78"/>
            </a:rPr>
            <a:t>حجم معاملات در بازار فیزیکی</a:t>
          </a:r>
        </a:p>
      </dgm:t>
    </dgm:pt>
    <dgm:pt modelId="{03F9166B-AD76-47DC-BD3B-27409A84E943}" type="parTrans" cxnId="{00E66DCE-61B5-486A-8D13-D02158DECD0B}">
      <dgm:prSet/>
      <dgm:spPr/>
      <dgm:t>
        <a:bodyPr/>
        <a:lstStyle/>
        <a:p>
          <a:pPr algn="justLow" rtl="1"/>
          <a:endParaRPr lang="fa-IR" sz="1600" b="1">
            <a:cs typeface="B Mitra" panose="00000400000000000000" pitchFamily="2" charset="-78"/>
          </a:endParaRPr>
        </a:p>
      </dgm:t>
    </dgm:pt>
    <dgm:pt modelId="{B44A507D-4450-455F-A939-3633ABFA7327}" type="sibTrans" cxnId="{00E66DCE-61B5-486A-8D13-D02158DECD0B}">
      <dgm:prSet/>
      <dgm:spPr/>
      <dgm:t>
        <a:bodyPr/>
        <a:lstStyle/>
        <a:p>
          <a:pPr algn="justLow" rtl="1"/>
          <a:endParaRPr lang="fa-IR" sz="1600" b="1">
            <a:cs typeface="B Mitra" panose="00000400000000000000" pitchFamily="2" charset="-78"/>
          </a:endParaRPr>
        </a:p>
      </dgm:t>
    </dgm:pt>
    <dgm:pt modelId="{F1631265-F1D0-4184-BB80-8818B2C23CFB}">
      <dgm:prSet custT="1"/>
      <dgm:spPr>
        <a:solidFill>
          <a:srgbClr val="A5C0E2"/>
        </a:solidFill>
      </dgm:spPr>
      <dgm: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sz="1600" b="1" dirty="0">
              <a:cs typeface="B Mitra" panose="00000400000000000000" pitchFamily="2" charset="-78"/>
            </a:rPr>
            <a:t>... میلیون تن</a:t>
          </a:r>
        </a:p>
      </dgm:t>
    </dgm:pt>
    <dgm:pt modelId="{CF11CB0B-8CC9-4626-844D-4A8BE66B24D0}" type="parTrans" cxnId="{DF21E3C7-0069-4BD5-A1AD-779627636A9C}">
      <dgm:prSet/>
      <dgm:spPr/>
      <dgm:t>
        <a:bodyPr/>
        <a:lstStyle/>
        <a:p>
          <a:pPr algn="justLow" rtl="1"/>
          <a:endParaRPr lang="fa-IR" sz="1600" b="1">
            <a:cs typeface="B Mitra" panose="00000400000000000000" pitchFamily="2" charset="-78"/>
          </a:endParaRPr>
        </a:p>
      </dgm:t>
    </dgm:pt>
    <dgm:pt modelId="{3185F7F5-C86B-4EC4-977B-E280F2C49EBD}" type="sibTrans" cxnId="{DF21E3C7-0069-4BD5-A1AD-779627636A9C}">
      <dgm:prSet/>
      <dgm:spPr/>
      <dgm:t>
        <a:bodyPr/>
        <a:lstStyle/>
        <a:p>
          <a:pPr algn="justLow" rtl="1"/>
          <a:endParaRPr lang="fa-IR" sz="1600" b="1">
            <a:cs typeface="B Mitra" panose="00000400000000000000" pitchFamily="2" charset="-78"/>
          </a:endParaRPr>
        </a:p>
      </dgm:t>
    </dgm:pt>
    <dgm:pt modelId="{54202062-D94B-40E9-B9B9-2FD329C47D3E}">
      <dgm:prSet custT="1"/>
      <dgm:spPr>
        <a:solidFill>
          <a:srgbClr val="A5C0E2"/>
        </a:solidFill>
      </dgm:spPr>
      <dgm: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sz="1600" b="1" dirty="0">
              <a:cs typeface="B Mitra" panose="00000400000000000000" pitchFamily="2" charset="-78"/>
            </a:rPr>
            <a:t>....</a:t>
          </a:r>
        </a:p>
        <a:p>
          <a:pPr marL="0" marR="0" lvl="0" indent="0" algn="ctr" defTabSz="914400" rtl="1" eaLnBrk="1" fontAlgn="auto" latinLnBrk="0" hangingPunct="1">
            <a:lnSpc>
              <a:spcPct val="100000"/>
            </a:lnSpc>
            <a:spcBef>
              <a:spcPts val="0"/>
            </a:spcBef>
            <a:spcAft>
              <a:spcPts val="0"/>
            </a:spcAft>
            <a:buClrTx/>
            <a:buSzTx/>
            <a:buFontTx/>
            <a:buNone/>
            <a:tabLst/>
            <a:defRPr/>
          </a:pPr>
          <a:r>
            <a:rPr lang="fa-IR" sz="1600" b="1" dirty="0">
              <a:cs typeface="B Mitra" panose="00000400000000000000" pitchFamily="2" charset="-78"/>
            </a:rPr>
            <a:t>میلیارد ریال</a:t>
          </a:r>
        </a:p>
      </dgm:t>
    </dgm:pt>
    <dgm:pt modelId="{19259410-C462-47EC-9815-61DB9BC5EE4B}" type="parTrans" cxnId="{4CBA481C-4E5F-4282-AC83-AC5C419D01D9}">
      <dgm:prSet/>
      <dgm:spPr/>
      <dgm:t>
        <a:bodyPr/>
        <a:lstStyle/>
        <a:p>
          <a:pPr algn="justLow" rtl="1"/>
          <a:endParaRPr lang="fa-IR" sz="1600" b="1">
            <a:cs typeface="B Mitra" panose="00000400000000000000" pitchFamily="2" charset="-78"/>
          </a:endParaRPr>
        </a:p>
      </dgm:t>
    </dgm:pt>
    <dgm:pt modelId="{DF8B69E8-C1BC-4805-843E-0FAB30651B07}" type="sibTrans" cxnId="{4CBA481C-4E5F-4282-AC83-AC5C419D01D9}">
      <dgm:prSet/>
      <dgm:spPr/>
      <dgm:t>
        <a:bodyPr/>
        <a:lstStyle/>
        <a:p>
          <a:pPr algn="justLow" rtl="1"/>
          <a:endParaRPr lang="fa-IR" sz="1600" b="1">
            <a:cs typeface="B Mitra" panose="00000400000000000000" pitchFamily="2" charset="-78"/>
          </a:endParaRPr>
        </a:p>
      </dgm:t>
    </dgm:pt>
    <dgm:pt modelId="{EE211FB2-A8DA-4E59-85E3-6F590EBF77D2}" type="pres">
      <dgm:prSet presAssocID="{78DA2CB8-8ED7-4159-A073-DEBC58061F3E}" presName="theList" presStyleCnt="0">
        <dgm:presLayoutVars>
          <dgm:dir/>
          <dgm:animLvl val="lvl"/>
          <dgm:resizeHandles val="exact"/>
        </dgm:presLayoutVars>
      </dgm:prSet>
      <dgm:spPr/>
    </dgm:pt>
    <dgm:pt modelId="{F04B5414-D080-46D6-AA20-B0859EBF8C0D}" type="pres">
      <dgm:prSet presAssocID="{153812D4-54A2-40C6-B961-F6B80B524A2D}" presName="compNode" presStyleCnt="0"/>
      <dgm:spPr/>
    </dgm:pt>
    <dgm:pt modelId="{81E0BA91-F45B-4758-83CF-AE3B26D61672}" type="pres">
      <dgm:prSet presAssocID="{153812D4-54A2-40C6-B961-F6B80B524A2D}" presName="aNode" presStyleLbl="bgShp" presStyleIdx="0" presStyleCnt="3"/>
      <dgm:spPr/>
    </dgm:pt>
    <dgm:pt modelId="{3A246925-8138-45C1-96D6-F2E573C17364}" type="pres">
      <dgm:prSet presAssocID="{153812D4-54A2-40C6-B961-F6B80B524A2D}" presName="textNode" presStyleLbl="bgShp" presStyleIdx="0" presStyleCnt="3"/>
      <dgm:spPr/>
    </dgm:pt>
    <dgm:pt modelId="{59C86C1D-67EC-4E59-A944-93036C657CE7}" type="pres">
      <dgm:prSet presAssocID="{153812D4-54A2-40C6-B961-F6B80B524A2D}" presName="compChildNode" presStyleCnt="0"/>
      <dgm:spPr/>
    </dgm:pt>
    <dgm:pt modelId="{8FEDB7FB-AE32-4D51-AB0E-58E402D69497}" type="pres">
      <dgm:prSet presAssocID="{153812D4-54A2-40C6-B961-F6B80B524A2D}" presName="theInnerList" presStyleCnt="0"/>
      <dgm:spPr/>
    </dgm:pt>
    <dgm:pt modelId="{4C76DEBF-0792-42A1-92DB-FC972EE6680F}" type="pres">
      <dgm:prSet presAssocID="{54C42D62-FFC9-4C6F-8E34-BA18D58E9E6C}" presName="childNode" presStyleLbl="node1" presStyleIdx="0" presStyleCnt="5">
        <dgm:presLayoutVars>
          <dgm:bulletEnabled val="1"/>
        </dgm:presLayoutVars>
      </dgm:prSet>
      <dgm:spPr/>
    </dgm:pt>
    <dgm:pt modelId="{8736791C-9649-4F71-8AB4-C3BE7EA2CC74}" type="pres">
      <dgm:prSet presAssocID="{153812D4-54A2-40C6-B961-F6B80B524A2D}" presName="aSpace" presStyleCnt="0"/>
      <dgm:spPr/>
    </dgm:pt>
    <dgm:pt modelId="{18D76C97-0DB3-455D-82C8-00E2C7F1C02B}" type="pres">
      <dgm:prSet presAssocID="{ECED8C9E-143C-44D7-A53F-0E27C6A3BD2E}" presName="compNode" presStyleCnt="0"/>
      <dgm:spPr/>
    </dgm:pt>
    <dgm:pt modelId="{912BBA62-A59E-430F-9384-05FD6D1C53C9}" type="pres">
      <dgm:prSet presAssocID="{ECED8C9E-143C-44D7-A53F-0E27C6A3BD2E}" presName="aNode" presStyleLbl="bgShp" presStyleIdx="1" presStyleCnt="3"/>
      <dgm:spPr/>
    </dgm:pt>
    <dgm:pt modelId="{3C51F5C2-0D3A-481C-AA1B-2C00902ED85B}" type="pres">
      <dgm:prSet presAssocID="{ECED8C9E-143C-44D7-A53F-0E27C6A3BD2E}" presName="textNode" presStyleLbl="bgShp" presStyleIdx="1" presStyleCnt="3"/>
      <dgm:spPr/>
    </dgm:pt>
    <dgm:pt modelId="{A0ED278D-1CA0-46F8-BE30-6A582ABB99A5}" type="pres">
      <dgm:prSet presAssocID="{ECED8C9E-143C-44D7-A53F-0E27C6A3BD2E}" presName="compChildNode" presStyleCnt="0"/>
      <dgm:spPr/>
    </dgm:pt>
    <dgm:pt modelId="{66564FDF-D765-4DF1-9F37-543168CCFA88}" type="pres">
      <dgm:prSet presAssocID="{ECED8C9E-143C-44D7-A53F-0E27C6A3BD2E}" presName="theInnerList" presStyleCnt="0"/>
      <dgm:spPr/>
    </dgm:pt>
    <dgm:pt modelId="{EF8756E4-9A99-4871-B9CD-EE342F218C19}" type="pres">
      <dgm:prSet presAssocID="{1241E9BD-701E-4B7B-9B4D-9CBA76F4E0C7}" presName="childNode" presStyleLbl="node1" presStyleIdx="1" presStyleCnt="5">
        <dgm:presLayoutVars>
          <dgm:bulletEnabled val="1"/>
        </dgm:presLayoutVars>
      </dgm:prSet>
      <dgm:spPr/>
    </dgm:pt>
    <dgm:pt modelId="{7DF788B7-0520-46D7-B9F4-831AEE651D8A}" type="pres">
      <dgm:prSet presAssocID="{1241E9BD-701E-4B7B-9B4D-9CBA76F4E0C7}" presName="aSpace2" presStyleCnt="0"/>
      <dgm:spPr/>
    </dgm:pt>
    <dgm:pt modelId="{87426A03-3B22-40CB-B75A-1FA8BED65AD9}" type="pres">
      <dgm:prSet presAssocID="{75C2FE6A-6192-464A-A7D5-FB4269F20869}" presName="childNode" presStyleLbl="node1" presStyleIdx="2" presStyleCnt="5">
        <dgm:presLayoutVars>
          <dgm:bulletEnabled val="1"/>
        </dgm:presLayoutVars>
      </dgm:prSet>
      <dgm:spPr/>
    </dgm:pt>
    <dgm:pt modelId="{EB3B65BD-1E7C-4B0D-AB27-F087C879BBCD}" type="pres">
      <dgm:prSet presAssocID="{ECED8C9E-143C-44D7-A53F-0E27C6A3BD2E}" presName="aSpace" presStyleCnt="0"/>
      <dgm:spPr/>
    </dgm:pt>
    <dgm:pt modelId="{57A0792F-4080-4278-86C0-A7D44F82BA17}" type="pres">
      <dgm:prSet presAssocID="{08DF2701-0E40-4AD1-A04A-FE11D4348B81}" presName="compNode" presStyleCnt="0"/>
      <dgm:spPr/>
    </dgm:pt>
    <dgm:pt modelId="{9EF4259A-30D7-4457-8056-EA478A1EC046}" type="pres">
      <dgm:prSet presAssocID="{08DF2701-0E40-4AD1-A04A-FE11D4348B81}" presName="aNode" presStyleLbl="bgShp" presStyleIdx="2" presStyleCnt="3"/>
      <dgm:spPr/>
    </dgm:pt>
    <dgm:pt modelId="{2CE341B4-7398-4679-91D5-6854A3B899B0}" type="pres">
      <dgm:prSet presAssocID="{08DF2701-0E40-4AD1-A04A-FE11D4348B81}" presName="textNode" presStyleLbl="bgShp" presStyleIdx="2" presStyleCnt="3"/>
      <dgm:spPr/>
    </dgm:pt>
    <dgm:pt modelId="{F6E1897E-1630-4316-A1BB-C5247908345C}" type="pres">
      <dgm:prSet presAssocID="{08DF2701-0E40-4AD1-A04A-FE11D4348B81}" presName="compChildNode" presStyleCnt="0"/>
      <dgm:spPr/>
    </dgm:pt>
    <dgm:pt modelId="{A7F5CC34-20AB-4E8C-9353-486182116D2B}" type="pres">
      <dgm:prSet presAssocID="{08DF2701-0E40-4AD1-A04A-FE11D4348B81}" presName="theInnerList" presStyleCnt="0"/>
      <dgm:spPr/>
    </dgm:pt>
    <dgm:pt modelId="{20060539-8CF8-4102-9E96-6E80378B6E2C}" type="pres">
      <dgm:prSet presAssocID="{F1631265-F1D0-4184-BB80-8818B2C23CFB}" presName="childNode" presStyleLbl="node1" presStyleIdx="3" presStyleCnt="5">
        <dgm:presLayoutVars>
          <dgm:bulletEnabled val="1"/>
        </dgm:presLayoutVars>
      </dgm:prSet>
      <dgm:spPr/>
    </dgm:pt>
    <dgm:pt modelId="{9E14B25F-1E37-4B3B-9F03-57DD9955AA28}" type="pres">
      <dgm:prSet presAssocID="{F1631265-F1D0-4184-BB80-8818B2C23CFB}" presName="aSpace2" presStyleCnt="0"/>
      <dgm:spPr/>
    </dgm:pt>
    <dgm:pt modelId="{D8986799-73CA-4D17-AB5C-C2623CCD0EB4}" type="pres">
      <dgm:prSet presAssocID="{54202062-D94B-40E9-B9B9-2FD329C47D3E}" presName="childNode" presStyleLbl="node1" presStyleIdx="4" presStyleCnt="5">
        <dgm:presLayoutVars>
          <dgm:bulletEnabled val="1"/>
        </dgm:presLayoutVars>
      </dgm:prSet>
      <dgm:spPr/>
    </dgm:pt>
  </dgm:ptLst>
  <dgm:cxnLst>
    <dgm:cxn modelId="{F7235C07-2027-4ABA-8145-3396DA5A7E49}" type="presOf" srcId="{1241E9BD-701E-4B7B-9B4D-9CBA76F4E0C7}" destId="{EF8756E4-9A99-4871-B9CD-EE342F218C19}" srcOrd="0" destOrd="0" presId="urn:microsoft.com/office/officeart/2005/8/layout/lProcess2"/>
    <dgm:cxn modelId="{4CBA481C-4E5F-4282-AC83-AC5C419D01D9}" srcId="{08DF2701-0E40-4AD1-A04A-FE11D4348B81}" destId="{54202062-D94B-40E9-B9B9-2FD329C47D3E}" srcOrd="1" destOrd="0" parTransId="{19259410-C462-47EC-9815-61DB9BC5EE4B}" sibTransId="{DF8B69E8-C1BC-4805-843E-0FAB30651B07}"/>
    <dgm:cxn modelId="{68C31C1F-DF9E-45B5-8C5D-2F29EBF49BF4}" srcId="{ECED8C9E-143C-44D7-A53F-0E27C6A3BD2E}" destId="{1241E9BD-701E-4B7B-9B4D-9CBA76F4E0C7}" srcOrd="0" destOrd="0" parTransId="{0B94567A-22FB-4CF1-8A74-0767AC20DC7C}" sibTransId="{F6D964DE-BAC6-435B-9DFF-388FEDF6C156}"/>
    <dgm:cxn modelId="{8D6C9024-328C-40C6-854F-84B17A7EECD4}" srcId="{153812D4-54A2-40C6-B961-F6B80B524A2D}" destId="{54C42D62-FFC9-4C6F-8E34-BA18D58E9E6C}" srcOrd="0" destOrd="0" parTransId="{5D1A02B4-593E-458B-B90E-D6B5A8E19B8D}" sibTransId="{C7AA4F76-9954-4E08-AE41-07FF4B58D7BC}"/>
    <dgm:cxn modelId="{3CC3643E-C35B-4670-9A28-DC5BFA0F91CF}" type="presOf" srcId="{153812D4-54A2-40C6-B961-F6B80B524A2D}" destId="{81E0BA91-F45B-4758-83CF-AE3B26D61672}" srcOrd="0" destOrd="0" presId="urn:microsoft.com/office/officeart/2005/8/layout/lProcess2"/>
    <dgm:cxn modelId="{5AB0F15C-2668-4EBC-BDAB-0990B8B23D0A}" type="presOf" srcId="{08DF2701-0E40-4AD1-A04A-FE11D4348B81}" destId="{2CE341B4-7398-4679-91D5-6854A3B899B0}" srcOrd="1" destOrd="0" presId="urn:microsoft.com/office/officeart/2005/8/layout/lProcess2"/>
    <dgm:cxn modelId="{397B3A48-1BF4-4A7C-954B-C67B19A24CE6}" type="presOf" srcId="{78DA2CB8-8ED7-4159-A073-DEBC58061F3E}" destId="{EE211FB2-A8DA-4E59-85E3-6F590EBF77D2}" srcOrd="0" destOrd="0" presId="urn:microsoft.com/office/officeart/2005/8/layout/lProcess2"/>
    <dgm:cxn modelId="{046A956A-FB9F-4FB4-84FD-65AF438D9245}" srcId="{ECED8C9E-143C-44D7-A53F-0E27C6A3BD2E}" destId="{75C2FE6A-6192-464A-A7D5-FB4269F20869}" srcOrd="1" destOrd="0" parTransId="{CD1DE2C2-2DE2-44B3-8930-7CE787D29238}" sibTransId="{7B4E4FBC-5ECB-4CD1-B2F3-B1958E02472E}"/>
    <dgm:cxn modelId="{F9892258-2A21-45E1-9FF4-4F386AD6FC91}" type="presOf" srcId="{75C2FE6A-6192-464A-A7D5-FB4269F20869}" destId="{87426A03-3B22-40CB-B75A-1FA8BED65AD9}" srcOrd="0" destOrd="0" presId="urn:microsoft.com/office/officeart/2005/8/layout/lProcess2"/>
    <dgm:cxn modelId="{22076093-CE62-4852-873A-E4DD509086DF}" type="presOf" srcId="{ECED8C9E-143C-44D7-A53F-0E27C6A3BD2E}" destId="{912BBA62-A59E-430F-9384-05FD6D1C53C9}" srcOrd="0" destOrd="0" presId="urn:microsoft.com/office/officeart/2005/8/layout/lProcess2"/>
    <dgm:cxn modelId="{6D35D494-34FC-4DAC-A0CD-7A088BC01C8C}" srcId="{78DA2CB8-8ED7-4159-A073-DEBC58061F3E}" destId="{ECED8C9E-143C-44D7-A53F-0E27C6A3BD2E}" srcOrd="1" destOrd="0" parTransId="{7A247F57-CE8A-4958-860A-44C17FE893D7}" sibTransId="{5B8BEF06-885A-4043-B5FD-97646B288030}"/>
    <dgm:cxn modelId="{C2441B99-EC42-4C7F-B2C1-88E7705DD272}" srcId="{78DA2CB8-8ED7-4159-A073-DEBC58061F3E}" destId="{153812D4-54A2-40C6-B961-F6B80B524A2D}" srcOrd="0" destOrd="0" parTransId="{8896A0F0-2C65-4E80-A167-C0D43F08A504}" sibTransId="{5AD13D7E-0B72-4D8F-B527-F1E881029CA8}"/>
    <dgm:cxn modelId="{B27670A4-1344-4C5E-B06B-FCEE5FB2BE60}" type="presOf" srcId="{ECED8C9E-143C-44D7-A53F-0E27C6A3BD2E}" destId="{3C51F5C2-0D3A-481C-AA1B-2C00902ED85B}" srcOrd="1" destOrd="0" presId="urn:microsoft.com/office/officeart/2005/8/layout/lProcess2"/>
    <dgm:cxn modelId="{6F9B2FB3-E2E8-4FED-85BB-C64C583DC322}" type="presOf" srcId="{08DF2701-0E40-4AD1-A04A-FE11D4348B81}" destId="{9EF4259A-30D7-4457-8056-EA478A1EC046}" srcOrd="0" destOrd="0" presId="urn:microsoft.com/office/officeart/2005/8/layout/lProcess2"/>
    <dgm:cxn modelId="{84C4E2BA-C5CF-489C-8CCE-560CAA10D162}" type="presOf" srcId="{F1631265-F1D0-4184-BB80-8818B2C23CFB}" destId="{20060539-8CF8-4102-9E96-6E80378B6E2C}" srcOrd="0" destOrd="0" presId="urn:microsoft.com/office/officeart/2005/8/layout/lProcess2"/>
    <dgm:cxn modelId="{DF21E3C7-0069-4BD5-A1AD-779627636A9C}" srcId="{08DF2701-0E40-4AD1-A04A-FE11D4348B81}" destId="{F1631265-F1D0-4184-BB80-8818B2C23CFB}" srcOrd="0" destOrd="0" parTransId="{CF11CB0B-8CC9-4626-844D-4A8BE66B24D0}" sibTransId="{3185F7F5-C86B-4EC4-977B-E280F2C49EBD}"/>
    <dgm:cxn modelId="{00E66DCE-61B5-486A-8D13-D02158DECD0B}" srcId="{78DA2CB8-8ED7-4159-A073-DEBC58061F3E}" destId="{08DF2701-0E40-4AD1-A04A-FE11D4348B81}" srcOrd="2" destOrd="0" parTransId="{03F9166B-AD76-47DC-BD3B-27409A84E943}" sibTransId="{B44A507D-4450-455F-A939-3633ABFA7327}"/>
    <dgm:cxn modelId="{BEA0EDD8-CEF0-43D7-9EE4-AE7EC2ECEF05}" type="presOf" srcId="{54C42D62-FFC9-4C6F-8E34-BA18D58E9E6C}" destId="{4C76DEBF-0792-42A1-92DB-FC972EE6680F}" srcOrd="0" destOrd="0" presId="urn:microsoft.com/office/officeart/2005/8/layout/lProcess2"/>
    <dgm:cxn modelId="{47EA6CED-4D2A-4900-9A72-5C00C146331A}" type="presOf" srcId="{54202062-D94B-40E9-B9B9-2FD329C47D3E}" destId="{D8986799-73CA-4D17-AB5C-C2623CCD0EB4}" srcOrd="0" destOrd="0" presId="urn:microsoft.com/office/officeart/2005/8/layout/lProcess2"/>
    <dgm:cxn modelId="{F8B678FB-E055-4831-A1B3-8EFFA69576AA}" type="presOf" srcId="{153812D4-54A2-40C6-B961-F6B80B524A2D}" destId="{3A246925-8138-45C1-96D6-F2E573C17364}" srcOrd="1" destOrd="0" presId="urn:microsoft.com/office/officeart/2005/8/layout/lProcess2"/>
    <dgm:cxn modelId="{4408008E-CD12-46A0-9326-F502FEEACB66}" type="presParOf" srcId="{EE211FB2-A8DA-4E59-85E3-6F590EBF77D2}" destId="{F04B5414-D080-46D6-AA20-B0859EBF8C0D}" srcOrd="0" destOrd="0" presId="urn:microsoft.com/office/officeart/2005/8/layout/lProcess2"/>
    <dgm:cxn modelId="{63C1EE7E-3A16-42AA-9391-6725A100EE04}" type="presParOf" srcId="{F04B5414-D080-46D6-AA20-B0859EBF8C0D}" destId="{81E0BA91-F45B-4758-83CF-AE3B26D61672}" srcOrd="0" destOrd="0" presId="urn:microsoft.com/office/officeart/2005/8/layout/lProcess2"/>
    <dgm:cxn modelId="{3CE602BF-D1CF-4D0A-A210-3DF138A2A49C}" type="presParOf" srcId="{F04B5414-D080-46D6-AA20-B0859EBF8C0D}" destId="{3A246925-8138-45C1-96D6-F2E573C17364}" srcOrd="1" destOrd="0" presId="urn:microsoft.com/office/officeart/2005/8/layout/lProcess2"/>
    <dgm:cxn modelId="{4343315E-DF03-4324-9217-2028E7BB7210}" type="presParOf" srcId="{F04B5414-D080-46D6-AA20-B0859EBF8C0D}" destId="{59C86C1D-67EC-4E59-A944-93036C657CE7}" srcOrd="2" destOrd="0" presId="urn:microsoft.com/office/officeart/2005/8/layout/lProcess2"/>
    <dgm:cxn modelId="{E4ED10F6-86C4-4133-B954-F37E1799A1B4}" type="presParOf" srcId="{59C86C1D-67EC-4E59-A944-93036C657CE7}" destId="{8FEDB7FB-AE32-4D51-AB0E-58E402D69497}" srcOrd="0" destOrd="0" presId="urn:microsoft.com/office/officeart/2005/8/layout/lProcess2"/>
    <dgm:cxn modelId="{61ECBF84-05E7-4434-92D5-C98F746E63D3}" type="presParOf" srcId="{8FEDB7FB-AE32-4D51-AB0E-58E402D69497}" destId="{4C76DEBF-0792-42A1-92DB-FC972EE6680F}" srcOrd="0" destOrd="0" presId="urn:microsoft.com/office/officeart/2005/8/layout/lProcess2"/>
    <dgm:cxn modelId="{14703FCC-B117-430E-888B-305D23EDF03D}" type="presParOf" srcId="{EE211FB2-A8DA-4E59-85E3-6F590EBF77D2}" destId="{8736791C-9649-4F71-8AB4-C3BE7EA2CC74}" srcOrd="1" destOrd="0" presId="urn:microsoft.com/office/officeart/2005/8/layout/lProcess2"/>
    <dgm:cxn modelId="{B6EF83B2-CC68-47E1-99D8-D2965970D917}" type="presParOf" srcId="{EE211FB2-A8DA-4E59-85E3-6F590EBF77D2}" destId="{18D76C97-0DB3-455D-82C8-00E2C7F1C02B}" srcOrd="2" destOrd="0" presId="urn:microsoft.com/office/officeart/2005/8/layout/lProcess2"/>
    <dgm:cxn modelId="{E16CF415-D423-458A-97B3-7088444C3C13}" type="presParOf" srcId="{18D76C97-0DB3-455D-82C8-00E2C7F1C02B}" destId="{912BBA62-A59E-430F-9384-05FD6D1C53C9}" srcOrd="0" destOrd="0" presId="urn:microsoft.com/office/officeart/2005/8/layout/lProcess2"/>
    <dgm:cxn modelId="{B846782B-F567-4528-BCCB-2C8AEEA85D5C}" type="presParOf" srcId="{18D76C97-0DB3-455D-82C8-00E2C7F1C02B}" destId="{3C51F5C2-0D3A-481C-AA1B-2C00902ED85B}" srcOrd="1" destOrd="0" presId="urn:microsoft.com/office/officeart/2005/8/layout/lProcess2"/>
    <dgm:cxn modelId="{D3810A3A-8D41-4125-959F-92940A06ED33}" type="presParOf" srcId="{18D76C97-0DB3-455D-82C8-00E2C7F1C02B}" destId="{A0ED278D-1CA0-46F8-BE30-6A582ABB99A5}" srcOrd="2" destOrd="0" presId="urn:microsoft.com/office/officeart/2005/8/layout/lProcess2"/>
    <dgm:cxn modelId="{1CF409F4-DA72-4625-9C3F-B2E68DE24C57}" type="presParOf" srcId="{A0ED278D-1CA0-46F8-BE30-6A582ABB99A5}" destId="{66564FDF-D765-4DF1-9F37-543168CCFA88}" srcOrd="0" destOrd="0" presId="urn:microsoft.com/office/officeart/2005/8/layout/lProcess2"/>
    <dgm:cxn modelId="{E1D92D0A-9332-4008-86C4-B387AF872599}" type="presParOf" srcId="{66564FDF-D765-4DF1-9F37-543168CCFA88}" destId="{EF8756E4-9A99-4871-B9CD-EE342F218C19}" srcOrd="0" destOrd="0" presId="urn:microsoft.com/office/officeart/2005/8/layout/lProcess2"/>
    <dgm:cxn modelId="{FDE49B33-9518-4493-8E72-A1EF929C1060}" type="presParOf" srcId="{66564FDF-D765-4DF1-9F37-543168CCFA88}" destId="{7DF788B7-0520-46D7-B9F4-831AEE651D8A}" srcOrd="1" destOrd="0" presId="urn:microsoft.com/office/officeart/2005/8/layout/lProcess2"/>
    <dgm:cxn modelId="{45ED91D7-D4CE-4EC5-8E57-5479765DCA72}" type="presParOf" srcId="{66564FDF-D765-4DF1-9F37-543168CCFA88}" destId="{87426A03-3B22-40CB-B75A-1FA8BED65AD9}" srcOrd="2" destOrd="0" presId="urn:microsoft.com/office/officeart/2005/8/layout/lProcess2"/>
    <dgm:cxn modelId="{FE7C468B-BFF0-457C-A75E-D50F8B2FCB36}" type="presParOf" srcId="{EE211FB2-A8DA-4E59-85E3-6F590EBF77D2}" destId="{EB3B65BD-1E7C-4B0D-AB27-F087C879BBCD}" srcOrd="3" destOrd="0" presId="urn:microsoft.com/office/officeart/2005/8/layout/lProcess2"/>
    <dgm:cxn modelId="{503B7139-CCCB-46DC-A2AB-D18BDCA59F4E}" type="presParOf" srcId="{EE211FB2-A8DA-4E59-85E3-6F590EBF77D2}" destId="{57A0792F-4080-4278-86C0-A7D44F82BA17}" srcOrd="4" destOrd="0" presId="urn:microsoft.com/office/officeart/2005/8/layout/lProcess2"/>
    <dgm:cxn modelId="{BA3615C7-BCC3-461C-A348-00CDC59DE084}" type="presParOf" srcId="{57A0792F-4080-4278-86C0-A7D44F82BA17}" destId="{9EF4259A-30D7-4457-8056-EA478A1EC046}" srcOrd="0" destOrd="0" presId="urn:microsoft.com/office/officeart/2005/8/layout/lProcess2"/>
    <dgm:cxn modelId="{01A9918E-7EDF-4F4F-A62D-2F3B819055B8}" type="presParOf" srcId="{57A0792F-4080-4278-86C0-A7D44F82BA17}" destId="{2CE341B4-7398-4679-91D5-6854A3B899B0}" srcOrd="1" destOrd="0" presId="urn:microsoft.com/office/officeart/2005/8/layout/lProcess2"/>
    <dgm:cxn modelId="{D157F86D-DFAF-431D-829B-B1987434ADE1}" type="presParOf" srcId="{57A0792F-4080-4278-86C0-A7D44F82BA17}" destId="{F6E1897E-1630-4316-A1BB-C5247908345C}" srcOrd="2" destOrd="0" presId="urn:microsoft.com/office/officeart/2005/8/layout/lProcess2"/>
    <dgm:cxn modelId="{8DD6D68C-2D74-4C0A-B8EE-C458ED6D5EA1}" type="presParOf" srcId="{F6E1897E-1630-4316-A1BB-C5247908345C}" destId="{A7F5CC34-20AB-4E8C-9353-486182116D2B}" srcOrd="0" destOrd="0" presId="urn:microsoft.com/office/officeart/2005/8/layout/lProcess2"/>
    <dgm:cxn modelId="{B1F1CF02-8B27-4D2C-89B3-84D818FAC52C}" type="presParOf" srcId="{A7F5CC34-20AB-4E8C-9353-486182116D2B}" destId="{20060539-8CF8-4102-9E96-6E80378B6E2C}" srcOrd="0" destOrd="0" presId="urn:microsoft.com/office/officeart/2005/8/layout/lProcess2"/>
    <dgm:cxn modelId="{D13BA6C2-A1EE-4D5D-966C-E8017A5E4DBB}" type="presParOf" srcId="{A7F5CC34-20AB-4E8C-9353-486182116D2B}" destId="{9E14B25F-1E37-4B3B-9F03-57DD9955AA28}" srcOrd="1" destOrd="0" presId="urn:microsoft.com/office/officeart/2005/8/layout/lProcess2"/>
    <dgm:cxn modelId="{BB23825B-BD37-4BB1-8285-627BD9A11A54}" type="presParOf" srcId="{A7F5CC34-20AB-4E8C-9353-486182116D2B}" destId="{D8986799-73CA-4D17-AB5C-C2623CCD0EB4}"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E0BA91-F45B-4758-83CF-AE3B26D61672}">
      <dsp:nvSpPr>
        <dsp:cNvPr id="0" name=""/>
        <dsp:cNvSpPr/>
      </dsp:nvSpPr>
      <dsp:spPr>
        <a:xfrm>
          <a:off x="1423" y="0"/>
          <a:ext cx="3700239" cy="2286000"/>
        </a:xfrm>
        <a:prstGeom prst="roundRect">
          <a:avLst>
            <a:gd name="adj" fmla="val 10000"/>
          </a:avLst>
        </a:prstGeom>
        <a:solidFill>
          <a:srgbClr val="D5E0F7"/>
        </a:solidFill>
        <a:ln>
          <a:noFill/>
        </a:ln>
        <a:effectLst/>
      </dsp:spPr>
      <dsp:style>
        <a:lnRef idx="0">
          <a:scrgbClr r="0" g="0" b="0"/>
        </a:lnRef>
        <a:fillRef idx="1">
          <a:scrgbClr r="0" g="0" b="0"/>
        </a:fillRef>
        <a:effectRef idx="1">
          <a:scrgbClr r="0" g="0" b="0"/>
        </a:effectRef>
        <a:fontRef idx="minor"/>
      </dsp:style>
      <dsp:txBody>
        <a:bodyPr spcFirstLastPara="0" vert="horz" wrap="square" lIns="60960" tIns="60960" rIns="60960" bIns="60960" numCol="1" spcCol="1270" anchor="ctr" anchorCtr="0">
          <a:noAutofit/>
        </a:bodyPr>
        <a:lstStyle/>
        <a:p>
          <a:pPr marL="0" marR="0" lvl="0" indent="0" algn="justLow" defTabSz="977900" rtl="1" eaLnBrk="1" fontAlgn="auto" latinLnBrk="0" hangingPunct="1">
            <a:lnSpc>
              <a:spcPct val="90000"/>
            </a:lnSpc>
            <a:spcBef>
              <a:spcPct val="0"/>
            </a:spcBef>
            <a:spcAft>
              <a:spcPct val="35000"/>
            </a:spcAft>
            <a:buClrTx/>
            <a:buSzTx/>
            <a:buFontTx/>
            <a:buNone/>
            <a:tabLst/>
            <a:defRPr/>
          </a:pPr>
          <a:r>
            <a:rPr lang="fa-IR" sz="1600" b="1" kern="1200" dirty="0">
              <a:cs typeface="B Mitra" panose="00000400000000000000" pitchFamily="2" charset="-78"/>
            </a:rPr>
            <a:t>تولیدکنندگان و عرضه‌کنندگان بزرگ کالا</a:t>
          </a:r>
        </a:p>
      </dsp:txBody>
      <dsp:txXfrm>
        <a:off x="1423" y="0"/>
        <a:ext cx="3700239" cy="685800"/>
      </dsp:txXfrm>
    </dsp:sp>
    <dsp:sp modelId="{4C76DEBF-0792-42A1-92DB-FC972EE6680F}">
      <dsp:nvSpPr>
        <dsp:cNvPr id="0" name=""/>
        <dsp:cNvSpPr/>
      </dsp:nvSpPr>
      <dsp:spPr>
        <a:xfrm>
          <a:off x="371447" y="685800"/>
          <a:ext cx="2960191" cy="1485900"/>
        </a:xfrm>
        <a:prstGeom prst="roundRect">
          <a:avLst>
            <a:gd name="adj" fmla="val 10000"/>
          </a:avLst>
        </a:prstGeom>
        <a:solidFill>
          <a:srgbClr val="A5C0E2"/>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640" tIns="30480" rIns="40640" bIns="30480" numCol="1" spcCol="1270" anchor="ctr" anchorCtr="0">
          <a:noAutofit/>
        </a:bodyPr>
        <a:lstStyle/>
        <a:p>
          <a:pPr marL="0" lvl="0" indent="0" algn="justLow" defTabSz="711200" rtl="1">
            <a:lnSpc>
              <a:spcPct val="90000"/>
            </a:lnSpc>
            <a:spcBef>
              <a:spcPct val="0"/>
            </a:spcBef>
            <a:spcAft>
              <a:spcPct val="35000"/>
            </a:spcAft>
            <a:buFont typeface="Arial" panose="020B0604020202020204" pitchFamily="34" charset="0"/>
            <a:buNone/>
          </a:pPr>
          <a:r>
            <a:rPr lang="fa-IR" sz="1600" b="1" kern="1200" dirty="0">
              <a:cs typeface="B Mitra" panose="00000400000000000000" pitchFamily="2" charset="-78"/>
            </a:rPr>
            <a:t>شرکت معدنی و صنعتی گهر زمین، شرکت معدنی و صنعتی گل گهر، سنگ آهن مرکزی ایران </a:t>
          </a:r>
        </a:p>
      </dsp:txBody>
      <dsp:txXfrm>
        <a:off x="414968" y="729321"/>
        <a:ext cx="2873149" cy="1398858"/>
      </dsp:txXfrm>
    </dsp:sp>
    <dsp:sp modelId="{912BBA62-A59E-430F-9384-05FD6D1C53C9}">
      <dsp:nvSpPr>
        <dsp:cNvPr id="0" name=""/>
        <dsp:cNvSpPr/>
      </dsp:nvSpPr>
      <dsp:spPr>
        <a:xfrm>
          <a:off x="3979180" y="0"/>
          <a:ext cx="3700239" cy="2286000"/>
        </a:xfrm>
        <a:prstGeom prst="roundRect">
          <a:avLst>
            <a:gd name="adj" fmla="val 10000"/>
          </a:avLst>
        </a:prstGeom>
        <a:solidFill>
          <a:srgbClr val="D5E0F7"/>
        </a:solidFill>
        <a:ln>
          <a:noFill/>
        </a:ln>
        <a:effectLst/>
      </dsp:spPr>
      <dsp:style>
        <a:lnRef idx="0">
          <a:scrgbClr r="0" g="0" b="0"/>
        </a:lnRef>
        <a:fillRef idx="1">
          <a:scrgbClr r="0" g="0" b="0"/>
        </a:fillRef>
        <a:effectRef idx="1">
          <a:scrgbClr r="0" g="0" b="0"/>
        </a:effectRef>
        <a:fontRef idx="minor"/>
      </dsp:style>
      <dsp:txBody>
        <a:bodyPr spcFirstLastPara="0" vert="horz" wrap="square" lIns="60960" tIns="60960" rIns="60960" bIns="60960" numCol="1" spcCol="1270" anchor="ctr" anchorCtr="0">
          <a:noAutofit/>
        </a:bodyPr>
        <a:lstStyle/>
        <a:p>
          <a:pPr marL="0" marR="0" lvl="0" indent="0" algn="justLow" defTabSz="914400" rtl="1" eaLnBrk="1" fontAlgn="auto" latinLnBrk="0" hangingPunct="1">
            <a:lnSpc>
              <a:spcPct val="100000"/>
            </a:lnSpc>
            <a:spcBef>
              <a:spcPct val="0"/>
            </a:spcBef>
            <a:spcAft>
              <a:spcPts val="0"/>
            </a:spcAft>
            <a:buClrTx/>
            <a:buSzTx/>
            <a:buFontTx/>
            <a:buNone/>
            <a:tabLst/>
            <a:defRPr/>
          </a:pPr>
          <a:r>
            <a:rPr lang="fa-IR" sz="1600" b="1" kern="1200" dirty="0">
              <a:cs typeface="B Mitra" panose="00000400000000000000" pitchFamily="2" charset="-78"/>
            </a:rPr>
            <a:t>حجم معاملات در بازار گواهی سپرده کالایی</a:t>
          </a:r>
        </a:p>
      </dsp:txBody>
      <dsp:txXfrm>
        <a:off x="3979180" y="0"/>
        <a:ext cx="3700239" cy="685800"/>
      </dsp:txXfrm>
    </dsp:sp>
    <dsp:sp modelId="{EF8756E4-9A99-4871-B9CD-EE342F218C19}">
      <dsp:nvSpPr>
        <dsp:cNvPr id="0" name=""/>
        <dsp:cNvSpPr/>
      </dsp:nvSpPr>
      <dsp:spPr>
        <a:xfrm>
          <a:off x="4349204" y="686469"/>
          <a:ext cx="2960191" cy="689260"/>
        </a:xfrm>
        <a:prstGeom prst="roundRect">
          <a:avLst>
            <a:gd name="adj" fmla="val 10000"/>
          </a:avLst>
        </a:prstGeom>
        <a:solidFill>
          <a:srgbClr val="A5C0E2"/>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640" tIns="30480" rIns="40640" bIns="30480" numCol="1" spcCol="1270" anchor="ctr" anchorCtr="0">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lang="fa-IR" sz="1600" b="1" kern="1200" dirty="0">
              <a:cs typeface="B Mitra" panose="00000400000000000000" pitchFamily="2" charset="-78"/>
            </a:rPr>
            <a:t>... هزار تن</a:t>
          </a:r>
        </a:p>
      </dsp:txBody>
      <dsp:txXfrm>
        <a:off x="4369392" y="706657"/>
        <a:ext cx="2919815" cy="648884"/>
      </dsp:txXfrm>
    </dsp:sp>
    <dsp:sp modelId="{87426A03-3B22-40CB-B75A-1FA8BED65AD9}">
      <dsp:nvSpPr>
        <dsp:cNvPr id="0" name=""/>
        <dsp:cNvSpPr/>
      </dsp:nvSpPr>
      <dsp:spPr>
        <a:xfrm>
          <a:off x="4349204" y="1481770"/>
          <a:ext cx="2960191" cy="689260"/>
        </a:xfrm>
        <a:prstGeom prst="roundRect">
          <a:avLst>
            <a:gd name="adj" fmla="val 10000"/>
          </a:avLst>
        </a:prstGeom>
        <a:solidFill>
          <a:srgbClr val="A5C0E2"/>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640" tIns="30480" rIns="40640" bIns="30480" numCol="1" spcCol="1270" anchor="ctr" anchorCtr="0">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lang="fa-IR" sz="1600" b="1" kern="1200" dirty="0">
              <a:solidFill>
                <a:prstClr val="black"/>
              </a:solidFill>
              <a:latin typeface="Calibri" panose="020F0502020204030204"/>
              <a:ea typeface="+mn-ea"/>
              <a:cs typeface="B Mitra" panose="00000400000000000000" pitchFamily="2" charset="-78"/>
            </a:rPr>
            <a:t>....</a:t>
          </a:r>
        </a:p>
        <a:p>
          <a:pPr marL="0" marR="0" lvl="0" indent="0" algn="ctr" defTabSz="914400" rtl="1" eaLnBrk="1" fontAlgn="auto" latinLnBrk="0" hangingPunct="1">
            <a:lnSpc>
              <a:spcPct val="100000"/>
            </a:lnSpc>
            <a:spcBef>
              <a:spcPct val="0"/>
            </a:spcBef>
            <a:spcAft>
              <a:spcPts val="0"/>
            </a:spcAft>
            <a:buClrTx/>
            <a:buSzTx/>
            <a:buFontTx/>
            <a:buNone/>
            <a:tabLst/>
            <a:defRPr/>
          </a:pPr>
          <a:r>
            <a:rPr kumimoji="0" lang="fa-IR" sz="1600" b="1" i="0" u="none" strike="noStrike" kern="1200" cap="none" spc="0" normalizeH="0" baseline="0" noProof="0" dirty="0">
              <a:ln>
                <a:noFill/>
              </a:ln>
              <a:solidFill>
                <a:prstClr val="black"/>
              </a:solidFill>
              <a:effectLst/>
              <a:uLnTx/>
              <a:uFillTx/>
              <a:latin typeface="+mn-lt"/>
              <a:ea typeface="+mn-ea"/>
              <a:cs typeface="B Mitra" panose="00000400000000000000" pitchFamily="2" charset="-78"/>
            </a:rPr>
            <a:t>میلیارد ریال</a:t>
          </a:r>
          <a:endParaRPr kumimoji="0" lang="en-US" sz="1600" b="1" i="0" u="none" strike="noStrike" kern="1200" cap="none" spc="0" normalizeH="0" baseline="0" noProof="0" dirty="0">
            <a:ln>
              <a:noFill/>
            </a:ln>
            <a:solidFill>
              <a:prstClr val="black"/>
            </a:solidFill>
            <a:effectLst/>
            <a:uLnTx/>
            <a:uFillTx/>
            <a:latin typeface="+mn-lt"/>
            <a:ea typeface="+mn-ea"/>
            <a:cs typeface="B Mitra" panose="00000400000000000000" pitchFamily="2" charset="-78"/>
          </a:endParaRPr>
        </a:p>
      </dsp:txBody>
      <dsp:txXfrm>
        <a:off x="4369392" y="1501958"/>
        <a:ext cx="2919815" cy="648884"/>
      </dsp:txXfrm>
    </dsp:sp>
    <dsp:sp modelId="{9EF4259A-30D7-4457-8056-EA478A1EC046}">
      <dsp:nvSpPr>
        <dsp:cNvPr id="0" name=""/>
        <dsp:cNvSpPr/>
      </dsp:nvSpPr>
      <dsp:spPr>
        <a:xfrm>
          <a:off x="7956937" y="0"/>
          <a:ext cx="3700239" cy="2286000"/>
        </a:xfrm>
        <a:prstGeom prst="roundRect">
          <a:avLst>
            <a:gd name="adj" fmla="val 10000"/>
          </a:avLst>
        </a:prstGeom>
        <a:solidFill>
          <a:srgbClr val="D5E0F7"/>
        </a:solidFill>
        <a:ln>
          <a:noFill/>
        </a:ln>
        <a:effectLst/>
      </dsp:spPr>
      <dsp:style>
        <a:lnRef idx="0">
          <a:scrgbClr r="0" g="0" b="0"/>
        </a:lnRef>
        <a:fillRef idx="1">
          <a:scrgbClr r="0" g="0" b="0"/>
        </a:fillRef>
        <a:effectRef idx="1">
          <a:scrgbClr r="0" g="0" b="0"/>
        </a:effectRef>
        <a:fontRef idx="minor"/>
      </dsp:style>
      <dsp:txBody>
        <a:bodyPr spcFirstLastPara="0" vert="horz" wrap="square" lIns="60960" tIns="60960" rIns="60960" bIns="60960" numCol="1" spcCol="1270" anchor="ctr" anchorCtr="0">
          <a:noAutofit/>
        </a:bodyPr>
        <a:lstStyle/>
        <a:p>
          <a:pPr marL="0" marR="0" lvl="0" indent="0" algn="justLow" defTabSz="914400" rtl="1" eaLnBrk="1" fontAlgn="auto" latinLnBrk="0" hangingPunct="1">
            <a:lnSpc>
              <a:spcPct val="100000"/>
            </a:lnSpc>
            <a:spcBef>
              <a:spcPct val="0"/>
            </a:spcBef>
            <a:spcAft>
              <a:spcPts val="0"/>
            </a:spcAft>
            <a:buClrTx/>
            <a:buSzTx/>
            <a:buFontTx/>
            <a:buNone/>
            <a:tabLst/>
            <a:defRPr/>
          </a:pPr>
          <a:r>
            <a:rPr lang="fa-IR" sz="1600" b="1" kern="1200" dirty="0">
              <a:cs typeface="B Mitra" panose="00000400000000000000" pitchFamily="2" charset="-78"/>
            </a:rPr>
            <a:t>حجم معاملات در بازار فیزیکی</a:t>
          </a:r>
        </a:p>
      </dsp:txBody>
      <dsp:txXfrm>
        <a:off x="7956937" y="0"/>
        <a:ext cx="3700239" cy="685800"/>
      </dsp:txXfrm>
    </dsp:sp>
    <dsp:sp modelId="{20060539-8CF8-4102-9E96-6E80378B6E2C}">
      <dsp:nvSpPr>
        <dsp:cNvPr id="0" name=""/>
        <dsp:cNvSpPr/>
      </dsp:nvSpPr>
      <dsp:spPr>
        <a:xfrm>
          <a:off x="8326961" y="686469"/>
          <a:ext cx="2960191" cy="689260"/>
        </a:xfrm>
        <a:prstGeom prst="roundRect">
          <a:avLst>
            <a:gd name="adj" fmla="val 10000"/>
          </a:avLst>
        </a:prstGeom>
        <a:solidFill>
          <a:srgbClr val="A5C0E2"/>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640" tIns="30480" rIns="40640" bIns="30480" numCol="1" spcCol="1270" anchor="ctr" anchorCtr="0">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lang="fa-IR" sz="1600" b="1" kern="1200" dirty="0">
              <a:cs typeface="B Mitra" panose="00000400000000000000" pitchFamily="2" charset="-78"/>
            </a:rPr>
            <a:t>... میلیون تن</a:t>
          </a:r>
        </a:p>
      </dsp:txBody>
      <dsp:txXfrm>
        <a:off x="8347149" y="706657"/>
        <a:ext cx="2919815" cy="648884"/>
      </dsp:txXfrm>
    </dsp:sp>
    <dsp:sp modelId="{D8986799-73CA-4D17-AB5C-C2623CCD0EB4}">
      <dsp:nvSpPr>
        <dsp:cNvPr id="0" name=""/>
        <dsp:cNvSpPr/>
      </dsp:nvSpPr>
      <dsp:spPr>
        <a:xfrm>
          <a:off x="8326961" y="1481770"/>
          <a:ext cx="2960191" cy="689260"/>
        </a:xfrm>
        <a:prstGeom prst="roundRect">
          <a:avLst>
            <a:gd name="adj" fmla="val 10000"/>
          </a:avLst>
        </a:prstGeom>
        <a:solidFill>
          <a:srgbClr val="A5C0E2"/>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640" tIns="30480" rIns="40640" bIns="30480" numCol="1" spcCol="1270" anchor="ctr" anchorCtr="0">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lang="fa-IR" sz="1600" b="1" kern="1200" dirty="0">
              <a:cs typeface="B Mitra" panose="00000400000000000000" pitchFamily="2" charset="-78"/>
            </a:rPr>
            <a:t>....</a:t>
          </a:r>
        </a:p>
        <a:p>
          <a:pPr marL="0" marR="0" lvl="0" indent="0" algn="ctr" defTabSz="914400" rtl="1" eaLnBrk="1" fontAlgn="auto" latinLnBrk="0" hangingPunct="1">
            <a:lnSpc>
              <a:spcPct val="100000"/>
            </a:lnSpc>
            <a:spcBef>
              <a:spcPct val="0"/>
            </a:spcBef>
            <a:spcAft>
              <a:spcPts val="0"/>
            </a:spcAft>
            <a:buClrTx/>
            <a:buSzTx/>
            <a:buFontTx/>
            <a:buNone/>
            <a:tabLst/>
            <a:defRPr/>
          </a:pPr>
          <a:r>
            <a:rPr lang="fa-IR" sz="1600" b="1" kern="1200" dirty="0">
              <a:cs typeface="B Mitra" panose="00000400000000000000" pitchFamily="2" charset="-78"/>
            </a:rPr>
            <a:t>میلیارد ریال</a:t>
          </a:r>
        </a:p>
      </dsp:txBody>
      <dsp:txXfrm>
        <a:off x="8347149" y="1501958"/>
        <a:ext cx="2919815" cy="648884"/>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654943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634" name="Rectangle 2"/>
          <p:cNvSpPr>
            <a:spLocks noGrp="1" noChangeArrowheads="1"/>
          </p:cNvSpPr>
          <p:nvPr>
            <p:ph type="hdr" sz="quarter"/>
          </p:nvPr>
        </p:nvSpPr>
        <p:spPr bwMode="auto">
          <a:xfrm>
            <a:off x="1" y="1"/>
            <a:ext cx="3078427" cy="511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787" tIns="47393" rIns="94787" bIns="47393" numCol="1" anchor="t" anchorCtr="0" compatLnSpc="1">
            <a:prstTxWarp prst="textNoShape">
              <a:avLst/>
            </a:prstTxWarp>
          </a:bodyPr>
          <a:lstStyle>
            <a:lvl1pPr>
              <a:defRPr sz="1200"/>
            </a:lvl1pPr>
          </a:lstStyle>
          <a:p>
            <a:endParaRPr lang="ru-RU" altLang="en-US"/>
          </a:p>
        </p:txBody>
      </p:sp>
      <p:sp>
        <p:nvSpPr>
          <p:cNvPr id="69635" name="Rectangle 3"/>
          <p:cNvSpPr>
            <a:spLocks noGrp="1" noChangeArrowheads="1"/>
          </p:cNvSpPr>
          <p:nvPr>
            <p:ph type="dt" idx="1"/>
          </p:nvPr>
        </p:nvSpPr>
        <p:spPr bwMode="auto">
          <a:xfrm>
            <a:off x="4023993" y="1"/>
            <a:ext cx="3078427" cy="511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787" tIns="47393" rIns="94787" bIns="47393" numCol="1" anchor="t" anchorCtr="0" compatLnSpc="1">
            <a:prstTxWarp prst="textNoShape">
              <a:avLst/>
            </a:prstTxWarp>
          </a:bodyPr>
          <a:lstStyle>
            <a:lvl1pPr algn="r">
              <a:defRPr sz="1200"/>
            </a:lvl1pPr>
          </a:lstStyle>
          <a:p>
            <a:endParaRPr lang="ru-RU" altLang="en-US"/>
          </a:p>
        </p:txBody>
      </p:sp>
      <p:sp>
        <p:nvSpPr>
          <p:cNvPr id="69636" name="Rectangle 4"/>
          <p:cNvSpPr>
            <a:spLocks noGrp="1" noRot="1" noChangeAspect="1" noChangeArrowheads="1" noTextEdit="1"/>
          </p:cNvSpPr>
          <p:nvPr>
            <p:ph type="sldImg" idx="2"/>
          </p:nvPr>
        </p:nvSpPr>
        <p:spPr bwMode="auto">
          <a:xfrm>
            <a:off x="139700" y="766763"/>
            <a:ext cx="6824663" cy="38385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9637" name="Rectangle 5"/>
          <p:cNvSpPr>
            <a:spLocks noGrp="1" noChangeArrowheads="1"/>
          </p:cNvSpPr>
          <p:nvPr>
            <p:ph type="body" sz="quarter" idx="3"/>
          </p:nvPr>
        </p:nvSpPr>
        <p:spPr bwMode="auto">
          <a:xfrm>
            <a:off x="710407" y="4861442"/>
            <a:ext cx="5683250" cy="4605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787" tIns="47393" rIns="94787" bIns="47393" numCol="1" anchor="t" anchorCtr="0" compatLnSpc="1">
            <a:prstTxWarp prst="textNoShape">
              <a:avLst/>
            </a:prstTxWarp>
          </a:bodyPr>
          <a:lstStyle/>
          <a:p>
            <a:pPr lvl="0"/>
            <a:r>
              <a:rPr lang="ru-RU" altLang="en-US"/>
              <a:t>Click to edit Master text styles</a:t>
            </a:r>
          </a:p>
          <a:p>
            <a:pPr lvl="1"/>
            <a:r>
              <a:rPr lang="ru-RU" altLang="en-US"/>
              <a:t>Second level</a:t>
            </a:r>
          </a:p>
          <a:p>
            <a:pPr lvl="2"/>
            <a:r>
              <a:rPr lang="ru-RU" altLang="en-US"/>
              <a:t>Third level</a:t>
            </a:r>
          </a:p>
          <a:p>
            <a:pPr lvl="3"/>
            <a:r>
              <a:rPr lang="ru-RU" altLang="en-US"/>
              <a:t>Fourth level</a:t>
            </a:r>
          </a:p>
          <a:p>
            <a:pPr lvl="4"/>
            <a:r>
              <a:rPr lang="ru-RU" altLang="en-US"/>
              <a:t>Fifth level</a:t>
            </a:r>
          </a:p>
        </p:txBody>
      </p:sp>
      <p:sp>
        <p:nvSpPr>
          <p:cNvPr id="69638" name="Rectangle 6"/>
          <p:cNvSpPr>
            <a:spLocks noGrp="1" noChangeArrowheads="1"/>
          </p:cNvSpPr>
          <p:nvPr>
            <p:ph type="ftr" sz="quarter" idx="4"/>
          </p:nvPr>
        </p:nvSpPr>
        <p:spPr bwMode="auto">
          <a:xfrm>
            <a:off x="1" y="9721107"/>
            <a:ext cx="3078427" cy="511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787" tIns="47393" rIns="94787" bIns="47393" numCol="1" anchor="b" anchorCtr="0" compatLnSpc="1">
            <a:prstTxWarp prst="textNoShape">
              <a:avLst/>
            </a:prstTxWarp>
          </a:bodyPr>
          <a:lstStyle>
            <a:lvl1pPr>
              <a:defRPr sz="1200"/>
            </a:lvl1pPr>
          </a:lstStyle>
          <a:p>
            <a:endParaRPr lang="ru-RU" altLang="en-US"/>
          </a:p>
        </p:txBody>
      </p:sp>
      <p:sp>
        <p:nvSpPr>
          <p:cNvPr id="69639" name="Rectangle 7"/>
          <p:cNvSpPr>
            <a:spLocks noGrp="1" noChangeArrowheads="1"/>
          </p:cNvSpPr>
          <p:nvPr>
            <p:ph type="sldNum" sz="quarter" idx="5"/>
          </p:nvPr>
        </p:nvSpPr>
        <p:spPr bwMode="auto">
          <a:xfrm>
            <a:off x="4023993" y="9721107"/>
            <a:ext cx="3078427" cy="511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787" tIns="47393" rIns="94787" bIns="47393" numCol="1" anchor="b" anchorCtr="0" compatLnSpc="1">
            <a:prstTxWarp prst="textNoShape">
              <a:avLst/>
            </a:prstTxWarp>
          </a:bodyPr>
          <a:lstStyle>
            <a:lvl1pPr algn="r">
              <a:defRPr sz="1200"/>
            </a:lvl1pPr>
          </a:lstStyle>
          <a:p>
            <a:fld id="{1B959F26-AACD-45C3-B916-FDDAB46AD537}" type="slidenum">
              <a:rPr lang="ru-RU" altLang="en-US"/>
              <a:pPr/>
              <a:t>‹#›</a:t>
            </a:fld>
            <a:endParaRPr lang="ru-RU" altLang="en-US"/>
          </a:p>
        </p:txBody>
      </p:sp>
    </p:spTree>
    <p:extLst>
      <p:ext uri="{BB962C8B-B14F-4D97-AF65-F5344CB8AC3E}">
        <p14:creationId xmlns:p14="http://schemas.microsoft.com/office/powerpoint/2010/main" val="83381996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pattFill prst="pct5">
          <a:fgClr>
            <a:schemeClr val="tx1">
              <a:lumMod val="85000"/>
              <a:lumOff val="15000"/>
            </a:schemeClr>
          </a:fgClr>
          <a:bgClr>
            <a:schemeClr val="tx1">
              <a:lumMod val="95000"/>
              <a:lumOff val="5000"/>
            </a:schemeClr>
          </a:bgClr>
        </a:patt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2362199"/>
            <a:ext cx="9144000" cy="1147763"/>
          </a:xfrm>
        </p:spPr>
        <p:txBody>
          <a:bodyPr anchor="ctr"/>
          <a:lstStyle>
            <a:lvl1pPr algn="ctr">
              <a:defRPr sz="6000" baseline="0">
                <a:solidFill>
                  <a:schemeClr val="bg1"/>
                </a:solidFill>
                <a:cs typeface="B Titr" panose="00000700000000000000" pitchFamily="2" charset="-78"/>
              </a:defRPr>
            </a:lvl1pPr>
          </a:lstStyle>
          <a:p>
            <a:r>
              <a:rPr lang="fa-IR" dirty="0"/>
              <a:t>عنوان اصلی</a:t>
            </a:r>
            <a:endParaRPr lang="en-US" dirty="0"/>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solidFill>
                  <a:schemeClr val="bg1"/>
                </a:solidFill>
                <a:cs typeface="B Titr" panose="00000700000000000000" pitchFamily="2" charset="-7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a-IR" dirty="0"/>
              <a:t>عنوان فرعی</a:t>
            </a:r>
            <a:endParaRPr lang="en-US" dirty="0"/>
          </a:p>
        </p:txBody>
      </p:sp>
      <p:sp>
        <p:nvSpPr>
          <p:cNvPr id="5" name="Footer Placeholder 4"/>
          <p:cNvSpPr>
            <a:spLocks noGrp="1"/>
          </p:cNvSpPr>
          <p:nvPr>
            <p:ph type="ftr" sz="quarter" idx="11"/>
          </p:nvPr>
        </p:nvSpPr>
        <p:spPr/>
        <p:txBody>
          <a:bodyPr/>
          <a:lstStyle>
            <a:lvl1pPr>
              <a:defRPr>
                <a:cs typeface="B Elham" panose="00000400000000000000" pitchFamily="2" charset="-78"/>
              </a:defRPr>
            </a:lvl1pPr>
          </a:lstStyle>
          <a:p>
            <a:r>
              <a:rPr lang="fa-IR" kern="0">
                <a:solidFill>
                  <a:schemeClr val="bg1">
                    <a:lumMod val="50000"/>
                  </a:schemeClr>
                </a:solidFill>
              </a:rPr>
              <a:t>بورس کالای ایران</a:t>
            </a:r>
            <a:endParaRPr lang="en-US" kern="0" dirty="0">
              <a:solidFill>
                <a:schemeClr val="bg1">
                  <a:lumMod val="50000"/>
                </a:scheme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116905342"/>
      </p:ext>
    </p:extLst>
  </p:cSld>
  <p:clrMapOvr>
    <a:masterClrMapping/>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93682" y="2743200"/>
            <a:ext cx="10604637" cy="1371600"/>
          </a:xfrm>
        </p:spPr>
        <p:txBody>
          <a:bodyPr>
            <a:normAutofit/>
          </a:bodyPr>
          <a:lstStyle>
            <a:lvl1pPr algn="ctr">
              <a:defRPr sz="3600" baseline="0">
                <a:cs typeface="B Titr" panose="00000700000000000000" pitchFamily="2" charset="-78"/>
              </a:defRPr>
            </a:lvl1pPr>
          </a:lstStyle>
          <a:p>
            <a:r>
              <a:rPr lang="fa-IR" dirty="0"/>
              <a:t>عنوان تیتر فرعی</a:t>
            </a:r>
            <a:endParaRPr lang="en-US" dirty="0"/>
          </a:p>
        </p:txBody>
      </p:sp>
      <p:sp>
        <p:nvSpPr>
          <p:cNvPr id="4" name="Footer Placeholder 3"/>
          <p:cNvSpPr>
            <a:spLocks noGrp="1"/>
          </p:cNvSpPr>
          <p:nvPr>
            <p:ph type="ftr" sz="quarter" idx="11"/>
          </p:nvPr>
        </p:nvSpPr>
        <p:spPr/>
        <p:txBody>
          <a:bodyPr/>
          <a:lstStyle>
            <a:lvl1pPr>
              <a:defRPr>
                <a:cs typeface="B Elham" panose="00000400000000000000" pitchFamily="2" charset="-78"/>
              </a:defRPr>
            </a:lvl1pPr>
          </a:lstStyle>
          <a:p>
            <a:r>
              <a:rPr lang="fa-IR" kern="0">
                <a:solidFill>
                  <a:schemeClr val="bg1">
                    <a:lumMod val="50000"/>
                  </a:schemeClr>
                </a:solidFill>
              </a:rPr>
              <a:t>بورس کالای ایران</a:t>
            </a:r>
            <a:endParaRPr lang="en-US" kern="0" dirty="0">
              <a:solidFill>
                <a:schemeClr val="bg1">
                  <a:lumMod val="50000"/>
                </a:schemeClr>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734800" y="6465833"/>
            <a:ext cx="329252" cy="329252"/>
          </a:xfrm>
          <a:prstGeom prst="rect">
            <a:avLst/>
          </a:prstGeom>
        </p:spPr>
      </p:pic>
      <p:cxnSp>
        <p:nvCxnSpPr>
          <p:cNvPr id="7" name="Straight Connector 6"/>
          <p:cNvCxnSpPr/>
          <p:nvPr userDrawn="1"/>
        </p:nvCxnSpPr>
        <p:spPr>
          <a:xfrm flipH="1" flipV="1">
            <a:off x="609600" y="6630459"/>
            <a:ext cx="9935496" cy="1"/>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0" name="Group 9"/>
          <p:cNvGrpSpPr/>
          <p:nvPr userDrawn="1"/>
        </p:nvGrpSpPr>
        <p:grpSpPr>
          <a:xfrm>
            <a:off x="2857500" y="2743200"/>
            <a:ext cx="6477000" cy="1371600"/>
            <a:chOff x="2819400" y="2743200"/>
            <a:chExt cx="6477000" cy="1371600"/>
          </a:xfrm>
        </p:grpSpPr>
        <p:cxnSp>
          <p:nvCxnSpPr>
            <p:cNvPr id="8" name="Straight Connector 7"/>
            <p:cNvCxnSpPr/>
            <p:nvPr userDrawn="1"/>
          </p:nvCxnSpPr>
          <p:spPr>
            <a:xfrm>
              <a:off x="2819400" y="4114800"/>
              <a:ext cx="6477000" cy="0"/>
            </a:xfrm>
            <a:prstGeom prst="line">
              <a:avLst/>
            </a:prstGeom>
            <a:ln w="28575">
              <a:solidFill>
                <a:srgbClr val="C00000"/>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2819400" y="2743200"/>
              <a:ext cx="6477000" cy="0"/>
            </a:xfrm>
            <a:prstGeom prst="line">
              <a:avLst/>
            </a:prstGeom>
            <a:ln w="28575">
              <a:solidFill>
                <a:srgbClr val="C00000"/>
              </a:solidFill>
            </a:ln>
            <a:effectLst>
              <a:outerShdw blurRad="50800" dist="38100" dir="16200000"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10199250"/>
      </p:ext>
    </p:extLst>
  </p:cSld>
  <p:clrMapOvr>
    <a:masterClrMapping/>
  </p:clrMapOvr>
  <p:transition spd="slow">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19200" y="0"/>
            <a:ext cx="10515600" cy="694267"/>
          </a:xfrm>
        </p:spPr>
        <p:txBody>
          <a:bodyPr>
            <a:normAutofit/>
          </a:bodyPr>
          <a:lstStyle>
            <a:lvl1pPr algn="r" rtl="1">
              <a:defRPr sz="3200" b="1" baseline="0">
                <a:cs typeface="B Nazanin" panose="00000400000000000000" pitchFamily="2" charset="-78"/>
              </a:defRPr>
            </a:lvl1pPr>
          </a:lstStyle>
          <a:p>
            <a:r>
              <a:rPr lang="fa-IR" dirty="0"/>
              <a:t>عنوان صفحه</a:t>
            </a:r>
            <a:endParaRPr lang="en-US" dirty="0"/>
          </a:p>
        </p:txBody>
      </p:sp>
      <p:sp>
        <p:nvSpPr>
          <p:cNvPr id="3" name="Content Placeholder 2"/>
          <p:cNvSpPr>
            <a:spLocks noGrp="1"/>
          </p:cNvSpPr>
          <p:nvPr>
            <p:ph idx="1" hasCustomPrompt="1"/>
          </p:nvPr>
        </p:nvSpPr>
        <p:spPr>
          <a:xfrm>
            <a:off x="838200" y="1143000"/>
            <a:ext cx="10515600" cy="5033963"/>
          </a:xfrm>
        </p:spPr>
        <p:txBody>
          <a:bodyPr/>
          <a:lstStyle>
            <a:lvl1pPr algn="r" rtl="1">
              <a:defRPr b="0" baseline="0">
                <a:cs typeface="B Nazanin" panose="00000400000000000000" pitchFamily="2" charset="-78"/>
              </a:defRPr>
            </a:lvl1pPr>
            <a:lvl2pPr algn="r" rtl="1">
              <a:defRPr b="0">
                <a:cs typeface="B Nazanin" panose="00000400000000000000" pitchFamily="2" charset="-78"/>
              </a:defRPr>
            </a:lvl2pPr>
            <a:lvl3pPr algn="r" rtl="1">
              <a:defRPr b="0">
                <a:cs typeface="B Nazanin" panose="00000400000000000000" pitchFamily="2" charset="-78"/>
              </a:defRPr>
            </a:lvl3pPr>
            <a:lvl4pPr algn="r" rtl="1">
              <a:defRPr b="0">
                <a:cs typeface="B Nazanin" panose="00000400000000000000" pitchFamily="2" charset="-78"/>
              </a:defRPr>
            </a:lvl4pPr>
            <a:lvl5pPr algn="r" rtl="1">
              <a:defRPr b="0">
                <a:cs typeface="B Nazanin" panose="00000400000000000000" pitchFamily="2" charset="-78"/>
              </a:defRPr>
            </a:lvl5pPr>
          </a:lstStyle>
          <a:p>
            <a:pPr lvl="0"/>
            <a:r>
              <a:rPr lang="fa-IR" dirty="0"/>
              <a:t>متن سطح یک</a:t>
            </a:r>
            <a:endParaRPr lang="en-US" dirty="0"/>
          </a:p>
          <a:p>
            <a:pPr lvl="1"/>
            <a:r>
              <a:rPr lang="fa-IR" dirty="0"/>
              <a:t>متن سطح دو</a:t>
            </a:r>
            <a:endParaRPr lang="en-US" dirty="0"/>
          </a:p>
          <a:p>
            <a:pPr lvl="2"/>
            <a:r>
              <a:rPr lang="fa-IR" dirty="0"/>
              <a:t>متن سطح سه</a:t>
            </a:r>
            <a:endParaRPr lang="en-US" dirty="0"/>
          </a:p>
          <a:p>
            <a:pPr lvl="3"/>
            <a:r>
              <a:rPr lang="fa-IR" dirty="0"/>
              <a:t>متن سطح چهار</a:t>
            </a:r>
            <a:endParaRPr lang="en-US" dirty="0"/>
          </a:p>
          <a:p>
            <a:pPr lvl="4"/>
            <a:r>
              <a:rPr lang="fa-IR" dirty="0"/>
              <a:t>متن سطح پنج</a:t>
            </a:r>
            <a:endParaRPr lang="en-US" dirty="0"/>
          </a:p>
        </p:txBody>
      </p:sp>
      <p:sp>
        <p:nvSpPr>
          <p:cNvPr id="5" name="Footer Placeholder 4"/>
          <p:cNvSpPr>
            <a:spLocks noGrp="1"/>
          </p:cNvSpPr>
          <p:nvPr>
            <p:ph type="ftr" sz="quarter" idx="11"/>
          </p:nvPr>
        </p:nvSpPr>
        <p:spPr/>
        <p:txBody>
          <a:bodyPr/>
          <a:lstStyle>
            <a:lvl1pPr>
              <a:defRPr>
                <a:cs typeface="B Elham" panose="00000400000000000000" pitchFamily="2" charset="-78"/>
              </a:defRPr>
            </a:lvl1pPr>
          </a:lstStyle>
          <a:p>
            <a:r>
              <a:rPr lang="fa-IR" kern="0">
                <a:solidFill>
                  <a:schemeClr val="bg1">
                    <a:lumMod val="50000"/>
                  </a:schemeClr>
                </a:solidFill>
              </a:rPr>
              <a:t>بورس کالای ایران</a:t>
            </a:r>
            <a:endParaRPr lang="en-US" kern="0" dirty="0">
              <a:solidFill>
                <a:schemeClr val="bg1">
                  <a:lumMod val="50000"/>
                </a:scheme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cxnSp>
        <p:nvCxnSpPr>
          <p:cNvPr id="7" name="Straight Connector 6"/>
          <p:cNvCxnSpPr/>
          <p:nvPr userDrawn="1"/>
        </p:nvCxnSpPr>
        <p:spPr>
          <a:xfrm flipH="1">
            <a:off x="0" y="694267"/>
            <a:ext cx="12192000" cy="16317"/>
          </a:xfrm>
          <a:prstGeom prst="line">
            <a:avLst/>
          </a:prstGeom>
          <a:ln w="28575">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734800" y="6465833"/>
            <a:ext cx="329252" cy="329252"/>
          </a:xfrm>
          <a:prstGeom prst="rect">
            <a:avLst/>
          </a:prstGeom>
        </p:spPr>
      </p:pic>
      <p:cxnSp>
        <p:nvCxnSpPr>
          <p:cNvPr id="9" name="Straight Connector 8"/>
          <p:cNvCxnSpPr/>
          <p:nvPr userDrawn="1"/>
        </p:nvCxnSpPr>
        <p:spPr>
          <a:xfrm flipH="1" flipV="1">
            <a:off x="609600" y="6630459"/>
            <a:ext cx="9935496" cy="1"/>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5050983"/>
      </p:ext>
    </p:extLst>
  </p:cSld>
  <p:clrMapOvr>
    <a:masterClrMapping/>
  </p:clrMapOvr>
  <p:transition spd="slow">
    <p:cove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cs typeface="B Elham" panose="00000400000000000000" pitchFamily="2" charset="-78"/>
              </a:defRPr>
            </a:lvl1pPr>
          </a:lstStyle>
          <a:p>
            <a:r>
              <a:rPr lang="fa-IR" kern="0">
                <a:solidFill>
                  <a:schemeClr val="bg1">
                    <a:lumMod val="50000"/>
                  </a:schemeClr>
                </a:solidFill>
              </a:rPr>
              <a:t>بورس کالای ایران</a:t>
            </a:r>
            <a:endParaRPr lang="en-US" kern="0" dirty="0">
              <a:solidFill>
                <a:schemeClr val="bg1">
                  <a:lumMod val="50000"/>
                </a:schemeClr>
              </a:solidFill>
            </a:endParaRPr>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734800" y="6465833"/>
            <a:ext cx="329252" cy="329252"/>
          </a:xfrm>
          <a:prstGeom prst="rect">
            <a:avLst/>
          </a:prstGeom>
        </p:spPr>
      </p:pic>
      <p:cxnSp>
        <p:nvCxnSpPr>
          <p:cNvPr id="6" name="Straight Connector 5"/>
          <p:cNvCxnSpPr/>
          <p:nvPr userDrawn="1"/>
        </p:nvCxnSpPr>
        <p:spPr>
          <a:xfrm flipH="1" flipV="1">
            <a:off x="609600" y="6630459"/>
            <a:ext cx="9935496" cy="1"/>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1142009"/>
      </p:ext>
    </p:extLst>
  </p:cSld>
  <p:clrMapOvr>
    <a:masterClrMapping/>
  </p:clrMapOvr>
  <p:transition spd="slow">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2">
    <p:bg>
      <p:bgPr>
        <a:pattFill prst="pct5">
          <a:fgClr>
            <a:schemeClr val="tx1">
              <a:lumMod val="85000"/>
              <a:lumOff val="15000"/>
            </a:schemeClr>
          </a:fgClr>
          <a:bgClr>
            <a:schemeClr val="tx1">
              <a:lumMod val="95000"/>
              <a:lumOff val="5000"/>
            </a:schemeClr>
          </a:bgClr>
        </a:patt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2362199"/>
            <a:ext cx="9144000" cy="1147763"/>
          </a:xfrm>
        </p:spPr>
        <p:txBody>
          <a:bodyPr anchor="ctr"/>
          <a:lstStyle>
            <a:lvl1pPr algn="ctr">
              <a:defRPr sz="6000" baseline="0">
                <a:solidFill>
                  <a:schemeClr val="bg1"/>
                </a:solidFill>
                <a:cs typeface="B Titr" panose="00000700000000000000" pitchFamily="2" charset="-78"/>
              </a:defRPr>
            </a:lvl1pPr>
          </a:lstStyle>
          <a:p>
            <a:r>
              <a:rPr lang="fa-IR" dirty="0"/>
              <a:t>عنوان اصلی</a:t>
            </a:r>
            <a:endParaRPr lang="en-US" dirty="0"/>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solidFill>
                  <a:schemeClr val="bg1"/>
                </a:solidFill>
                <a:cs typeface="B Titr" panose="00000700000000000000" pitchFamily="2" charset="-7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a-IR" dirty="0"/>
              <a:t>عنوان فرعی</a:t>
            </a:r>
            <a:endParaRPr lang="en-US" dirty="0"/>
          </a:p>
        </p:txBody>
      </p:sp>
      <p:sp>
        <p:nvSpPr>
          <p:cNvPr id="5" name="Footer Placeholder 4"/>
          <p:cNvSpPr>
            <a:spLocks noGrp="1"/>
          </p:cNvSpPr>
          <p:nvPr>
            <p:ph type="ftr" sz="quarter" idx="11"/>
          </p:nvPr>
        </p:nvSpPr>
        <p:spPr/>
        <p:txBody>
          <a:bodyPr/>
          <a:lstStyle>
            <a:lvl1pPr>
              <a:defRPr>
                <a:cs typeface="B Elham" panose="00000400000000000000" pitchFamily="2" charset="-78"/>
              </a:defRPr>
            </a:lvl1pPr>
          </a:lstStyle>
          <a:p>
            <a:r>
              <a:rPr lang="fa-IR" kern="0">
                <a:solidFill>
                  <a:schemeClr val="bg1">
                    <a:lumMod val="50000"/>
                  </a:schemeClr>
                </a:solidFill>
              </a:rPr>
              <a:t>بورس کالای ایران</a:t>
            </a:r>
            <a:endParaRPr lang="en-US" kern="0" dirty="0">
              <a:solidFill>
                <a:schemeClr val="bg1">
                  <a:lumMod val="50000"/>
                </a:scheme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734800" y="6465833"/>
            <a:ext cx="329252" cy="329252"/>
          </a:xfrm>
          <a:prstGeom prst="rect">
            <a:avLst/>
          </a:prstGeom>
        </p:spPr>
      </p:pic>
      <p:cxnSp>
        <p:nvCxnSpPr>
          <p:cNvPr id="8" name="Straight Connector 7"/>
          <p:cNvCxnSpPr/>
          <p:nvPr userDrawn="1"/>
        </p:nvCxnSpPr>
        <p:spPr>
          <a:xfrm flipH="1" flipV="1">
            <a:off x="609600" y="6630459"/>
            <a:ext cx="9935496" cy="1"/>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2223839"/>
      </p:ext>
    </p:extLst>
  </p:cSld>
  <p:clrMapOvr>
    <a:masterClrMapping/>
  </p:clrMapOvr>
  <p:transition spd="slow">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3">
    <p:bg>
      <p:bgPr>
        <a:pattFill prst="pct5">
          <a:fgClr>
            <a:schemeClr val="accent5">
              <a:lumMod val="75000"/>
            </a:schemeClr>
          </a:fgClr>
          <a:bgClr>
            <a:schemeClr val="accent5">
              <a:lumMod val="50000"/>
            </a:schemeClr>
          </a:bgClr>
        </a:patt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2590799"/>
            <a:ext cx="9144000" cy="919163"/>
          </a:xfrm>
        </p:spPr>
        <p:txBody>
          <a:bodyPr anchor="ctr">
            <a:normAutofit/>
          </a:bodyPr>
          <a:lstStyle>
            <a:lvl1pPr algn="ctr">
              <a:defRPr sz="4800" baseline="0">
                <a:solidFill>
                  <a:schemeClr val="bg1"/>
                </a:solidFill>
                <a:cs typeface="B Titr" panose="00000700000000000000" pitchFamily="2" charset="-78"/>
              </a:defRPr>
            </a:lvl1pPr>
          </a:lstStyle>
          <a:p>
            <a:r>
              <a:rPr lang="fa-IR" dirty="0"/>
              <a:t>عنوان اصلی</a:t>
            </a:r>
            <a:endParaRPr lang="en-US" dirty="0"/>
          </a:p>
        </p:txBody>
      </p:sp>
      <p:sp>
        <p:nvSpPr>
          <p:cNvPr id="3" name="Subtitle 2"/>
          <p:cNvSpPr>
            <a:spLocks noGrp="1"/>
          </p:cNvSpPr>
          <p:nvPr>
            <p:ph type="subTitle" idx="1" hasCustomPrompt="1"/>
          </p:nvPr>
        </p:nvSpPr>
        <p:spPr>
          <a:xfrm>
            <a:off x="1524000" y="3602038"/>
            <a:ext cx="9144000" cy="665162"/>
          </a:xfrm>
        </p:spPr>
        <p:txBody>
          <a:bodyPr anchor="ctr">
            <a:normAutofit/>
          </a:bodyPr>
          <a:lstStyle>
            <a:lvl1pPr marL="0" indent="0" algn="ctr">
              <a:buNone/>
              <a:defRPr sz="3600">
                <a:solidFill>
                  <a:schemeClr val="bg1"/>
                </a:solidFill>
                <a:cs typeface="B Titr" panose="00000700000000000000" pitchFamily="2" charset="-7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a-IR" dirty="0"/>
              <a:t>عنوان فرعی</a:t>
            </a:r>
            <a:endParaRPr lang="en-US" dirty="0"/>
          </a:p>
        </p:txBody>
      </p:sp>
      <p:sp>
        <p:nvSpPr>
          <p:cNvPr id="5" name="Footer Placeholder 4"/>
          <p:cNvSpPr>
            <a:spLocks noGrp="1"/>
          </p:cNvSpPr>
          <p:nvPr>
            <p:ph type="ftr" sz="quarter" idx="11"/>
          </p:nvPr>
        </p:nvSpPr>
        <p:spPr/>
        <p:txBody>
          <a:bodyPr/>
          <a:lstStyle>
            <a:lvl1pPr rtl="1">
              <a:defRPr>
                <a:cs typeface="B Elham" panose="00000400000000000000" pitchFamily="2" charset="-78"/>
              </a:defRPr>
            </a:lvl1pPr>
          </a:lstStyle>
          <a:p>
            <a:r>
              <a:rPr lang="fa-IR" kern="0">
                <a:solidFill>
                  <a:schemeClr val="bg1">
                    <a:lumMod val="50000"/>
                  </a:schemeClr>
                </a:solidFill>
              </a:rPr>
              <a:t>بورس کالای ایران</a:t>
            </a:r>
            <a:endParaRPr lang="en-US" kern="0" dirty="0">
              <a:solidFill>
                <a:schemeClr val="bg1">
                  <a:lumMod val="50000"/>
                </a:scheme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734800" y="6465833"/>
            <a:ext cx="329252" cy="329252"/>
          </a:xfrm>
          <a:prstGeom prst="rect">
            <a:avLst/>
          </a:prstGeom>
        </p:spPr>
      </p:pic>
      <p:cxnSp>
        <p:nvCxnSpPr>
          <p:cNvPr id="8" name="Straight Connector 7"/>
          <p:cNvCxnSpPr/>
          <p:nvPr userDrawn="1"/>
        </p:nvCxnSpPr>
        <p:spPr>
          <a:xfrm flipH="1" flipV="1">
            <a:off x="609600" y="6630459"/>
            <a:ext cx="9935496" cy="1"/>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9" name="Group 8"/>
          <p:cNvGrpSpPr/>
          <p:nvPr userDrawn="1"/>
        </p:nvGrpSpPr>
        <p:grpSpPr>
          <a:xfrm>
            <a:off x="0" y="2590800"/>
            <a:ext cx="12192000" cy="1676400"/>
            <a:chOff x="0" y="2590800"/>
            <a:chExt cx="12192000" cy="1676400"/>
          </a:xfrm>
        </p:grpSpPr>
        <p:cxnSp>
          <p:nvCxnSpPr>
            <p:cNvPr id="10" name="Straight Connector 9"/>
            <p:cNvCxnSpPr/>
            <p:nvPr/>
          </p:nvCxnSpPr>
          <p:spPr>
            <a:xfrm flipH="1">
              <a:off x="0" y="2590800"/>
              <a:ext cx="121920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0" y="4267200"/>
              <a:ext cx="121920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30027896"/>
      </p:ext>
    </p:extLst>
  </p:cSld>
  <p:clrMapOvr>
    <a:masterClrMapping/>
  </p:clrMapOvr>
  <p:transition spd="slow">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93682" y="2743200"/>
            <a:ext cx="10604637" cy="1371600"/>
          </a:xfrm>
        </p:spPr>
        <p:txBody>
          <a:bodyPr>
            <a:normAutofit/>
          </a:bodyPr>
          <a:lstStyle>
            <a:lvl1pPr algn="ctr">
              <a:defRPr sz="3600" baseline="0">
                <a:cs typeface="B Titr" panose="00000700000000000000" pitchFamily="2" charset="-78"/>
              </a:defRPr>
            </a:lvl1pPr>
          </a:lstStyle>
          <a:p>
            <a:r>
              <a:rPr lang="fa-IR" dirty="0"/>
              <a:t>عنوان تیتر فرعی</a:t>
            </a:r>
            <a:endParaRPr lang="en-US" dirty="0"/>
          </a:p>
        </p:txBody>
      </p:sp>
      <p:sp>
        <p:nvSpPr>
          <p:cNvPr id="4" name="Footer Placeholder 3"/>
          <p:cNvSpPr>
            <a:spLocks noGrp="1"/>
          </p:cNvSpPr>
          <p:nvPr>
            <p:ph type="ftr" sz="quarter" idx="11"/>
          </p:nvPr>
        </p:nvSpPr>
        <p:spPr/>
        <p:txBody>
          <a:bodyPr/>
          <a:lstStyle>
            <a:lvl1pPr>
              <a:defRPr>
                <a:cs typeface="B Elham" panose="00000400000000000000" pitchFamily="2" charset="-78"/>
              </a:defRPr>
            </a:lvl1pPr>
          </a:lstStyle>
          <a:p>
            <a:r>
              <a:rPr lang="fa-IR" kern="0">
                <a:solidFill>
                  <a:schemeClr val="bg1">
                    <a:lumMod val="50000"/>
                  </a:schemeClr>
                </a:solidFill>
              </a:rPr>
              <a:t>بورس کالای ایران</a:t>
            </a:r>
            <a:endParaRPr lang="en-US" kern="0" dirty="0">
              <a:solidFill>
                <a:schemeClr val="bg1">
                  <a:lumMod val="50000"/>
                </a:schemeClr>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734800" y="6465833"/>
            <a:ext cx="329252" cy="329252"/>
          </a:xfrm>
          <a:prstGeom prst="rect">
            <a:avLst/>
          </a:prstGeom>
        </p:spPr>
      </p:pic>
      <p:cxnSp>
        <p:nvCxnSpPr>
          <p:cNvPr id="7" name="Straight Connector 6"/>
          <p:cNvCxnSpPr/>
          <p:nvPr userDrawn="1"/>
        </p:nvCxnSpPr>
        <p:spPr>
          <a:xfrm flipH="1" flipV="1">
            <a:off x="609600" y="6630459"/>
            <a:ext cx="9935496" cy="1"/>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0" name="Group 9"/>
          <p:cNvGrpSpPr/>
          <p:nvPr userDrawn="1"/>
        </p:nvGrpSpPr>
        <p:grpSpPr>
          <a:xfrm>
            <a:off x="2857500" y="2743200"/>
            <a:ext cx="6477000" cy="1371600"/>
            <a:chOff x="2819400" y="2743200"/>
            <a:chExt cx="6477000" cy="1371600"/>
          </a:xfrm>
        </p:grpSpPr>
        <p:cxnSp>
          <p:nvCxnSpPr>
            <p:cNvPr id="8" name="Straight Connector 7"/>
            <p:cNvCxnSpPr/>
            <p:nvPr userDrawn="1"/>
          </p:nvCxnSpPr>
          <p:spPr>
            <a:xfrm>
              <a:off x="2819400" y="4114800"/>
              <a:ext cx="6477000" cy="0"/>
            </a:xfrm>
            <a:prstGeom prst="line">
              <a:avLst/>
            </a:prstGeom>
            <a:ln w="28575">
              <a:solidFill>
                <a:srgbClr val="C00000"/>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2819400" y="2743200"/>
              <a:ext cx="6477000" cy="0"/>
            </a:xfrm>
            <a:prstGeom prst="line">
              <a:avLst/>
            </a:prstGeom>
            <a:ln w="28575">
              <a:solidFill>
                <a:srgbClr val="C00000"/>
              </a:solidFill>
            </a:ln>
            <a:effectLst>
              <a:outerShdw blurRad="50800" dist="38100" dir="16200000"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96458795"/>
      </p:ext>
    </p:extLst>
  </p:cSld>
  <p:clrMapOvr>
    <a:masterClrMapping/>
  </p:clrMapOvr>
  <p:transition spd="slow">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19200" y="0"/>
            <a:ext cx="10515600" cy="694267"/>
          </a:xfrm>
        </p:spPr>
        <p:txBody>
          <a:bodyPr>
            <a:normAutofit/>
          </a:bodyPr>
          <a:lstStyle>
            <a:lvl1pPr algn="r" rtl="1">
              <a:defRPr sz="3600" baseline="0">
                <a:cs typeface="B Nazanin" panose="00000400000000000000" pitchFamily="2" charset="-78"/>
              </a:defRPr>
            </a:lvl1pPr>
          </a:lstStyle>
          <a:p>
            <a:r>
              <a:rPr lang="fa-IR" dirty="0"/>
              <a:t>عنوان صفحه</a:t>
            </a:r>
            <a:endParaRPr lang="en-US" dirty="0"/>
          </a:p>
        </p:txBody>
      </p:sp>
      <p:sp>
        <p:nvSpPr>
          <p:cNvPr id="3" name="Content Placeholder 2"/>
          <p:cNvSpPr>
            <a:spLocks noGrp="1"/>
          </p:cNvSpPr>
          <p:nvPr>
            <p:ph idx="1" hasCustomPrompt="1"/>
          </p:nvPr>
        </p:nvSpPr>
        <p:spPr>
          <a:xfrm>
            <a:off x="838200" y="1143000"/>
            <a:ext cx="10515600" cy="5033963"/>
          </a:xfrm>
        </p:spPr>
        <p:txBody>
          <a:bodyPr/>
          <a:lstStyle>
            <a:lvl1pPr algn="r" rtl="1">
              <a:defRPr b="0" baseline="0">
                <a:cs typeface="B Nazanin" panose="00000400000000000000" pitchFamily="2" charset="-78"/>
              </a:defRPr>
            </a:lvl1pPr>
            <a:lvl2pPr algn="r" rtl="1">
              <a:defRPr b="0">
                <a:cs typeface="B Nazanin" panose="00000400000000000000" pitchFamily="2" charset="-78"/>
              </a:defRPr>
            </a:lvl2pPr>
            <a:lvl3pPr algn="r" rtl="1">
              <a:defRPr b="0">
                <a:cs typeface="B Nazanin" panose="00000400000000000000" pitchFamily="2" charset="-78"/>
              </a:defRPr>
            </a:lvl3pPr>
            <a:lvl4pPr algn="r" rtl="1">
              <a:defRPr b="0">
                <a:cs typeface="B Nazanin" panose="00000400000000000000" pitchFamily="2" charset="-78"/>
              </a:defRPr>
            </a:lvl4pPr>
            <a:lvl5pPr algn="r" rtl="1">
              <a:defRPr b="0">
                <a:cs typeface="B Nazanin" panose="00000400000000000000" pitchFamily="2" charset="-78"/>
              </a:defRPr>
            </a:lvl5pPr>
          </a:lstStyle>
          <a:p>
            <a:pPr lvl="0"/>
            <a:r>
              <a:rPr lang="fa-IR" dirty="0"/>
              <a:t>متن سطح یک</a:t>
            </a:r>
            <a:endParaRPr lang="en-US" dirty="0"/>
          </a:p>
          <a:p>
            <a:pPr lvl="1"/>
            <a:r>
              <a:rPr lang="fa-IR" dirty="0"/>
              <a:t>متن سطح دو</a:t>
            </a:r>
            <a:endParaRPr lang="en-US" dirty="0"/>
          </a:p>
          <a:p>
            <a:pPr lvl="2"/>
            <a:r>
              <a:rPr lang="fa-IR" dirty="0"/>
              <a:t>متن سطح سه</a:t>
            </a:r>
            <a:endParaRPr lang="en-US" dirty="0"/>
          </a:p>
          <a:p>
            <a:pPr lvl="3"/>
            <a:r>
              <a:rPr lang="fa-IR" dirty="0"/>
              <a:t>متن سطح چهار</a:t>
            </a:r>
            <a:endParaRPr lang="en-US" dirty="0"/>
          </a:p>
          <a:p>
            <a:pPr lvl="4"/>
            <a:r>
              <a:rPr lang="fa-IR" dirty="0"/>
              <a:t>متن سطح پنج</a:t>
            </a:r>
            <a:endParaRPr lang="en-US" dirty="0"/>
          </a:p>
        </p:txBody>
      </p:sp>
      <p:sp>
        <p:nvSpPr>
          <p:cNvPr id="5" name="Footer Placeholder 4"/>
          <p:cNvSpPr>
            <a:spLocks noGrp="1"/>
          </p:cNvSpPr>
          <p:nvPr>
            <p:ph type="ftr" sz="quarter" idx="11"/>
          </p:nvPr>
        </p:nvSpPr>
        <p:spPr/>
        <p:txBody>
          <a:bodyPr/>
          <a:lstStyle>
            <a:lvl1pPr>
              <a:defRPr>
                <a:cs typeface="B Elham" panose="00000400000000000000" pitchFamily="2" charset="-78"/>
              </a:defRPr>
            </a:lvl1pPr>
          </a:lstStyle>
          <a:p>
            <a:r>
              <a:rPr lang="fa-IR" kern="0">
                <a:solidFill>
                  <a:schemeClr val="bg1">
                    <a:lumMod val="50000"/>
                  </a:schemeClr>
                </a:solidFill>
              </a:rPr>
              <a:t>بورس کالای ایران</a:t>
            </a:r>
            <a:endParaRPr lang="en-US" kern="0" dirty="0">
              <a:solidFill>
                <a:schemeClr val="bg1">
                  <a:lumMod val="50000"/>
                </a:scheme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cxnSp>
        <p:nvCxnSpPr>
          <p:cNvPr id="7" name="Straight Connector 6"/>
          <p:cNvCxnSpPr/>
          <p:nvPr userDrawn="1"/>
        </p:nvCxnSpPr>
        <p:spPr>
          <a:xfrm flipH="1">
            <a:off x="0" y="694267"/>
            <a:ext cx="12192000" cy="16317"/>
          </a:xfrm>
          <a:prstGeom prst="line">
            <a:avLst/>
          </a:prstGeom>
          <a:ln w="28575">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734800" y="6465833"/>
            <a:ext cx="329252" cy="329252"/>
          </a:xfrm>
          <a:prstGeom prst="rect">
            <a:avLst/>
          </a:prstGeom>
        </p:spPr>
      </p:pic>
      <p:cxnSp>
        <p:nvCxnSpPr>
          <p:cNvPr id="9" name="Straight Connector 8"/>
          <p:cNvCxnSpPr/>
          <p:nvPr userDrawn="1"/>
        </p:nvCxnSpPr>
        <p:spPr>
          <a:xfrm flipH="1" flipV="1">
            <a:off x="609600" y="6630459"/>
            <a:ext cx="9935496" cy="1"/>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7542736"/>
      </p:ext>
    </p:extLst>
  </p:cSld>
  <p:clrMapOvr>
    <a:masterClrMapping/>
  </p:clrMapOvr>
  <p:transition spd="slow">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cs typeface="B Elham" panose="00000400000000000000" pitchFamily="2" charset="-78"/>
              </a:defRPr>
            </a:lvl1pPr>
          </a:lstStyle>
          <a:p>
            <a:r>
              <a:rPr lang="fa-IR" kern="0">
                <a:solidFill>
                  <a:schemeClr val="bg1">
                    <a:lumMod val="50000"/>
                  </a:schemeClr>
                </a:solidFill>
              </a:rPr>
              <a:t>بورس کالای ایران</a:t>
            </a:r>
            <a:endParaRPr lang="en-US" kern="0" dirty="0">
              <a:solidFill>
                <a:schemeClr val="bg1">
                  <a:lumMod val="50000"/>
                </a:schemeClr>
              </a:solidFill>
            </a:endParaRPr>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734800" y="6465833"/>
            <a:ext cx="329252" cy="329252"/>
          </a:xfrm>
          <a:prstGeom prst="rect">
            <a:avLst/>
          </a:prstGeom>
        </p:spPr>
      </p:pic>
      <p:cxnSp>
        <p:nvCxnSpPr>
          <p:cNvPr id="6" name="Straight Connector 5"/>
          <p:cNvCxnSpPr/>
          <p:nvPr userDrawn="1"/>
        </p:nvCxnSpPr>
        <p:spPr>
          <a:xfrm flipH="1" flipV="1">
            <a:off x="609600" y="6630459"/>
            <a:ext cx="9935496" cy="1"/>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6073407"/>
      </p:ext>
    </p:extLst>
  </p:cSld>
  <p:clrMapOvr>
    <a:masterClrMapping/>
  </p:clrMapOvr>
  <p:transition spd="slow">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2362199"/>
            <a:ext cx="9144000" cy="1147763"/>
          </a:xfrm>
        </p:spPr>
        <p:txBody>
          <a:bodyPr anchor="ctr"/>
          <a:lstStyle>
            <a:lvl1pPr algn="ctr">
              <a:defRPr sz="6000" baseline="0">
                <a:solidFill>
                  <a:schemeClr val="bg1"/>
                </a:solidFill>
                <a:cs typeface="B Titr" panose="00000700000000000000" pitchFamily="2" charset="-78"/>
              </a:defRPr>
            </a:lvl1pPr>
          </a:lstStyle>
          <a:p>
            <a:r>
              <a:rPr lang="fa-IR" dirty="0"/>
              <a:t>عنوان اصلی</a:t>
            </a:r>
            <a:endParaRPr lang="en-US" dirty="0"/>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solidFill>
                  <a:schemeClr val="bg1"/>
                </a:solidFill>
                <a:cs typeface="B Titr" panose="00000700000000000000" pitchFamily="2" charset="-7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a-IR" dirty="0"/>
              <a:t>عنوان فرعی</a:t>
            </a:r>
            <a:endParaRPr lang="en-US" dirty="0"/>
          </a:p>
        </p:txBody>
      </p:sp>
      <p:sp>
        <p:nvSpPr>
          <p:cNvPr id="5" name="Footer Placeholder 4"/>
          <p:cNvSpPr>
            <a:spLocks noGrp="1"/>
          </p:cNvSpPr>
          <p:nvPr>
            <p:ph type="ftr" sz="quarter" idx="11"/>
          </p:nvPr>
        </p:nvSpPr>
        <p:spPr/>
        <p:txBody>
          <a:bodyPr/>
          <a:lstStyle>
            <a:lvl1pPr>
              <a:defRPr>
                <a:cs typeface="B Elham" panose="00000400000000000000" pitchFamily="2" charset="-78"/>
              </a:defRPr>
            </a:lvl1pPr>
          </a:lstStyle>
          <a:p>
            <a:r>
              <a:rPr lang="fa-IR" kern="0">
                <a:solidFill>
                  <a:schemeClr val="bg1">
                    <a:lumMod val="50000"/>
                  </a:schemeClr>
                </a:solidFill>
              </a:rPr>
              <a:t>بورس کالای ایران</a:t>
            </a:r>
            <a:endParaRPr lang="en-US" kern="0" dirty="0">
              <a:solidFill>
                <a:schemeClr val="bg1">
                  <a:lumMod val="50000"/>
                </a:scheme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802797038"/>
      </p:ext>
    </p:extLst>
  </p:cSld>
  <p:clrMapOvr>
    <a:masterClrMapping/>
  </p:clrMapOvr>
  <p:transition spd="slow">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2362199"/>
            <a:ext cx="9144000" cy="1147763"/>
          </a:xfrm>
        </p:spPr>
        <p:txBody>
          <a:bodyPr anchor="ctr"/>
          <a:lstStyle>
            <a:lvl1pPr algn="ctr">
              <a:defRPr sz="6000" baseline="0">
                <a:solidFill>
                  <a:schemeClr val="bg1"/>
                </a:solidFill>
                <a:cs typeface="B Titr" panose="00000700000000000000" pitchFamily="2" charset="-78"/>
              </a:defRPr>
            </a:lvl1pPr>
          </a:lstStyle>
          <a:p>
            <a:r>
              <a:rPr lang="fa-IR" dirty="0"/>
              <a:t>عنوان اصلی</a:t>
            </a:r>
            <a:endParaRPr lang="en-US" dirty="0"/>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solidFill>
                  <a:schemeClr val="bg1"/>
                </a:solidFill>
                <a:cs typeface="B Titr" panose="00000700000000000000" pitchFamily="2" charset="-7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a-IR" dirty="0"/>
              <a:t>عنوان فرعی</a:t>
            </a:r>
            <a:endParaRPr lang="en-US" dirty="0"/>
          </a:p>
        </p:txBody>
      </p:sp>
      <p:sp>
        <p:nvSpPr>
          <p:cNvPr id="5" name="Footer Placeholder 4"/>
          <p:cNvSpPr>
            <a:spLocks noGrp="1"/>
          </p:cNvSpPr>
          <p:nvPr>
            <p:ph type="ftr" sz="quarter" idx="11"/>
          </p:nvPr>
        </p:nvSpPr>
        <p:spPr/>
        <p:txBody>
          <a:bodyPr/>
          <a:lstStyle>
            <a:lvl1pPr>
              <a:defRPr>
                <a:cs typeface="B Elham" panose="00000400000000000000" pitchFamily="2" charset="-78"/>
              </a:defRPr>
            </a:lvl1pPr>
          </a:lstStyle>
          <a:p>
            <a:r>
              <a:rPr lang="fa-IR" kern="0">
                <a:solidFill>
                  <a:schemeClr val="bg1">
                    <a:lumMod val="50000"/>
                  </a:schemeClr>
                </a:solidFill>
              </a:rPr>
              <a:t>بورس کالای ایران</a:t>
            </a:r>
            <a:endParaRPr lang="en-US" kern="0" dirty="0">
              <a:solidFill>
                <a:schemeClr val="bg1">
                  <a:lumMod val="50000"/>
                </a:scheme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734800" y="6465833"/>
            <a:ext cx="329252" cy="329252"/>
          </a:xfrm>
          <a:prstGeom prst="rect">
            <a:avLst/>
          </a:prstGeom>
        </p:spPr>
      </p:pic>
      <p:cxnSp>
        <p:nvCxnSpPr>
          <p:cNvPr id="8" name="Straight Connector 7"/>
          <p:cNvCxnSpPr/>
          <p:nvPr userDrawn="1"/>
        </p:nvCxnSpPr>
        <p:spPr>
          <a:xfrm flipH="1" flipV="1">
            <a:off x="609600" y="6630459"/>
            <a:ext cx="9935496" cy="1"/>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2901854"/>
      </p:ext>
    </p:extLst>
  </p:cSld>
  <p:clrMapOvr>
    <a:masterClrMapping/>
  </p:clrMapOvr>
  <p:transition spd="slow">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3">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2590799"/>
            <a:ext cx="9144000" cy="919163"/>
          </a:xfrm>
        </p:spPr>
        <p:txBody>
          <a:bodyPr anchor="ctr">
            <a:normAutofit/>
          </a:bodyPr>
          <a:lstStyle>
            <a:lvl1pPr algn="ctr">
              <a:defRPr sz="4800" baseline="0">
                <a:solidFill>
                  <a:schemeClr val="bg1"/>
                </a:solidFill>
                <a:cs typeface="B Titr" panose="00000700000000000000" pitchFamily="2" charset="-78"/>
              </a:defRPr>
            </a:lvl1pPr>
          </a:lstStyle>
          <a:p>
            <a:r>
              <a:rPr lang="fa-IR" dirty="0"/>
              <a:t>عنوان اصلی</a:t>
            </a:r>
            <a:endParaRPr lang="en-US" dirty="0"/>
          </a:p>
        </p:txBody>
      </p:sp>
      <p:sp>
        <p:nvSpPr>
          <p:cNvPr id="3" name="Subtitle 2"/>
          <p:cNvSpPr>
            <a:spLocks noGrp="1"/>
          </p:cNvSpPr>
          <p:nvPr>
            <p:ph type="subTitle" idx="1" hasCustomPrompt="1"/>
          </p:nvPr>
        </p:nvSpPr>
        <p:spPr>
          <a:xfrm>
            <a:off x="1524000" y="3602038"/>
            <a:ext cx="9144000" cy="665162"/>
          </a:xfrm>
        </p:spPr>
        <p:txBody>
          <a:bodyPr anchor="ctr">
            <a:normAutofit/>
          </a:bodyPr>
          <a:lstStyle>
            <a:lvl1pPr marL="0" indent="0" algn="ctr">
              <a:buNone/>
              <a:defRPr sz="3600">
                <a:solidFill>
                  <a:schemeClr val="bg1"/>
                </a:solidFill>
                <a:cs typeface="B Titr" panose="00000700000000000000" pitchFamily="2" charset="-7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a-IR" dirty="0"/>
              <a:t>عنوان فرعی</a:t>
            </a:r>
            <a:endParaRPr lang="en-US" dirty="0"/>
          </a:p>
        </p:txBody>
      </p:sp>
      <p:sp>
        <p:nvSpPr>
          <p:cNvPr id="5" name="Footer Placeholder 4"/>
          <p:cNvSpPr>
            <a:spLocks noGrp="1"/>
          </p:cNvSpPr>
          <p:nvPr>
            <p:ph type="ftr" sz="quarter" idx="11"/>
          </p:nvPr>
        </p:nvSpPr>
        <p:spPr/>
        <p:txBody>
          <a:bodyPr/>
          <a:lstStyle>
            <a:lvl1pPr rtl="1">
              <a:defRPr>
                <a:cs typeface="B Elham" panose="00000400000000000000" pitchFamily="2" charset="-78"/>
              </a:defRPr>
            </a:lvl1pPr>
          </a:lstStyle>
          <a:p>
            <a:r>
              <a:rPr lang="fa-IR" kern="0">
                <a:solidFill>
                  <a:schemeClr val="bg1">
                    <a:lumMod val="50000"/>
                  </a:schemeClr>
                </a:solidFill>
              </a:rPr>
              <a:t>بورس کالای ایران</a:t>
            </a:r>
            <a:endParaRPr lang="en-US" kern="0" dirty="0">
              <a:solidFill>
                <a:schemeClr val="bg1">
                  <a:lumMod val="50000"/>
                </a:scheme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734800" y="6465833"/>
            <a:ext cx="329252" cy="329252"/>
          </a:xfrm>
          <a:prstGeom prst="rect">
            <a:avLst/>
          </a:prstGeom>
        </p:spPr>
      </p:pic>
      <p:cxnSp>
        <p:nvCxnSpPr>
          <p:cNvPr id="8" name="Straight Connector 7"/>
          <p:cNvCxnSpPr/>
          <p:nvPr userDrawn="1"/>
        </p:nvCxnSpPr>
        <p:spPr>
          <a:xfrm flipH="1" flipV="1">
            <a:off x="609600" y="6630459"/>
            <a:ext cx="9935496" cy="1"/>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9" name="Group 8"/>
          <p:cNvGrpSpPr/>
          <p:nvPr userDrawn="1"/>
        </p:nvGrpSpPr>
        <p:grpSpPr>
          <a:xfrm>
            <a:off x="0" y="2590800"/>
            <a:ext cx="12192000" cy="1676400"/>
            <a:chOff x="0" y="2590800"/>
            <a:chExt cx="12192000" cy="1676400"/>
          </a:xfrm>
        </p:grpSpPr>
        <p:cxnSp>
          <p:nvCxnSpPr>
            <p:cNvPr id="10" name="Straight Connector 9"/>
            <p:cNvCxnSpPr/>
            <p:nvPr/>
          </p:nvCxnSpPr>
          <p:spPr>
            <a:xfrm flipH="1">
              <a:off x="0" y="2590800"/>
              <a:ext cx="121920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0" y="4267200"/>
              <a:ext cx="121920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76109592"/>
      </p:ext>
    </p:extLst>
  </p:cSld>
  <p:clrMapOvr>
    <a:masterClrMapping/>
  </p:clrMapOvr>
  <p:transition spd="slow">
    <p:cove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wdUpDiag">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10545096" y="6447897"/>
            <a:ext cx="1219200" cy="365125"/>
          </a:xfrm>
          <a:prstGeom prst="rect">
            <a:avLst/>
          </a:prstGeom>
        </p:spPr>
        <p:txBody>
          <a:bodyPr vert="horz" lIns="91440" tIns="45720" rIns="91440" bIns="45720" rtlCol="0" anchor="ctr"/>
          <a:lstStyle>
            <a:lvl1pPr algn="ctr" rtl="1">
              <a:defRPr sz="1200">
                <a:solidFill>
                  <a:schemeClr val="tx1">
                    <a:tint val="75000"/>
                  </a:schemeClr>
                </a:solidFill>
                <a:cs typeface="B Elham" panose="00000400000000000000" pitchFamily="2" charset="-78"/>
              </a:defRPr>
            </a:lvl1pPr>
          </a:lstStyle>
          <a:p>
            <a:r>
              <a:rPr lang="fa-IR" kern="0">
                <a:solidFill>
                  <a:schemeClr val="bg1">
                    <a:lumMod val="50000"/>
                  </a:schemeClr>
                </a:solidFill>
              </a:rPr>
              <a:t>بورس کالای ایران</a:t>
            </a:r>
            <a:endParaRPr lang="en-US" kern="0" dirty="0">
              <a:solidFill>
                <a:schemeClr val="bg1">
                  <a:lumMod val="50000"/>
                </a:schemeClr>
              </a:solidFill>
            </a:endParaRPr>
          </a:p>
        </p:txBody>
      </p:sp>
      <p:sp>
        <p:nvSpPr>
          <p:cNvPr id="6" name="Slide Number Placeholder 5"/>
          <p:cNvSpPr>
            <a:spLocks noGrp="1"/>
          </p:cNvSpPr>
          <p:nvPr>
            <p:ph type="sldNum" sz="quarter" idx="4"/>
          </p:nvPr>
        </p:nvSpPr>
        <p:spPr>
          <a:xfrm>
            <a:off x="76200" y="6447897"/>
            <a:ext cx="533400" cy="365125"/>
          </a:xfrm>
          <a:prstGeom prst="rect">
            <a:avLst/>
          </a:prstGeom>
        </p:spPr>
        <p:txBody>
          <a:bodyPr vert="horz" lIns="91440" tIns="45720" rIns="91440" bIns="45720" rtlCol="0" anchor="ctr"/>
          <a:lstStyle>
            <a:lvl1pPr algn="ctr" rtl="1">
              <a:defRPr sz="1200">
                <a:solidFill>
                  <a:schemeClr val="tx1">
                    <a:tint val="75000"/>
                  </a:schemeClr>
                </a:solidFill>
                <a:latin typeface="IPT Nazanin" panose="00000400000000000000" pitchFamily="2" charset="2"/>
                <a:cs typeface="B Mitra" panose="00000400000000000000" pitchFamily="2" charset="-78"/>
              </a:defRPr>
            </a:lvl1pPr>
          </a:lstStyle>
          <a:p>
            <a:fld id="{48F63A3B-78C7-47BE-AE5E-E10140E04643}" type="slidenum">
              <a:rPr lang="en-US" smtClean="0"/>
              <a:pPr/>
              <a:t>‹#›</a:t>
            </a:fld>
            <a:endParaRPr lang="en-US" dirty="0"/>
          </a:p>
        </p:txBody>
      </p:sp>
      <p:sp>
        <p:nvSpPr>
          <p:cNvPr id="7" name="Rectangle 3"/>
          <p:cNvSpPr txBox="1">
            <a:spLocks/>
          </p:cNvSpPr>
          <p:nvPr userDrawn="1"/>
        </p:nvSpPr>
        <p:spPr bwMode="white">
          <a:xfrm>
            <a:off x="10059714" y="4152884"/>
            <a:ext cx="1140248" cy="228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45791" dir="2021404" algn="ctr" rotWithShape="0">
                    <a:schemeClr val="tx1"/>
                  </a:outerShdw>
                </a:effectLst>
              </a14:hiddenEffects>
            </a:ext>
          </a:extLst>
        </p:spPr>
        <p:txBody>
          <a:bodyPr vert="horz" wrap="square" lIns="91440" tIns="45720" rIns="91440" bIns="45720" numCol="1" anchor="t" anchorCtr="0" compatLnSpc="1">
            <a:prstTxWarp prst="textNoShape">
              <a:avLst/>
            </a:prstTxWarp>
            <a:noAutofit/>
            <a:scene3d>
              <a:camera prst="orthographicFront"/>
              <a:lightRig rig="soft" dir="tl">
                <a:rot lat="0" lon="0" rev="0"/>
              </a:lightRig>
            </a:scene3d>
            <a:sp3d prstMaterial="matte">
              <a:bevelT w="0" h="0" prst="artDeco"/>
              <a:contourClr>
                <a:schemeClr val="accent2">
                  <a:tint val="20000"/>
                </a:schemeClr>
              </a:contourClr>
            </a:sp3d>
          </a:bodyPr>
          <a:lstStyle>
            <a:lvl1pPr algn="l" rtl="0" eaLnBrk="1" fontAlgn="base" hangingPunct="1">
              <a:spcBef>
                <a:spcPct val="0"/>
              </a:spcBef>
              <a:spcAft>
                <a:spcPct val="0"/>
              </a:spcAft>
              <a:defRPr sz="4000" b="1" cap="all">
                <a:solidFill>
                  <a:schemeClr val="bg1"/>
                </a:solidFill>
                <a:latin typeface="+mj-lt"/>
                <a:ea typeface="+mj-ea"/>
                <a:cs typeface="+mj-cs"/>
              </a:defRPr>
            </a:lvl1pPr>
            <a:lvl2pPr algn="ctr" rtl="0" eaLnBrk="1" fontAlgn="base" hangingPunct="1">
              <a:spcBef>
                <a:spcPct val="0"/>
              </a:spcBef>
              <a:spcAft>
                <a:spcPct val="0"/>
              </a:spcAft>
              <a:defRPr sz="3600" b="1">
                <a:solidFill>
                  <a:schemeClr val="bg1"/>
                </a:solidFill>
                <a:latin typeface="Arial" charset="0"/>
              </a:defRPr>
            </a:lvl2pPr>
            <a:lvl3pPr algn="ctr" rtl="0" eaLnBrk="1" fontAlgn="base" hangingPunct="1">
              <a:spcBef>
                <a:spcPct val="0"/>
              </a:spcBef>
              <a:spcAft>
                <a:spcPct val="0"/>
              </a:spcAft>
              <a:defRPr sz="3600" b="1">
                <a:solidFill>
                  <a:schemeClr val="bg1"/>
                </a:solidFill>
                <a:latin typeface="Arial" charset="0"/>
              </a:defRPr>
            </a:lvl3pPr>
            <a:lvl4pPr algn="ctr" rtl="0" eaLnBrk="1" fontAlgn="base" hangingPunct="1">
              <a:spcBef>
                <a:spcPct val="0"/>
              </a:spcBef>
              <a:spcAft>
                <a:spcPct val="0"/>
              </a:spcAft>
              <a:defRPr sz="3600" b="1">
                <a:solidFill>
                  <a:schemeClr val="bg1"/>
                </a:solidFill>
                <a:latin typeface="Arial" charset="0"/>
              </a:defRPr>
            </a:lvl4pPr>
            <a:lvl5pPr algn="ctr" rtl="0" eaLnBrk="1" fontAlgn="base" hangingPunct="1">
              <a:spcBef>
                <a:spcPct val="0"/>
              </a:spcBef>
              <a:spcAft>
                <a:spcPct val="0"/>
              </a:spcAft>
              <a:defRPr sz="3600" b="1">
                <a:solidFill>
                  <a:schemeClr val="bg1"/>
                </a:solidFill>
                <a:latin typeface="Arial" charset="0"/>
              </a:defRPr>
            </a:lvl5pPr>
            <a:lvl6pPr marL="457200" algn="ctr" rtl="0" eaLnBrk="1" fontAlgn="base" hangingPunct="1">
              <a:spcBef>
                <a:spcPct val="0"/>
              </a:spcBef>
              <a:spcAft>
                <a:spcPct val="0"/>
              </a:spcAft>
              <a:defRPr sz="3600" b="1">
                <a:solidFill>
                  <a:schemeClr val="bg1"/>
                </a:solidFill>
                <a:latin typeface="Arial" charset="0"/>
              </a:defRPr>
            </a:lvl6pPr>
            <a:lvl7pPr marL="914400" algn="ctr" rtl="0" eaLnBrk="1" fontAlgn="base" hangingPunct="1">
              <a:spcBef>
                <a:spcPct val="0"/>
              </a:spcBef>
              <a:spcAft>
                <a:spcPct val="0"/>
              </a:spcAft>
              <a:defRPr sz="3600" b="1">
                <a:solidFill>
                  <a:schemeClr val="bg1"/>
                </a:solidFill>
                <a:latin typeface="Arial" charset="0"/>
              </a:defRPr>
            </a:lvl7pPr>
            <a:lvl8pPr marL="1371600" algn="ctr" rtl="0" eaLnBrk="1" fontAlgn="base" hangingPunct="1">
              <a:spcBef>
                <a:spcPct val="0"/>
              </a:spcBef>
              <a:spcAft>
                <a:spcPct val="0"/>
              </a:spcAft>
              <a:defRPr sz="3600" b="1">
                <a:solidFill>
                  <a:schemeClr val="bg1"/>
                </a:solidFill>
                <a:latin typeface="Arial" charset="0"/>
              </a:defRPr>
            </a:lvl8pPr>
            <a:lvl9pPr marL="1828800" algn="ctr" rtl="0" eaLnBrk="1" fontAlgn="base" hangingPunct="1">
              <a:spcBef>
                <a:spcPct val="0"/>
              </a:spcBef>
              <a:spcAft>
                <a:spcPct val="0"/>
              </a:spcAft>
              <a:defRPr sz="3600" b="1">
                <a:solidFill>
                  <a:schemeClr val="bg1"/>
                </a:solidFill>
                <a:latin typeface="Arial" charset="0"/>
              </a:defRPr>
            </a:lvl9pPr>
          </a:lstStyle>
          <a:p>
            <a:pPr marL="900113" lvl="0" indent="-900113" algn="ctr"/>
            <a:endParaRPr lang="en-US" sz="1000" b="0" kern="0" dirty="0">
              <a:solidFill>
                <a:schemeClr val="bg1">
                  <a:lumMod val="50000"/>
                </a:schemeClr>
              </a:solidFill>
              <a:cs typeface="B Titr" pitchFamily="2" charset="-78"/>
            </a:endParaRPr>
          </a:p>
        </p:txBody>
      </p:sp>
    </p:spTree>
    <p:extLst>
      <p:ext uri="{BB962C8B-B14F-4D97-AF65-F5344CB8AC3E}">
        <p14:creationId xmlns:p14="http://schemas.microsoft.com/office/powerpoint/2010/main" val="2252906708"/>
      </p:ext>
    </p:extLst>
  </p:cSld>
  <p:clrMap bg1="lt1" tx1="dk1" bg2="lt2" tx2="dk2" accent1="accent1" accent2="accent2" accent3="accent3" accent4="accent4" accent5="accent5" accent6="accent6" hlink="hlink" folHlink="folHlink"/>
  <p:sldLayoutIdLst>
    <p:sldLayoutId id="2147483846" r:id="rId1"/>
    <p:sldLayoutId id="2147483855" r:id="rId2"/>
    <p:sldLayoutId id="2147483854" r:id="rId3"/>
    <p:sldLayoutId id="2147483851" r:id="rId4"/>
    <p:sldLayoutId id="2147483847" r:id="rId5"/>
    <p:sldLayoutId id="2147483852" r:id="rId6"/>
  </p:sldLayoutIdLst>
  <p:transition spd="slow">
    <p:cover/>
  </p:transition>
  <p:hf hdr="0" dt="0"/>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pattFill prst="pct50">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10545096" y="6447897"/>
            <a:ext cx="1219200" cy="365125"/>
          </a:xfrm>
          <a:prstGeom prst="rect">
            <a:avLst/>
          </a:prstGeom>
        </p:spPr>
        <p:txBody>
          <a:bodyPr vert="horz" lIns="91440" tIns="45720" rIns="91440" bIns="45720" rtlCol="0" anchor="ctr"/>
          <a:lstStyle>
            <a:lvl1pPr algn="ctr" rtl="1">
              <a:defRPr sz="1200">
                <a:solidFill>
                  <a:schemeClr val="tx1">
                    <a:tint val="75000"/>
                  </a:schemeClr>
                </a:solidFill>
                <a:cs typeface="B Elham" panose="00000400000000000000" pitchFamily="2" charset="-78"/>
              </a:defRPr>
            </a:lvl1pPr>
          </a:lstStyle>
          <a:p>
            <a:r>
              <a:rPr lang="fa-IR" kern="0">
                <a:solidFill>
                  <a:schemeClr val="bg1">
                    <a:lumMod val="50000"/>
                  </a:schemeClr>
                </a:solidFill>
              </a:rPr>
              <a:t>بورس کالای ایران</a:t>
            </a:r>
            <a:endParaRPr lang="en-US" kern="0" dirty="0">
              <a:solidFill>
                <a:schemeClr val="bg1">
                  <a:lumMod val="50000"/>
                </a:schemeClr>
              </a:solidFill>
            </a:endParaRPr>
          </a:p>
        </p:txBody>
      </p:sp>
      <p:sp>
        <p:nvSpPr>
          <p:cNvPr id="6" name="Slide Number Placeholder 5"/>
          <p:cNvSpPr>
            <a:spLocks noGrp="1"/>
          </p:cNvSpPr>
          <p:nvPr>
            <p:ph type="sldNum" sz="quarter" idx="4"/>
          </p:nvPr>
        </p:nvSpPr>
        <p:spPr>
          <a:xfrm>
            <a:off x="76200" y="6447897"/>
            <a:ext cx="533400" cy="365125"/>
          </a:xfrm>
          <a:prstGeom prst="rect">
            <a:avLst/>
          </a:prstGeom>
        </p:spPr>
        <p:txBody>
          <a:bodyPr vert="horz" lIns="91440" tIns="45720" rIns="91440" bIns="45720" rtlCol="0" anchor="ctr"/>
          <a:lstStyle>
            <a:lvl1pPr algn="ctr" rtl="1">
              <a:defRPr sz="1200">
                <a:solidFill>
                  <a:schemeClr val="tx1">
                    <a:tint val="75000"/>
                  </a:schemeClr>
                </a:solidFill>
                <a:latin typeface="IPT Nazanin" panose="00000400000000000000" pitchFamily="2" charset="2"/>
                <a:cs typeface="B Mitra" panose="00000400000000000000" pitchFamily="2" charset="-78"/>
              </a:defRPr>
            </a:lvl1pPr>
          </a:lstStyle>
          <a:p>
            <a:fld id="{48F63A3B-78C7-47BE-AE5E-E10140E04643}" type="slidenum">
              <a:rPr lang="en-US" smtClean="0"/>
              <a:pPr/>
              <a:t>‹#›</a:t>
            </a:fld>
            <a:endParaRPr lang="en-US" dirty="0"/>
          </a:p>
        </p:txBody>
      </p:sp>
      <p:sp>
        <p:nvSpPr>
          <p:cNvPr id="7" name="Rectangle 3"/>
          <p:cNvSpPr txBox="1">
            <a:spLocks/>
          </p:cNvSpPr>
          <p:nvPr userDrawn="1"/>
        </p:nvSpPr>
        <p:spPr bwMode="white">
          <a:xfrm>
            <a:off x="10059714" y="4152884"/>
            <a:ext cx="1140248" cy="228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45791" dir="2021404" algn="ctr" rotWithShape="0">
                    <a:schemeClr val="tx1"/>
                  </a:outerShdw>
                </a:effectLst>
              </a14:hiddenEffects>
            </a:ext>
          </a:extLst>
        </p:spPr>
        <p:txBody>
          <a:bodyPr vert="horz" wrap="square" lIns="91440" tIns="45720" rIns="91440" bIns="45720" numCol="1" anchor="t" anchorCtr="0" compatLnSpc="1">
            <a:prstTxWarp prst="textNoShape">
              <a:avLst/>
            </a:prstTxWarp>
            <a:noAutofit/>
            <a:scene3d>
              <a:camera prst="orthographicFront"/>
              <a:lightRig rig="soft" dir="tl">
                <a:rot lat="0" lon="0" rev="0"/>
              </a:lightRig>
            </a:scene3d>
            <a:sp3d prstMaterial="matte">
              <a:bevelT w="0" h="0" prst="artDeco"/>
              <a:contourClr>
                <a:schemeClr val="accent2">
                  <a:tint val="20000"/>
                </a:schemeClr>
              </a:contourClr>
            </a:sp3d>
          </a:bodyPr>
          <a:lstStyle>
            <a:lvl1pPr algn="l" rtl="0" eaLnBrk="1" fontAlgn="base" hangingPunct="1">
              <a:spcBef>
                <a:spcPct val="0"/>
              </a:spcBef>
              <a:spcAft>
                <a:spcPct val="0"/>
              </a:spcAft>
              <a:defRPr sz="4000" b="1" cap="all">
                <a:solidFill>
                  <a:schemeClr val="bg1"/>
                </a:solidFill>
                <a:latin typeface="+mj-lt"/>
                <a:ea typeface="+mj-ea"/>
                <a:cs typeface="+mj-cs"/>
              </a:defRPr>
            </a:lvl1pPr>
            <a:lvl2pPr algn="ctr" rtl="0" eaLnBrk="1" fontAlgn="base" hangingPunct="1">
              <a:spcBef>
                <a:spcPct val="0"/>
              </a:spcBef>
              <a:spcAft>
                <a:spcPct val="0"/>
              </a:spcAft>
              <a:defRPr sz="3600" b="1">
                <a:solidFill>
                  <a:schemeClr val="bg1"/>
                </a:solidFill>
                <a:latin typeface="Arial" charset="0"/>
              </a:defRPr>
            </a:lvl2pPr>
            <a:lvl3pPr algn="ctr" rtl="0" eaLnBrk="1" fontAlgn="base" hangingPunct="1">
              <a:spcBef>
                <a:spcPct val="0"/>
              </a:spcBef>
              <a:spcAft>
                <a:spcPct val="0"/>
              </a:spcAft>
              <a:defRPr sz="3600" b="1">
                <a:solidFill>
                  <a:schemeClr val="bg1"/>
                </a:solidFill>
                <a:latin typeface="Arial" charset="0"/>
              </a:defRPr>
            </a:lvl3pPr>
            <a:lvl4pPr algn="ctr" rtl="0" eaLnBrk="1" fontAlgn="base" hangingPunct="1">
              <a:spcBef>
                <a:spcPct val="0"/>
              </a:spcBef>
              <a:spcAft>
                <a:spcPct val="0"/>
              </a:spcAft>
              <a:defRPr sz="3600" b="1">
                <a:solidFill>
                  <a:schemeClr val="bg1"/>
                </a:solidFill>
                <a:latin typeface="Arial" charset="0"/>
              </a:defRPr>
            </a:lvl4pPr>
            <a:lvl5pPr algn="ctr" rtl="0" eaLnBrk="1" fontAlgn="base" hangingPunct="1">
              <a:spcBef>
                <a:spcPct val="0"/>
              </a:spcBef>
              <a:spcAft>
                <a:spcPct val="0"/>
              </a:spcAft>
              <a:defRPr sz="3600" b="1">
                <a:solidFill>
                  <a:schemeClr val="bg1"/>
                </a:solidFill>
                <a:latin typeface="Arial" charset="0"/>
              </a:defRPr>
            </a:lvl5pPr>
            <a:lvl6pPr marL="457200" algn="ctr" rtl="0" eaLnBrk="1" fontAlgn="base" hangingPunct="1">
              <a:spcBef>
                <a:spcPct val="0"/>
              </a:spcBef>
              <a:spcAft>
                <a:spcPct val="0"/>
              </a:spcAft>
              <a:defRPr sz="3600" b="1">
                <a:solidFill>
                  <a:schemeClr val="bg1"/>
                </a:solidFill>
                <a:latin typeface="Arial" charset="0"/>
              </a:defRPr>
            </a:lvl6pPr>
            <a:lvl7pPr marL="914400" algn="ctr" rtl="0" eaLnBrk="1" fontAlgn="base" hangingPunct="1">
              <a:spcBef>
                <a:spcPct val="0"/>
              </a:spcBef>
              <a:spcAft>
                <a:spcPct val="0"/>
              </a:spcAft>
              <a:defRPr sz="3600" b="1">
                <a:solidFill>
                  <a:schemeClr val="bg1"/>
                </a:solidFill>
                <a:latin typeface="Arial" charset="0"/>
              </a:defRPr>
            </a:lvl7pPr>
            <a:lvl8pPr marL="1371600" algn="ctr" rtl="0" eaLnBrk="1" fontAlgn="base" hangingPunct="1">
              <a:spcBef>
                <a:spcPct val="0"/>
              </a:spcBef>
              <a:spcAft>
                <a:spcPct val="0"/>
              </a:spcAft>
              <a:defRPr sz="3600" b="1">
                <a:solidFill>
                  <a:schemeClr val="bg1"/>
                </a:solidFill>
                <a:latin typeface="Arial" charset="0"/>
              </a:defRPr>
            </a:lvl8pPr>
            <a:lvl9pPr marL="1828800" algn="ctr" rtl="0" eaLnBrk="1" fontAlgn="base" hangingPunct="1">
              <a:spcBef>
                <a:spcPct val="0"/>
              </a:spcBef>
              <a:spcAft>
                <a:spcPct val="0"/>
              </a:spcAft>
              <a:defRPr sz="3600" b="1">
                <a:solidFill>
                  <a:schemeClr val="bg1"/>
                </a:solidFill>
                <a:latin typeface="Arial" charset="0"/>
              </a:defRPr>
            </a:lvl9pPr>
          </a:lstStyle>
          <a:p>
            <a:pPr marL="900113" lvl="0" indent="-900113" algn="ctr"/>
            <a:endParaRPr lang="en-US" sz="1000" b="0" kern="0" dirty="0">
              <a:solidFill>
                <a:schemeClr val="bg1">
                  <a:lumMod val="50000"/>
                </a:schemeClr>
              </a:solidFill>
              <a:cs typeface="B Titr" pitchFamily="2" charset="-78"/>
            </a:endParaRPr>
          </a:p>
        </p:txBody>
      </p:sp>
    </p:spTree>
    <p:extLst>
      <p:ext uri="{BB962C8B-B14F-4D97-AF65-F5344CB8AC3E}">
        <p14:creationId xmlns:p14="http://schemas.microsoft.com/office/powerpoint/2010/main" val="3655969341"/>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Lst>
  <p:transition spd="slow">
    <p:cover/>
  </p:transition>
  <p:hf hdr="0" dt="0"/>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dkHorz">
          <a:fgClr>
            <a:srgbClr val="C4FEB0"/>
          </a:fgClr>
          <a:bgClr>
            <a:srgbClr val="BFDFD5"/>
          </a:bgClr>
        </a:pattFill>
        <a:effectLst/>
      </p:bgPr>
    </p:bg>
    <p:spTree>
      <p:nvGrpSpPr>
        <p:cNvPr id="1" name="">
          <a:extLst>
            <a:ext uri="{FF2B5EF4-FFF2-40B4-BE49-F238E27FC236}">
              <a16:creationId xmlns:a16="http://schemas.microsoft.com/office/drawing/2014/main" id="{18CEDC68-56A0-0B4C-78F8-3FE31AE7F60D}"/>
            </a:ext>
          </a:extLst>
        </p:cNvPr>
        <p:cNvGrpSpPr/>
        <p:nvPr/>
      </p:nvGrpSpPr>
      <p:grpSpPr>
        <a:xfrm>
          <a:off x="0" y="0"/>
          <a:ext cx="0" cy="0"/>
          <a:chOff x="0" y="0"/>
          <a:chExt cx="0" cy="0"/>
        </a:xfrm>
      </p:grpSpPr>
      <p:grpSp>
        <p:nvGrpSpPr>
          <p:cNvPr id="30" name="Group 29">
            <a:extLst>
              <a:ext uri="{FF2B5EF4-FFF2-40B4-BE49-F238E27FC236}">
                <a16:creationId xmlns:a16="http://schemas.microsoft.com/office/drawing/2014/main" id="{4607DC02-0B65-781F-502B-0A91D9BBEC21}"/>
              </a:ext>
            </a:extLst>
          </p:cNvPr>
          <p:cNvGrpSpPr/>
          <p:nvPr/>
        </p:nvGrpSpPr>
        <p:grpSpPr>
          <a:xfrm>
            <a:off x="533400" y="2286000"/>
            <a:ext cx="11125200" cy="1936931"/>
            <a:chOff x="2514600" y="2394131"/>
            <a:chExt cx="7165200" cy="1828800"/>
          </a:xfrm>
        </p:grpSpPr>
        <p:cxnSp>
          <p:nvCxnSpPr>
            <p:cNvPr id="22" name="Straight Connector 21">
              <a:extLst>
                <a:ext uri="{FF2B5EF4-FFF2-40B4-BE49-F238E27FC236}">
                  <a16:creationId xmlns:a16="http://schemas.microsoft.com/office/drawing/2014/main" id="{FF143B39-FE28-5331-3377-B36A638502F1}"/>
                </a:ext>
              </a:extLst>
            </p:cNvPr>
            <p:cNvCxnSpPr>
              <a:cxnSpLocks/>
            </p:cNvCxnSpPr>
            <p:nvPr/>
          </p:nvCxnSpPr>
          <p:spPr>
            <a:xfrm flipH="1">
              <a:off x="4870282" y="2394131"/>
              <a:ext cx="4809518"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BA2AD8A-232C-6FC8-E4A6-EB43F359E4D8}"/>
                </a:ext>
              </a:extLst>
            </p:cNvPr>
            <p:cNvCxnSpPr/>
            <p:nvPr/>
          </p:nvCxnSpPr>
          <p:spPr>
            <a:xfrm flipH="1">
              <a:off x="2514600" y="2394131"/>
              <a:ext cx="2438400"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5D7E832-87A5-BA36-D96E-CBD7B4CCE11C}"/>
                </a:ext>
              </a:extLst>
            </p:cNvPr>
            <p:cNvCxnSpPr/>
            <p:nvPr/>
          </p:nvCxnSpPr>
          <p:spPr>
            <a:xfrm flipH="1">
              <a:off x="6257400" y="4222931"/>
              <a:ext cx="3420000"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88918E2-A880-5537-A01D-B187FF9EA590}"/>
                </a:ext>
              </a:extLst>
            </p:cNvPr>
            <p:cNvCxnSpPr/>
            <p:nvPr/>
          </p:nvCxnSpPr>
          <p:spPr>
            <a:xfrm flipH="1">
              <a:off x="2514600" y="4222931"/>
              <a:ext cx="3827984"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5" name="Title 1">
            <a:extLst>
              <a:ext uri="{FF2B5EF4-FFF2-40B4-BE49-F238E27FC236}">
                <a16:creationId xmlns:a16="http://schemas.microsoft.com/office/drawing/2014/main" id="{EF5F2450-5851-B737-0629-22926D2B7663}"/>
              </a:ext>
            </a:extLst>
          </p:cNvPr>
          <p:cNvSpPr txBox="1">
            <a:spLocks/>
          </p:cNvSpPr>
          <p:nvPr/>
        </p:nvSpPr>
        <p:spPr>
          <a:xfrm>
            <a:off x="1752600" y="2514600"/>
            <a:ext cx="8382000" cy="1295400"/>
          </a:xfrm>
          <a:prstGeom prst="rect">
            <a:avLst/>
          </a:prstGeom>
        </p:spPr>
        <p:txBody>
          <a:bodyPr vert="horz" lIns="91440" tIns="45720" rIns="91440" bIns="45720" rtlCol="0" anchor="ctr">
            <a:normAutofit/>
          </a:bodyPr>
          <a:lstStyle>
            <a:lvl1pPr algn="ctr" defTabSz="914400" rtl="1" eaLnBrk="1" latinLnBrk="0" hangingPunct="1">
              <a:lnSpc>
                <a:spcPct val="90000"/>
              </a:lnSpc>
              <a:spcBef>
                <a:spcPct val="0"/>
              </a:spcBef>
              <a:buNone/>
              <a:defRPr sz="6000" kern="1200" baseline="0">
                <a:solidFill>
                  <a:schemeClr val="bg1"/>
                </a:solidFill>
                <a:latin typeface="+mj-lt"/>
                <a:ea typeface="+mj-ea"/>
                <a:cs typeface="B Titr" panose="00000700000000000000" pitchFamily="2" charset="-78"/>
              </a:defRPr>
            </a:lvl1pPr>
          </a:lstStyle>
          <a:p>
            <a:pPr fontAlgn="auto">
              <a:lnSpc>
                <a:spcPct val="200000"/>
              </a:lnSpc>
              <a:spcAft>
                <a:spcPts val="1200"/>
              </a:spcAft>
            </a:pPr>
            <a:r>
              <a:rPr lang="fa-IR" sz="2000">
                <a:solidFill>
                  <a:schemeClr val="tx1"/>
                </a:solidFill>
              </a:rPr>
              <a:t>گزارش توجیهی پذیرش انبار شرکت ... برای دارایی پایه ....</a:t>
            </a:r>
            <a:br>
              <a:rPr lang="fa-IR" sz="2000">
                <a:solidFill>
                  <a:schemeClr val="tx1"/>
                </a:solidFill>
              </a:rPr>
            </a:br>
            <a:r>
              <a:rPr lang="fa-IR" sz="2000">
                <a:solidFill>
                  <a:schemeClr val="tx1"/>
                </a:solidFill>
              </a:rPr>
              <a:t>در بازار گواهی سپرده کالایی  بورس کالای ایران </a:t>
            </a:r>
            <a:endParaRPr lang="en-US" sz="4800" b="1" dirty="0">
              <a:solidFill>
                <a:schemeClr val="tx1"/>
              </a:solidFill>
              <a:latin typeface="+mn-lt"/>
            </a:endParaRPr>
          </a:p>
        </p:txBody>
      </p:sp>
    </p:spTree>
    <p:extLst>
      <p:ext uri="{BB962C8B-B14F-4D97-AF65-F5344CB8AC3E}">
        <p14:creationId xmlns:p14="http://schemas.microsoft.com/office/powerpoint/2010/main" val="756213204"/>
      </p:ext>
    </p:extLst>
  </p:cSld>
  <p:clrMapOvr>
    <a:masterClrMapping/>
  </p:clrMapOvr>
  <p:transition spd="slow">
    <p:cove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7CC98-E6FF-4C5F-038F-04E52BED5BA4}"/>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966584-1C26-7E0D-CAA4-A42FFD21D335}"/>
              </a:ext>
            </a:extLst>
          </p:cNvPr>
          <p:cNvSpPr>
            <a:spLocks noGrp="1"/>
          </p:cNvSpPr>
          <p:nvPr>
            <p:ph type="ftr" sz="quarter" idx="11"/>
          </p:nvPr>
        </p:nvSpPr>
        <p:spPr>
          <a:xfrm>
            <a:off x="10515600" y="6447897"/>
            <a:ext cx="12192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a:extLst>
              <a:ext uri="{FF2B5EF4-FFF2-40B4-BE49-F238E27FC236}">
                <a16:creationId xmlns:a16="http://schemas.microsoft.com/office/drawing/2014/main" id="{E271F247-7DD1-A355-AE0F-41363300E2B8}"/>
              </a:ext>
            </a:extLst>
          </p:cNvPr>
          <p:cNvSpPr>
            <a:spLocks noGrp="1"/>
          </p:cNvSpPr>
          <p:nvPr>
            <p:ph type="sldNum" sz="quarter" idx="12"/>
          </p:nvPr>
        </p:nvSpPr>
        <p:spPr>
          <a:xfrm>
            <a:off x="46704" y="6447897"/>
            <a:ext cx="5334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10</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8" name="Title 7">
            <a:extLst>
              <a:ext uri="{FF2B5EF4-FFF2-40B4-BE49-F238E27FC236}">
                <a16:creationId xmlns:a16="http://schemas.microsoft.com/office/drawing/2014/main" id="{6ACF2893-AFF2-4A07-114C-FEE7EB15F8DF}"/>
              </a:ext>
            </a:extLst>
          </p:cNvPr>
          <p:cNvSpPr>
            <a:spLocks noGrp="1"/>
          </p:cNvSpPr>
          <p:nvPr>
            <p:ph type="title"/>
          </p:nvPr>
        </p:nvSpPr>
        <p:spPr/>
        <p:txBody>
          <a:bodyPr/>
          <a:lstStyle/>
          <a:p>
            <a:r>
              <a:rPr lang="fa-IR" dirty="0"/>
              <a:t>موقعیت جغرافیایی انبار متقاضی و مزایا و معایب موقعیت جغرافیایی </a:t>
            </a:r>
          </a:p>
        </p:txBody>
      </p:sp>
      <p:graphicFrame>
        <p:nvGraphicFramePr>
          <p:cNvPr id="3" name="Table 2">
            <a:extLst>
              <a:ext uri="{FF2B5EF4-FFF2-40B4-BE49-F238E27FC236}">
                <a16:creationId xmlns:a16="http://schemas.microsoft.com/office/drawing/2014/main" id="{51FC5553-CA0B-BC54-48FE-0025BCBDF266}"/>
              </a:ext>
            </a:extLst>
          </p:cNvPr>
          <p:cNvGraphicFramePr>
            <a:graphicFrameLocks noGrp="1"/>
          </p:cNvGraphicFramePr>
          <p:nvPr>
            <p:extLst>
              <p:ext uri="{D42A27DB-BD31-4B8C-83A1-F6EECF244321}">
                <p14:modId xmlns:p14="http://schemas.microsoft.com/office/powerpoint/2010/main" val="3431847056"/>
              </p:ext>
            </p:extLst>
          </p:nvPr>
        </p:nvGraphicFramePr>
        <p:xfrm>
          <a:off x="685801" y="1066800"/>
          <a:ext cx="10551443" cy="2123440"/>
        </p:xfrm>
        <a:graphic>
          <a:graphicData uri="http://schemas.openxmlformats.org/drawingml/2006/table">
            <a:tbl>
              <a:tblPr rtl="1" firstRow="1" bandRow="1">
                <a:tableStyleId>{5C22544A-7EE6-4342-B048-85BDC9FD1C3A}</a:tableStyleId>
              </a:tblPr>
              <a:tblGrid>
                <a:gridCol w="2553973">
                  <a:extLst>
                    <a:ext uri="{9D8B030D-6E8A-4147-A177-3AD203B41FA5}">
                      <a16:colId xmlns:a16="http://schemas.microsoft.com/office/drawing/2014/main" val="2127932220"/>
                    </a:ext>
                  </a:extLst>
                </a:gridCol>
                <a:gridCol w="3182098">
                  <a:extLst>
                    <a:ext uri="{9D8B030D-6E8A-4147-A177-3AD203B41FA5}">
                      <a16:colId xmlns:a16="http://schemas.microsoft.com/office/drawing/2014/main" val="2634973006"/>
                    </a:ext>
                  </a:extLst>
                </a:gridCol>
                <a:gridCol w="1924745">
                  <a:extLst>
                    <a:ext uri="{9D8B030D-6E8A-4147-A177-3AD203B41FA5}">
                      <a16:colId xmlns:a16="http://schemas.microsoft.com/office/drawing/2014/main" val="2759850350"/>
                    </a:ext>
                  </a:extLst>
                </a:gridCol>
                <a:gridCol w="2890627">
                  <a:extLst>
                    <a:ext uri="{9D8B030D-6E8A-4147-A177-3AD203B41FA5}">
                      <a16:colId xmlns:a16="http://schemas.microsoft.com/office/drawing/2014/main" val="3688091109"/>
                    </a:ext>
                  </a:extLst>
                </a:gridCol>
              </a:tblGrid>
              <a:tr h="294640">
                <a:tc>
                  <a:txBody>
                    <a:bodyPr/>
                    <a:lstStyle/>
                    <a:p>
                      <a:pPr algn="ctr" rtl="1"/>
                      <a:r>
                        <a:rPr lang="fa-IR" dirty="0">
                          <a:solidFill>
                            <a:schemeClr val="tx1"/>
                          </a:solidFill>
                          <a:cs typeface="B Nazanin" panose="00000400000000000000" pitchFamily="2" charset="-78"/>
                        </a:rPr>
                        <a:t>مزایای موقعیت جغرافیایی</a:t>
                      </a:r>
                    </a:p>
                  </a:txBody>
                  <a:tcPr anchor="ctr">
                    <a:solidFill>
                      <a:srgbClr val="A5C0E2"/>
                    </a:solidFill>
                  </a:tcPr>
                </a:tc>
                <a:tc>
                  <a:txBody>
                    <a:bodyPr/>
                    <a:lstStyle/>
                    <a:p>
                      <a:pPr algn="ctr" rtl="1"/>
                      <a:r>
                        <a:rPr lang="fa-IR" dirty="0">
                          <a:solidFill>
                            <a:schemeClr val="tx1"/>
                          </a:solidFill>
                          <a:cs typeface="B Nazanin" panose="00000400000000000000" pitchFamily="2" charset="-78"/>
                        </a:rPr>
                        <a:t>توضیحات</a:t>
                      </a:r>
                    </a:p>
                  </a:txBody>
                  <a:tcPr anchor="ctr">
                    <a:solidFill>
                      <a:srgbClr val="A5C0E2"/>
                    </a:solidFill>
                  </a:tcPr>
                </a:tc>
                <a:tc>
                  <a:txBody>
                    <a:bodyPr/>
                    <a:lstStyle/>
                    <a:p>
                      <a:pPr algn="ctr" rtl="1"/>
                      <a:r>
                        <a:rPr lang="fa-IR" dirty="0">
                          <a:solidFill>
                            <a:schemeClr val="tx1"/>
                          </a:solidFill>
                          <a:cs typeface="B Nazanin" panose="00000400000000000000" pitchFamily="2" charset="-78"/>
                        </a:rPr>
                        <a:t>معایب موقعیت جغرافیایی</a:t>
                      </a:r>
                    </a:p>
                  </a:txBody>
                  <a:tcPr anchor="ctr">
                    <a:solidFill>
                      <a:srgbClr val="A5C0E2"/>
                    </a:solidFill>
                  </a:tcPr>
                </a:tc>
                <a:tc>
                  <a:txBody>
                    <a:bodyPr/>
                    <a:lstStyle/>
                    <a:p>
                      <a:pPr algn="ctr" rtl="1"/>
                      <a:r>
                        <a:rPr lang="fa-IR" dirty="0">
                          <a:solidFill>
                            <a:schemeClr val="tx1"/>
                          </a:solidFill>
                          <a:cs typeface="B Nazanin" panose="00000400000000000000" pitchFamily="2" charset="-78"/>
                        </a:rPr>
                        <a:t>توضیحات</a:t>
                      </a:r>
                    </a:p>
                  </a:txBody>
                  <a:tcPr anchor="ctr">
                    <a:solidFill>
                      <a:srgbClr val="A5C0E2"/>
                    </a:solidFill>
                  </a:tcPr>
                </a:tc>
                <a:extLst>
                  <a:ext uri="{0D108BD9-81ED-4DB2-BD59-A6C34878D82A}">
                    <a16:rowId xmlns:a16="http://schemas.microsoft.com/office/drawing/2014/main" val="1350653554"/>
                  </a:ext>
                </a:extLst>
              </a:tr>
              <a:tr h="370840">
                <a:tc>
                  <a:txBody>
                    <a:bodyPr/>
                    <a:lstStyle/>
                    <a:p>
                      <a:pPr algn="ctr" rtl="1"/>
                      <a:endParaRPr lang="fa-IR" sz="1600" dirty="0">
                        <a:solidFill>
                          <a:schemeClr val="tx1"/>
                        </a:solidFill>
                        <a:cs typeface="B Nazanin" panose="00000400000000000000" pitchFamily="2" charset="-78"/>
                      </a:endParaRPr>
                    </a:p>
                  </a:txBody>
                  <a:tcPr anchor="ctr">
                    <a:solidFill>
                      <a:srgbClr val="FFF6E7"/>
                    </a:solidFill>
                  </a:tcPr>
                </a:tc>
                <a:tc>
                  <a:txBody>
                    <a:bodyPr/>
                    <a:lstStyle/>
                    <a:p>
                      <a:pPr algn="justLow" rtl="1"/>
                      <a:endParaRPr lang="fa-IR" sz="1600" dirty="0">
                        <a:solidFill>
                          <a:schemeClr val="tx1"/>
                        </a:solidFill>
                        <a:cs typeface="B Nazanin" panose="00000400000000000000" pitchFamily="2" charset="-78"/>
                      </a:endParaRPr>
                    </a:p>
                  </a:txBody>
                  <a:tcPr anchor="ctr">
                    <a:solidFill>
                      <a:srgbClr val="FFF6E7"/>
                    </a:solidFill>
                  </a:tcPr>
                </a:tc>
                <a:tc>
                  <a:txBody>
                    <a:bodyPr/>
                    <a:lstStyle/>
                    <a:p>
                      <a:pPr algn="ctr" rtl="1"/>
                      <a:endParaRPr lang="fa-IR" sz="1600" dirty="0">
                        <a:solidFill>
                          <a:schemeClr val="tx1"/>
                        </a:solidFill>
                        <a:cs typeface="B Nazanin" panose="00000400000000000000" pitchFamily="2" charset="-78"/>
                      </a:endParaRPr>
                    </a:p>
                  </a:txBody>
                  <a:tcPr anchor="ctr">
                    <a:solidFill>
                      <a:srgbClr val="FFF6E7"/>
                    </a:solidFill>
                  </a:tcPr>
                </a:tc>
                <a:tc>
                  <a:txBody>
                    <a:bodyPr/>
                    <a:lstStyle/>
                    <a:p>
                      <a:pPr marL="0" indent="0" algn="justLow" rtl="1">
                        <a:buFont typeface="Wingdings" panose="05000000000000000000" pitchFamily="2" charset="2"/>
                        <a:buNone/>
                      </a:pPr>
                      <a:endParaRPr lang="fa-IR" sz="1600" dirty="0">
                        <a:solidFill>
                          <a:schemeClr val="tx1"/>
                        </a:solidFill>
                        <a:cs typeface="B Nazanin" panose="00000400000000000000" pitchFamily="2" charset="-78"/>
                      </a:endParaRPr>
                    </a:p>
                  </a:txBody>
                  <a:tcPr anchor="ctr">
                    <a:solidFill>
                      <a:srgbClr val="FFF6E7"/>
                    </a:solidFill>
                  </a:tcPr>
                </a:tc>
                <a:extLst>
                  <a:ext uri="{0D108BD9-81ED-4DB2-BD59-A6C34878D82A}">
                    <a16:rowId xmlns:a16="http://schemas.microsoft.com/office/drawing/2014/main" val="600421170"/>
                  </a:ext>
                </a:extLst>
              </a:tr>
              <a:tr h="370840">
                <a:tc>
                  <a:txBody>
                    <a:bodyPr/>
                    <a:lstStyle/>
                    <a:p>
                      <a:pPr algn="ctr" rtl="1"/>
                      <a:endParaRPr lang="fa-IR" sz="1600" dirty="0">
                        <a:solidFill>
                          <a:schemeClr val="tx1"/>
                        </a:solidFill>
                        <a:cs typeface="B Nazanin" panose="00000400000000000000" pitchFamily="2" charset="-78"/>
                      </a:endParaRPr>
                    </a:p>
                  </a:txBody>
                  <a:tcPr anchor="ctr">
                    <a:solidFill>
                      <a:srgbClr val="F1F1F3"/>
                    </a:solidFill>
                  </a:tcPr>
                </a:tc>
                <a:tc>
                  <a:txBody>
                    <a:bodyPr/>
                    <a:lstStyle/>
                    <a:p>
                      <a:pPr marL="0" indent="0" algn="justLow" rtl="1">
                        <a:buFont typeface="Wingdings" panose="05000000000000000000" pitchFamily="2" charset="2"/>
                        <a:buNone/>
                      </a:pPr>
                      <a:endParaRPr lang="fa-IR" sz="1600" dirty="0">
                        <a:solidFill>
                          <a:schemeClr val="tx1"/>
                        </a:solidFill>
                        <a:cs typeface="B Nazanin" panose="00000400000000000000" pitchFamily="2" charset="-78"/>
                      </a:endParaRPr>
                    </a:p>
                  </a:txBody>
                  <a:tcPr anchor="ctr">
                    <a:solidFill>
                      <a:srgbClr val="F1F1F3"/>
                    </a:solidFill>
                  </a:tcPr>
                </a:tc>
                <a:tc>
                  <a:txBody>
                    <a:bodyPr/>
                    <a:lstStyle/>
                    <a:p>
                      <a:pPr algn="ctr" rtl="1"/>
                      <a:endParaRPr lang="fa-IR" sz="1600" dirty="0">
                        <a:solidFill>
                          <a:schemeClr val="tx1"/>
                        </a:solidFill>
                        <a:cs typeface="B Nazanin" panose="00000400000000000000" pitchFamily="2" charset="-78"/>
                      </a:endParaRPr>
                    </a:p>
                  </a:txBody>
                  <a:tcPr anchor="ctr">
                    <a:solidFill>
                      <a:srgbClr val="F1F1F3"/>
                    </a:solidFill>
                  </a:tcPr>
                </a:tc>
                <a:tc>
                  <a:txBody>
                    <a:bodyPr/>
                    <a:lstStyle/>
                    <a:p>
                      <a:pPr marL="0" indent="0" algn="justLow" rtl="1">
                        <a:buFont typeface="Wingdings" panose="05000000000000000000" pitchFamily="2" charset="2"/>
                        <a:buNone/>
                      </a:pPr>
                      <a:endParaRPr lang="fa-IR" sz="1600" dirty="0">
                        <a:solidFill>
                          <a:schemeClr val="tx1"/>
                        </a:solidFill>
                        <a:cs typeface="B Nazanin" panose="00000400000000000000" pitchFamily="2" charset="-78"/>
                      </a:endParaRPr>
                    </a:p>
                  </a:txBody>
                  <a:tcPr anchor="ctr">
                    <a:solidFill>
                      <a:srgbClr val="F1F1F3"/>
                    </a:solidFill>
                  </a:tcPr>
                </a:tc>
                <a:extLst>
                  <a:ext uri="{0D108BD9-81ED-4DB2-BD59-A6C34878D82A}">
                    <a16:rowId xmlns:a16="http://schemas.microsoft.com/office/drawing/2014/main" val="2475513131"/>
                  </a:ext>
                </a:extLst>
              </a:tr>
              <a:tr h="370840">
                <a:tc>
                  <a:txBody>
                    <a:bodyPr/>
                    <a:lstStyle/>
                    <a:p>
                      <a:pPr algn="ctr" rtl="1"/>
                      <a:endParaRPr lang="fa-IR" sz="1600" dirty="0">
                        <a:solidFill>
                          <a:schemeClr val="tx1"/>
                        </a:solidFill>
                        <a:cs typeface="B Nazanin" panose="00000400000000000000" pitchFamily="2" charset="-78"/>
                      </a:endParaRPr>
                    </a:p>
                  </a:txBody>
                  <a:tcPr anchor="ctr">
                    <a:solidFill>
                      <a:srgbClr val="FFF6E7"/>
                    </a:solidFill>
                  </a:tcPr>
                </a:tc>
                <a:tc>
                  <a:txBody>
                    <a:bodyPr/>
                    <a:lstStyle/>
                    <a:p>
                      <a:pPr marL="0" indent="0" algn="justLow" rtl="1">
                        <a:buFont typeface="Wingdings" panose="05000000000000000000" pitchFamily="2" charset="2"/>
                        <a:buNone/>
                      </a:pPr>
                      <a:endParaRPr lang="fa-IR" sz="1600" dirty="0">
                        <a:solidFill>
                          <a:schemeClr val="tx1"/>
                        </a:solidFill>
                        <a:cs typeface="B Nazanin" panose="00000400000000000000" pitchFamily="2" charset="-78"/>
                      </a:endParaRPr>
                    </a:p>
                  </a:txBody>
                  <a:tcPr anchor="ctr">
                    <a:solidFill>
                      <a:srgbClr val="FFF6E7"/>
                    </a:solidFill>
                  </a:tcPr>
                </a:tc>
                <a:tc>
                  <a:txBody>
                    <a:bodyPr/>
                    <a:lstStyle/>
                    <a:p>
                      <a:pPr algn="ctr" rtl="1"/>
                      <a:endParaRPr lang="fa-IR" sz="1600" dirty="0">
                        <a:solidFill>
                          <a:schemeClr val="tx1"/>
                        </a:solidFill>
                        <a:cs typeface="B Nazanin" panose="00000400000000000000" pitchFamily="2" charset="-78"/>
                      </a:endParaRPr>
                    </a:p>
                  </a:txBody>
                  <a:tcPr anchor="ctr">
                    <a:solidFill>
                      <a:srgbClr val="FFF6E7"/>
                    </a:solidFill>
                  </a:tcPr>
                </a:tc>
                <a:tc>
                  <a:txBody>
                    <a:bodyPr/>
                    <a:lstStyle/>
                    <a:p>
                      <a:pPr marL="0" indent="0" algn="justLow" rtl="1">
                        <a:buFont typeface="Wingdings" panose="05000000000000000000" pitchFamily="2" charset="2"/>
                        <a:buNone/>
                      </a:pPr>
                      <a:endParaRPr lang="fa-IR" sz="1600" dirty="0">
                        <a:solidFill>
                          <a:schemeClr val="tx1"/>
                        </a:solidFill>
                        <a:cs typeface="B Nazanin" panose="00000400000000000000" pitchFamily="2" charset="-78"/>
                      </a:endParaRPr>
                    </a:p>
                  </a:txBody>
                  <a:tcPr anchor="ctr">
                    <a:solidFill>
                      <a:srgbClr val="FFF6E7"/>
                    </a:solidFill>
                  </a:tcPr>
                </a:tc>
                <a:extLst>
                  <a:ext uri="{0D108BD9-81ED-4DB2-BD59-A6C34878D82A}">
                    <a16:rowId xmlns:a16="http://schemas.microsoft.com/office/drawing/2014/main" val="3192323918"/>
                  </a:ext>
                </a:extLst>
              </a:tr>
              <a:tr h="370840">
                <a:tc>
                  <a:txBody>
                    <a:bodyPr/>
                    <a:lstStyle/>
                    <a:p>
                      <a:pPr algn="ctr" rtl="1"/>
                      <a:endParaRPr lang="fa-IR" sz="1600" dirty="0">
                        <a:solidFill>
                          <a:schemeClr val="tx1"/>
                        </a:solidFill>
                        <a:cs typeface="B Nazanin" panose="00000400000000000000" pitchFamily="2" charset="-78"/>
                      </a:endParaRPr>
                    </a:p>
                  </a:txBody>
                  <a:tcPr anchor="ctr">
                    <a:solidFill>
                      <a:srgbClr val="F1F1F3"/>
                    </a:solidFill>
                  </a:tcPr>
                </a:tc>
                <a:tc>
                  <a:txBody>
                    <a:bodyPr/>
                    <a:lstStyle/>
                    <a:p>
                      <a:pPr marL="0" indent="0" algn="justLow" rtl="1">
                        <a:buFont typeface="Wingdings" panose="05000000000000000000" pitchFamily="2" charset="2"/>
                        <a:buNone/>
                      </a:pPr>
                      <a:endParaRPr lang="fa-IR" sz="1600" dirty="0">
                        <a:solidFill>
                          <a:schemeClr val="tx1"/>
                        </a:solidFill>
                        <a:cs typeface="B Nazanin" panose="00000400000000000000" pitchFamily="2" charset="-78"/>
                      </a:endParaRPr>
                    </a:p>
                  </a:txBody>
                  <a:tcPr anchor="ctr">
                    <a:solidFill>
                      <a:srgbClr val="F1F1F3"/>
                    </a:solidFill>
                  </a:tcPr>
                </a:tc>
                <a:tc>
                  <a:txBody>
                    <a:bodyPr/>
                    <a:lstStyle/>
                    <a:p>
                      <a:pPr algn="ctr" rtl="1"/>
                      <a:endParaRPr lang="fa-IR" sz="1600" dirty="0">
                        <a:solidFill>
                          <a:schemeClr val="tx1"/>
                        </a:solidFill>
                        <a:cs typeface="B Nazanin" panose="00000400000000000000" pitchFamily="2" charset="-78"/>
                      </a:endParaRPr>
                    </a:p>
                  </a:txBody>
                  <a:tcPr anchor="ctr">
                    <a:solidFill>
                      <a:srgbClr val="F1F1F3"/>
                    </a:solidFill>
                  </a:tcPr>
                </a:tc>
                <a:tc>
                  <a:txBody>
                    <a:bodyPr/>
                    <a:lstStyle/>
                    <a:p>
                      <a:pPr marL="0" indent="0" algn="justLow" rtl="1">
                        <a:buFont typeface="Wingdings" panose="05000000000000000000" pitchFamily="2" charset="2"/>
                        <a:buNone/>
                      </a:pPr>
                      <a:endParaRPr lang="fa-IR" sz="1600" dirty="0">
                        <a:solidFill>
                          <a:schemeClr val="tx1"/>
                        </a:solidFill>
                        <a:cs typeface="B Nazanin" panose="00000400000000000000" pitchFamily="2" charset="-78"/>
                      </a:endParaRPr>
                    </a:p>
                  </a:txBody>
                  <a:tcPr anchor="ctr">
                    <a:solidFill>
                      <a:srgbClr val="F1F1F3"/>
                    </a:solidFill>
                  </a:tcPr>
                </a:tc>
                <a:extLst>
                  <a:ext uri="{0D108BD9-81ED-4DB2-BD59-A6C34878D82A}">
                    <a16:rowId xmlns:a16="http://schemas.microsoft.com/office/drawing/2014/main" val="2242607496"/>
                  </a:ext>
                </a:extLst>
              </a:tr>
            </a:tbl>
          </a:graphicData>
        </a:graphic>
      </p:graphicFrame>
      <p:sp>
        <p:nvSpPr>
          <p:cNvPr id="2" name="Title 7">
            <a:extLst>
              <a:ext uri="{FF2B5EF4-FFF2-40B4-BE49-F238E27FC236}">
                <a16:creationId xmlns:a16="http://schemas.microsoft.com/office/drawing/2014/main" id="{C0B3DDA0-6661-7316-B127-2827A58983D3}"/>
              </a:ext>
            </a:extLst>
          </p:cNvPr>
          <p:cNvSpPr txBox="1">
            <a:spLocks/>
          </p:cNvSpPr>
          <p:nvPr/>
        </p:nvSpPr>
        <p:spPr>
          <a:xfrm>
            <a:off x="533400" y="3276600"/>
            <a:ext cx="11353800" cy="2514600"/>
          </a:xfrm>
          <a:prstGeom prst="rect">
            <a:avLst/>
          </a:prstGeom>
        </p:spPr>
        <p:txBody>
          <a:bodyPr vert="horz" lIns="91440" tIns="45720" rIns="91440" bIns="45720" rtlCol="0" anchor="ctr">
            <a:normAutofit lnSpcReduction="10000"/>
          </a:bodyPr>
          <a:lstStyle>
            <a:lvl1pPr algn="r" defTabSz="914400" rtl="1" eaLnBrk="1" latinLnBrk="0" hangingPunct="1">
              <a:lnSpc>
                <a:spcPct val="90000"/>
              </a:lnSpc>
              <a:spcBef>
                <a:spcPct val="0"/>
              </a:spcBef>
              <a:buNone/>
              <a:defRPr sz="3200" b="1" kern="1200" baseline="0">
                <a:solidFill>
                  <a:schemeClr val="tx1"/>
                </a:solidFill>
                <a:latin typeface="+mj-lt"/>
                <a:ea typeface="+mj-ea"/>
                <a:cs typeface="B Nazanin" panose="00000400000000000000" pitchFamily="2" charset="-78"/>
              </a:defRPr>
            </a:lvl1pPr>
          </a:lstStyle>
          <a:p>
            <a:pPr fontAlgn="auto">
              <a:lnSpc>
                <a:spcPct val="150000"/>
              </a:lnSpc>
              <a:spcAft>
                <a:spcPts val="0"/>
              </a:spcAft>
            </a:pPr>
            <a:r>
              <a:rPr lang="fa-IR" sz="2800" dirty="0">
                <a:solidFill>
                  <a:srgbClr val="00B0F0"/>
                </a:solidFill>
              </a:rPr>
              <a:t>به عنوان مثال تشریح شود که :</a:t>
            </a:r>
          </a:p>
          <a:p>
            <a:pPr marL="457200" indent="-457200" fontAlgn="auto">
              <a:lnSpc>
                <a:spcPct val="150000"/>
              </a:lnSpc>
              <a:spcAft>
                <a:spcPts val="0"/>
              </a:spcAft>
              <a:buFont typeface="Arial" panose="020B0604020202020204" pitchFamily="34" charset="0"/>
              <a:buChar char="•"/>
            </a:pPr>
            <a:r>
              <a:rPr lang="fa-IR" sz="2800" dirty="0">
                <a:solidFill>
                  <a:srgbClr val="00B0F0"/>
                </a:solidFill>
              </a:rPr>
              <a:t>دسترسی به مسیرهای مواصلاتی ریلی و جاده‌ای چگونه است؟</a:t>
            </a:r>
          </a:p>
          <a:p>
            <a:pPr marL="457200" indent="-457200" fontAlgn="auto">
              <a:lnSpc>
                <a:spcPct val="150000"/>
              </a:lnSpc>
              <a:spcAft>
                <a:spcPts val="0"/>
              </a:spcAft>
              <a:buFont typeface="Arial" panose="020B0604020202020204" pitchFamily="34" charset="0"/>
              <a:buChar char="•"/>
            </a:pPr>
            <a:r>
              <a:rPr lang="fa-IR" sz="2800" dirty="0">
                <a:solidFill>
                  <a:srgbClr val="00B0F0"/>
                </a:solidFill>
              </a:rPr>
              <a:t>دسترسی به حمل و نقل دریایی فراهم است یا خیر ؟  </a:t>
            </a:r>
          </a:p>
          <a:p>
            <a:pPr marL="457200" indent="-457200" fontAlgn="auto">
              <a:lnSpc>
                <a:spcPct val="150000"/>
              </a:lnSpc>
              <a:spcAft>
                <a:spcPts val="0"/>
              </a:spcAft>
              <a:buFont typeface="Arial" panose="020B0604020202020204" pitchFamily="34" charset="0"/>
              <a:buChar char="•"/>
            </a:pPr>
            <a:r>
              <a:rPr lang="fa-IR" sz="2800" dirty="0">
                <a:solidFill>
                  <a:srgbClr val="00B0F0"/>
                </a:solidFill>
              </a:rPr>
              <a:t>آب و هوای منطقه انبار، بر کیفیت کالا یا حمل کالا اثرگذار است یا خیر ؟</a:t>
            </a:r>
          </a:p>
        </p:txBody>
      </p:sp>
    </p:spTree>
    <p:extLst>
      <p:ext uri="{BB962C8B-B14F-4D97-AF65-F5344CB8AC3E}">
        <p14:creationId xmlns:p14="http://schemas.microsoft.com/office/powerpoint/2010/main" val="1804919657"/>
      </p:ext>
    </p:extLst>
  </p:cSld>
  <p:clrMapOvr>
    <a:masterClrMapping/>
  </p:clrMapOvr>
  <p:transition spd="slow">
    <p:cover/>
  </p:transition>
</p:sld>
</file>

<file path=ppt/slides/slide11.xml><?xml version="1.0" encoding="utf-8"?>
<p:sld xmlns:a="http://schemas.openxmlformats.org/drawingml/2006/main" xmlns:r="http://schemas.openxmlformats.org/officeDocument/2006/relationships" xmlns:p="http://schemas.openxmlformats.org/presentationml/2006/main">
  <p:cSld>
    <p:bg>
      <p:bgPr>
        <a:pattFill prst="dkHorz">
          <a:fgClr>
            <a:srgbClr val="C4FEB0"/>
          </a:fgClr>
          <a:bgClr>
            <a:srgbClr val="BFDFD5"/>
          </a:bgClr>
        </a:pattFill>
        <a:effectLst/>
      </p:bgPr>
    </p:bg>
    <p:spTree>
      <p:nvGrpSpPr>
        <p:cNvPr id="1" name="">
          <a:extLst>
            <a:ext uri="{FF2B5EF4-FFF2-40B4-BE49-F238E27FC236}">
              <a16:creationId xmlns:a16="http://schemas.microsoft.com/office/drawing/2014/main" id="{18CEDC68-56A0-0B4C-78F8-3FE31AE7F6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610C85-32FB-FD48-9268-83743A9821AD}"/>
              </a:ext>
            </a:extLst>
          </p:cNvPr>
          <p:cNvSpPr>
            <a:spLocks noGrp="1"/>
          </p:cNvSpPr>
          <p:nvPr>
            <p:ph type="ctrTitle"/>
          </p:nvPr>
        </p:nvSpPr>
        <p:spPr>
          <a:xfrm>
            <a:off x="1257300" y="2362200"/>
            <a:ext cx="9677400" cy="1295400"/>
          </a:xfrm>
        </p:spPr>
        <p:txBody>
          <a:bodyPr anchor="ctr">
            <a:normAutofit/>
          </a:bodyPr>
          <a:lstStyle/>
          <a:p>
            <a:pPr>
              <a:lnSpc>
                <a:spcPct val="200000"/>
              </a:lnSpc>
              <a:spcAft>
                <a:spcPts val="1200"/>
              </a:spcAft>
            </a:pPr>
            <a:r>
              <a:rPr kumimoji="0" lang="fa-IR" sz="2000" b="0" i="0" u="none" strike="noStrike" kern="1200" cap="none" spc="0" normalizeH="0" baseline="0" noProof="0" dirty="0">
                <a:ln>
                  <a:noFill/>
                </a:ln>
                <a:solidFill>
                  <a:prstClr val="black"/>
                </a:solidFill>
                <a:effectLst/>
                <a:uLnTx/>
                <a:uFillTx/>
                <a:latin typeface="Calibri" panose="020F0502020204030204"/>
                <a:ea typeface="+mj-ea"/>
                <a:cs typeface="B Titr" panose="00000700000000000000" pitchFamily="2" charset="-78"/>
              </a:rPr>
              <a:t>نمونه تکمیل شده ی گزارش توجیهی پذیرش انبار</a:t>
            </a:r>
            <a:endParaRPr lang="en-US" sz="4800" b="1" dirty="0">
              <a:solidFill>
                <a:schemeClr val="tx1"/>
              </a:solidFill>
              <a:latin typeface="+mn-lt"/>
            </a:endParaRPr>
          </a:p>
        </p:txBody>
      </p:sp>
      <p:grpSp>
        <p:nvGrpSpPr>
          <p:cNvPr id="30" name="Group 29">
            <a:extLst>
              <a:ext uri="{FF2B5EF4-FFF2-40B4-BE49-F238E27FC236}">
                <a16:creationId xmlns:a16="http://schemas.microsoft.com/office/drawing/2014/main" id="{4607DC02-0B65-781F-502B-0A91D9BBEC21}"/>
              </a:ext>
            </a:extLst>
          </p:cNvPr>
          <p:cNvGrpSpPr/>
          <p:nvPr/>
        </p:nvGrpSpPr>
        <p:grpSpPr>
          <a:xfrm>
            <a:off x="533400" y="2286000"/>
            <a:ext cx="11125200" cy="1936931"/>
            <a:chOff x="2514600" y="2394131"/>
            <a:chExt cx="7165200" cy="1828800"/>
          </a:xfrm>
        </p:grpSpPr>
        <p:cxnSp>
          <p:nvCxnSpPr>
            <p:cNvPr id="22" name="Straight Connector 21">
              <a:extLst>
                <a:ext uri="{FF2B5EF4-FFF2-40B4-BE49-F238E27FC236}">
                  <a16:creationId xmlns:a16="http://schemas.microsoft.com/office/drawing/2014/main" id="{FF143B39-FE28-5331-3377-B36A638502F1}"/>
                </a:ext>
              </a:extLst>
            </p:cNvPr>
            <p:cNvCxnSpPr>
              <a:cxnSpLocks/>
            </p:cNvCxnSpPr>
            <p:nvPr/>
          </p:nvCxnSpPr>
          <p:spPr>
            <a:xfrm flipH="1">
              <a:off x="4870282" y="2394131"/>
              <a:ext cx="4809518"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BA2AD8A-232C-6FC8-E4A6-EB43F359E4D8}"/>
                </a:ext>
              </a:extLst>
            </p:cNvPr>
            <p:cNvCxnSpPr/>
            <p:nvPr/>
          </p:nvCxnSpPr>
          <p:spPr>
            <a:xfrm flipH="1">
              <a:off x="2514600" y="2394131"/>
              <a:ext cx="2438400"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5D7E832-87A5-BA36-D96E-CBD7B4CCE11C}"/>
                </a:ext>
              </a:extLst>
            </p:cNvPr>
            <p:cNvCxnSpPr/>
            <p:nvPr/>
          </p:nvCxnSpPr>
          <p:spPr>
            <a:xfrm flipH="1">
              <a:off x="6257400" y="4222931"/>
              <a:ext cx="3420000"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88918E2-A880-5537-A01D-B187FF9EA590}"/>
                </a:ext>
              </a:extLst>
            </p:cNvPr>
            <p:cNvCxnSpPr/>
            <p:nvPr/>
          </p:nvCxnSpPr>
          <p:spPr>
            <a:xfrm flipH="1">
              <a:off x="2514600" y="4222931"/>
              <a:ext cx="3827984"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00402720"/>
      </p:ext>
    </p:extLst>
  </p:cSld>
  <p:clrMapOvr>
    <a:masterClrMapping/>
  </p:clrMapOvr>
  <p:transition spd="slow">
    <p:cov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DDA97-F95F-1104-CB3C-042BDE336BAD}"/>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8225E30A-63A5-1265-5516-5266DF169648}"/>
              </a:ext>
            </a:extLst>
          </p:cNvPr>
          <p:cNvSpPr>
            <a:spLocks noGrp="1"/>
          </p:cNvSpPr>
          <p:nvPr>
            <p:ph type="ftr" sz="quarter" idx="11"/>
          </p:nvPr>
        </p:nvSpPr>
        <p:spPr>
          <a:xfrm>
            <a:off x="10515600" y="6447897"/>
            <a:ext cx="12192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a:extLst>
              <a:ext uri="{FF2B5EF4-FFF2-40B4-BE49-F238E27FC236}">
                <a16:creationId xmlns:a16="http://schemas.microsoft.com/office/drawing/2014/main" id="{1DEF5B59-3260-1DD0-BE6F-3D6999C90FDD}"/>
              </a:ext>
            </a:extLst>
          </p:cNvPr>
          <p:cNvSpPr>
            <a:spLocks noGrp="1"/>
          </p:cNvSpPr>
          <p:nvPr>
            <p:ph type="sldNum" sz="quarter" idx="12"/>
          </p:nvPr>
        </p:nvSpPr>
        <p:spPr>
          <a:xfrm>
            <a:off x="46704" y="6447897"/>
            <a:ext cx="5334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12</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8" name="Title 7">
            <a:extLst>
              <a:ext uri="{FF2B5EF4-FFF2-40B4-BE49-F238E27FC236}">
                <a16:creationId xmlns:a16="http://schemas.microsoft.com/office/drawing/2014/main" id="{B7A070BE-220C-EC06-885D-84B76A5C64F6}"/>
              </a:ext>
            </a:extLst>
          </p:cNvPr>
          <p:cNvSpPr>
            <a:spLocks noGrp="1"/>
          </p:cNvSpPr>
          <p:nvPr>
            <p:ph type="title"/>
          </p:nvPr>
        </p:nvSpPr>
        <p:spPr/>
        <p:txBody>
          <a:bodyPr/>
          <a:lstStyle/>
          <a:p>
            <a:r>
              <a:rPr lang="fa-IR" dirty="0"/>
              <a:t>سابقه معاملات گندله در بازارهای بورس کالا در یک سال اخیر</a:t>
            </a:r>
          </a:p>
        </p:txBody>
      </p:sp>
      <p:graphicFrame>
        <p:nvGraphicFramePr>
          <p:cNvPr id="2" name="Diagram 1">
            <a:extLst>
              <a:ext uri="{FF2B5EF4-FFF2-40B4-BE49-F238E27FC236}">
                <a16:creationId xmlns:a16="http://schemas.microsoft.com/office/drawing/2014/main" id="{493450A9-AB9E-A4E0-1BBC-F6F2BCC33B51}"/>
              </a:ext>
            </a:extLst>
          </p:cNvPr>
          <p:cNvGraphicFramePr/>
          <p:nvPr>
            <p:extLst>
              <p:ext uri="{D42A27DB-BD31-4B8C-83A1-F6EECF244321}">
                <p14:modId xmlns:p14="http://schemas.microsoft.com/office/powerpoint/2010/main" val="43255525"/>
              </p:ext>
            </p:extLst>
          </p:nvPr>
        </p:nvGraphicFramePr>
        <p:xfrm>
          <a:off x="228600" y="914400"/>
          <a:ext cx="11658600" cy="228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EF5D8AFE-4915-8E84-06B7-3C48598C7C4F}"/>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Layer>
                </a14:imgProps>
              </a:ext>
            </a:extLst>
          </a:blip>
          <a:stretch>
            <a:fillRect/>
          </a:stretch>
        </p:blipFill>
        <p:spPr>
          <a:xfrm>
            <a:off x="381000" y="3810000"/>
            <a:ext cx="11353800" cy="2686050"/>
          </a:xfrm>
          <a:prstGeom prst="rect">
            <a:avLst/>
          </a:prstGeom>
        </p:spPr>
      </p:pic>
      <p:sp>
        <p:nvSpPr>
          <p:cNvPr id="9" name="TextBox 8">
            <a:extLst>
              <a:ext uri="{FF2B5EF4-FFF2-40B4-BE49-F238E27FC236}">
                <a16:creationId xmlns:a16="http://schemas.microsoft.com/office/drawing/2014/main" id="{AEC2F204-F52E-3C0D-1F29-1BD54CB0376D}"/>
              </a:ext>
            </a:extLst>
          </p:cNvPr>
          <p:cNvSpPr txBox="1"/>
          <p:nvPr/>
        </p:nvSpPr>
        <p:spPr>
          <a:xfrm>
            <a:off x="5791200" y="3429000"/>
            <a:ext cx="6109854" cy="369332"/>
          </a:xfrm>
          <a:prstGeom prst="rect">
            <a:avLst/>
          </a:prstGeom>
          <a:noFill/>
        </p:spPr>
        <p:txBody>
          <a:bodyPr wrap="square">
            <a:spAutoFit/>
          </a:body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Arial" panose="020B0604020202020204" pitchFamily="34" charset="0"/>
                <a:ea typeface="+mn-ea"/>
                <a:cs typeface="B Mitra" panose="00000400000000000000" pitchFamily="2" charset="-78"/>
              </a:rPr>
              <a:t>انبارها و موجودی آن در بازار گواهی سپرده کالایی </a:t>
            </a:r>
          </a:p>
        </p:txBody>
      </p:sp>
    </p:spTree>
    <p:extLst>
      <p:ext uri="{BB962C8B-B14F-4D97-AF65-F5344CB8AC3E}">
        <p14:creationId xmlns:p14="http://schemas.microsoft.com/office/powerpoint/2010/main" val="2081604653"/>
      </p:ext>
    </p:extLst>
  </p:cSld>
  <p:clrMapOvr>
    <a:masterClrMapping/>
  </p:clrMapOvr>
  <p:transition spd="slow">
    <p:cove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BBCD36-1248-CADC-702A-4572A99B6ADB}"/>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379A3240-CDB2-A94D-4E08-1E18DB35E72E}"/>
              </a:ext>
            </a:extLst>
          </p:cNvPr>
          <p:cNvSpPr>
            <a:spLocks noGrp="1"/>
          </p:cNvSpPr>
          <p:nvPr>
            <p:ph type="ftr" sz="quarter" idx="11"/>
          </p:nvPr>
        </p:nvSpPr>
        <p:spPr>
          <a:xfrm>
            <a:off x="10515600" y="6447897"/>
            <a:ext cx="12192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a:extLst>
              <a:ext uri="{FF2B5EF4-FFF2-40B4-BE49-F238E27FC236}">
                <a16:creationId xmlns:a16="http://schemas.microsoft.com/office/drawing/2014/main" id="{17452A23-68F9-D4C7-FB05-0A64190BAB6F}"/>
              </a:ext>
            </a:extLst>
          </p:cNvPr>
          <p:cNvSpPr>
            <a:spLocks noGrp="1"/>
          </p:cNvSpPr>
          <p:nvPr>
            <p:ph type="sldNum" sz="quarter" idx="12"/>
          </p:nvPr>
        </p:nvSpPr>
        <p:spPr>
          <a:xfrm>
            <a:off x="46704" y="6447897"/>
            <a:ext cx="5334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13</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8" name="Title 7">
            <a:extLst>
              <a:ext uri="{FF2B5EF4-FFF2-40B4-BE49-F238E27FC236}">
                <a16:creationId xmlns:a16="http://schemas.microsoft.com/office/drawing/2014/main" id="{3E6716B6-53EA-62C7-8338-B9B5D8C87EC7}"/>
              </a:ext>
            </a:extLst>
          </p:cNvPr>
          <p:cNvSpPr>
            <a:spLocks noGrp="1"/>
          </p:cNvSpPr>
          <p:nvPr>
            <p:ph type="title"/>
          </p:nvPr>
        </p:nvSpPr>
        <p:spPr/>
        <p:txBody>
          <a:bodyPr/>
          <a:lstStyle/>
          <a:p>
            <a:r>
              <a:rPr lang="fa-IR" dirty="0"/>
              <a:t>تولیدکنندگان عمده گندله سنگ آهن </a:t>
            </a:r>
          </a:p>
        </p:txBody>
      </p:sp>
      <p:pic>
        <p:nvPicPr>
          <p:cNvPr id="2052" name="Picture 4" descr="معدن سنگ آهن گل گهر سیرجان - سایت مهندسی معدن">
            <a:extLst>
              <a:ext uri="{FF2B5EF4-FFF2-40B4-BE49-F238E27FC236}">
                <a16:creationId xmlns:a16="http://schemas.microsoft.com/office/drawing/2014/main" id="{73435C6B-278A-AB12-50AF-F5939F24CA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7487" y="838418"/>
            <a:ext cx="6677025" cy="5609479"/>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9691C6A6-0882-421E-81A9-98AD9A6E787E}"/>
              </a:ext>
            </a:extLst>
          </p:cNvPr>
          <p:cNvSpPr/>
          <p:nvPr/>
        </p:nvSpPr>
        <p:spPr>
          <a:xfrm>
            <a:off x="7391400" y="2286000"/>
            <a:ext cx="1143000" cy="91440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3" name="Oval 2">
            <a:extLst>
              <a:ext uri="{FF2B5EF4-FFF2-40B4-BE49-F238E27FC236}">
                <a16:creationId xmlns:a16="http://schemas.microsoft.com/office/drawing/2014/main" id="{7D2BA4BE-15DB-5AED-10CA-708BE507E865}"/>
              </a:ext>
            </a:extLst>
          </p:cNvPr>
          <p:cNvSpPr/>
          <p:nvPr/>
        </p:nvSpPr>
        <p:spPr>
          <a:xfrm>
            <a:off x="6096000" y="3429000"/>
            <a:ext cx="1143000" cy="91440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6" name="Oval 5">
            <a:extLst>
              <a:ext uri="{FF2B5EF4-FFF2-40B4-BE49-F238E27FC236}">
                <a16:creationId xmlns:a16="http://schemas.microsoft.com/office/drawing/2014/main" id="{7DEBCDFD-A42C-C861-3587-19E4765329DD}"/>
              </a:ext>
            </a:extLst>
          </p:cNvPr>
          <p:cNvSpPr/>
          <p:nvPr/>
        </p:nvSpPr>
        <p:spPr>
          <a:xfrm>
            <a:off x="5715000" y="4343400"/>
            <a:ext cx="1143000" cy="91440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885804370"/>
      </p:ext>
    </p:extLst>
  </p:cSld>
  <p:clrMapOvr>
    <a:masterClrMapping/>
  </p:clrMapOvr>
  <p:transition spd="slow">
    <p:cov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1CE55-E204-B21D-A9E2-EDD578C0E675}"/>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EC0597BF-85D3-630E-7AD6-52595C63F7F0}"/>
              </a:ext>
            </a:extLst>
          </p:cNvPr>
          <p:cNvSpPr>
            <a:spLocks noGrp="1"/>
          </p:cNvSpPr>
          <p:nvPr>
            <p:ph type="ftr" sz="quarter" idx="11"/>
          </p:nvPr>
        </p:nvSpPr>
        <p:spPr>
          <a:xfrm>
            <a:off x="10515600" y="6447897"/>
            <a:ext cx="12192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a:extLst>
              <a:ext uri="{FF2B5EF4-FFF2-40B4-BE49-F238E27FC236}">
                <a16:creationId xmlns:a16="http://schemas.microsoft.com/office/drawing/2014/main" id="{0A2CE977-88AD-415C-F1BD-0825FB1C1F42}"/>
              </a:ext>
            </a:extLst>
          </p:cNvPr>
          <p:cNvSpPr>
            <a:spLocks noGrp="1"/>
          </p:cNvSpPr>
          <p:nvPr>
            <p:ph type="sldNum" sz="quarter" idx="12"/>
          </p:nvPr>
        </p:nvSpPr>
        <p:spPr>
          <a:xfrm>
            <a:off x="46704" y="6447897"/>
            <a:ext cx="5334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14</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8" name="Title 7">
            <a:extLst>
              <a:ext uri="{FF2B5EF4-FFF2-40B4-BE49-F238E27FC236}">
                <a16:creationId xmlns:a16="http://schemas.microsoft.com/office/drawing/2014/main" id="{83DEF3BF-96A3-9425-65A3-80421CAC4070}"/>
              </a:ext>
            </a:extLst>
          </p:cNvPr>
          <p:cNvSpPr>
            <a:spLocks noGrp="1"/>
          </p:cNvSpPr>
          <p:nvPr>
            <p:ph type="title"/>
          </p:nvPr>
        </p:nvSpPr>
        <p:spPr/>
        <p:txBody>
          <a:bodyPr/>
          <a:lstStyle/>
          <a:p>
            <a:r>
              <a:rPr lang="fa-IR" dirty="0"/>
              <a:t>کاربرد دارایی پایه </a:t>
            </a:r>
          </a:p>
        </p:txBody>
      </p:sp>
      <p:graphicFrame>
        <p:nvGraphicFramePr>
          <p:cNvPr id="2" name="Table 1">
            <a:extLst>
              <a:ext uri="{FF2B5EF4-FFF2-40B4-BE49-F238E27FC236}">
                <a16:creationId xmlns:a16="http://schemas.microsoft.com/office/drawing/2014/main" id="{792B75B0-423B-A3D3-4FCC-B9AEA31AC0AD}"/>
              </a:ext>
            </a:extLst>
          </p:cNvPr>
          <p:cNvGraphicFramePr>
            <a:graphicFrameLocks noGrp="1"/>
          </p:cNvGraphicFramePr>
          <p:nvPr/>
        </p:nvGraphicFramePr>
        <p:xfrm>
          <a:off x="838200" y="1371600"/>
          <a:ext cx="10449746" cy="3895071"/>
        </p:xfrm>
        <a:graphic>
          <a:graphicData uri="http://schemas.openxmlformats.org/drawingml/2006/table">
            <a:tbl>
              <a:tblPr rtl="1" firstRow="1" bandRow="1">
                <a:tableStyleId>{BDBED569-4797-4DF1-A0F4-6AAB3CD982D8}</a:tableStyleId>
              </a:tblPr>
              <a:tblGrid>
                <a:gridCol w="2202529">
                  <a:extLst>
                    <a:ext uri="{9D8B030D-6E8A-4147-A177-3AD203B41FA5}">
                      <a16:colId xmlns:a16="http://schemas.microsoft.com/office/drawing/2014/main" val="3913172287"/>
                    </a:ext>
                  </a:extLst>
                </a:gridCol>
                <a:gridCol w="1753266">
                  <a:extLst>
                    <a:ext uri="{9D8B030D-6E8A-4147-A177-3AD203B41FA5}">
                      <a16:colId xmlns:a16="http://schemas.microsoft.com/office/drawing/2014/main" val="2755915809"/>
                    </a:ext>
                  </a:extLst>
                </a:gridCol>
                <a:gridCol w="6493951">
                  <a:extLst>
                    <a:ext uri="{9D8B030D-6E8A-4147-A177-3AD203B41FA5}">
                      <a16:colId xmlns:a16="http://schemas.microsoft.com/office/drawing/2014/main" val="1067350451"/>
                    </a:ext>
                  </a:extLst>
                </a:gridCol>
              </a:tblGrid>
              <a:tr h="1213675">
                <a:tc>
                  <a:txBody>
                    <a:bodyPr/>
                    <a:lstStyle/>
                    <a:p>
                      <a:pPr algn="ctr" rtl="1"/>
                      <a:r>
                        <a:rPr lang="fa-IR" sz="2000" dirty="0">
                          <a:solidFill>
                            <a:schemeClr val="tx1"/>
                          </a:solidFill>
                          <a:cs typeface="B Mitra" panose="00000400000000000000" pitchFamily="2" charset="-78"/>
                        </a:rPr>
                        <a:t>نوع / شکل گندله</a:t>
                      </a:r>
                    </a:p>
                  </a:txBody>
                  <a:tcPr anchor="ctr"/>
                </a:tc>
                <a:tc>
                  <a:txBody>
                    <a:bodyPr/>
                    <a:lstStyle/>
                    <a:p>
                      <a:pPr algn="ctr" rtl="1"/>
                      <a:r>
                        <a:rPr lang="fa-IR" sz="2000" dirty="0">
                          <a:solidFill>
                            <a:schemeClr val="tx1"/>
                          </a:solidFill>
                          <a:cs typeface="B Mitra" panose="00000400000000000000" pitchFamily="2" charset="-78"/>
                        </a:rPr>
                        <a:t>کاربرد اصلی</a:t>
                      </a:r>
                    </a:p>
                  </a:txBody>
                  <a:tcPr anchor="ctr"/>
                </a:tc>
                <a:tc>
                  <a:txBody>
                    <a:bodyPr/>
                    <a:lstStyle/>
                    <a:p>
                      <a:pPr algn="ctr" rtl="1"/>
                      <a:r>
                        <a:rPr lang="fa-IR" sz="2000" dirty="0">
                          <a:solidFill>
                            <a:schemeClr val="tx1"/>
                          </a:solidFill>
                          <a:cs typeface="B Mitra" panose="00000400000000000000" pitchFamily="2" charset="-78"/>
                        </a:rPr>
                        <a:t>توضیح مختصر</a:t>
                      </a:r>
                    </a:p>
                  </a:txBody>
                  <a:tcPr anchor="ctr"/>
                </a:tc>
                <a:extLst>
                  <a:ext uri="{0D108BD9-81ED-4DB2-BD59-A6C34878D82A}">
                    <a16:rowId xmlns:a16="http://schemas.microsoft.com/office/drawing/2014/main" val="661274544"/>
                  </a:ext>
                </a:extLst>
              </a:tr>
              <a:tr h="664347">
                <a:tc>
                  <a:txBody>
                    <a:bodyPr/>
                    <a:lstStyle/>
                    <a:p>
                      <a:pPr algn="ctr" rtl="1">
                        <a:buNone/>
                      </a:pPr>
                      <a:r>
                        <a:rPr lang="fa-IR" sz="1400" b="1" dirty="0">
                          <a:cs typeface="B Mitra" panose="00000400000000000000" pitchFamily="2" charset="-78"/>
                        </a:rPr>
                        <a:t>گندله کوره بلند (BF Pellet)</a:t>
                      </a:r>
                      <a:endParaRPr lang="fa-IR" sz="1400" dirty="0">
                        <a:cs typeface="B Mitra" panose="00000400000000000000" pitchFamily="2" charset="-78"/>
                      </a:endParaRPr>
                    </a:p>
                  </a:txBody>
                  <a:tcPr marL="70183" marR="70183" marT="35091" marB="35091" anchor="ctr">
                    <a:solidFill>
                      <a:srgbClr val="3B7DCD">
                        <a:alpha val="20000"/>
                      </a:srgbClr>
                    </a:solidFill>
                  </a:tcPr>
                </a:tc>
                <a:tc>
                  <a:txBody>
                    <a:bodyPr/>
                    <a:lstStyle/>
                    <a:p>
                      <a:pPr algn="ctr" rtl="1">
                        <a:buNone/>
                      </a:pPr>
                      <a:r>
                        <a:rPr lang="fa-IR" sz="1400" dirty="0">
                          <a:cs typeface="B Mitra" panose="00000400000000000000" pitchFamily="2" charset="-78"/>
                        </a:rPr>
                        <a:t>خوراک کوره بلند</a:t>
                      </a:r>
                    </a:p>
                  </a:txBody>
                  <a:tcPr marL="70183" marR="70183" marT="35091" marB="35091" anchor="ctr">
                    <a:solidFill>
                      <a:srgbClr val="3B7DCD">
                        <a:alpha val="20000"/>
                      </a:srgbClr>
                    </a:solidFill>
                  </a:tcPr>
                </a:tc>
                <a:tc>
                  <a:txBody>
                    <a:bodyPr/>
                    <a:lstStyle/>
                    <a:p>
                      <a:pPr algn="justLow" rtl="1">
                        <a:buNone/>
                      </a:pPr>
                      <a:r>
                        <a:rPr lang="fa-IR" sz="1400" dirty="0">
                          <a:cs typeface="B Mitra" panose="00000400000000000000" pitchFamily="2" charset="-78"/>
                        </a:rPr>
                        <a:t>در واحدهای فولادسازی مبتنی بر کوره بلند به‌عنوان ماده اولیه تولید چدن مذاب استفاده می‌شود. این نوع گندله باید استحکام مکانیکی مناسب و ترکیب شیمیایی متناسب با فرآیند کوره بلند داشته باشد.</a:t>
                      </a:r>
                    </a:p>
                  </a:txBody>
                  <a:tcPr marL="70183" marR="70183" marT="35091" marB="35091" anchor="ctr">
                    <a:solidFill>
                      <a:srgbClr val="3B7DCD">
                        <a:alpha val="20000"/>
                      </a:srgbClr>
                    </a:solidFill>
                  </a:tcPr>
                </a:tc>
                <a:extLst>
                  <a:ext uri="{0D108BD9-81ED-4DB2-BD59-A6C34878D82A}">
                    <a16:rowId xmlns:a16="http://schemas.microsoft.com/office/drawing/2014/main" val="3742249669"/>
                  </a:ext>
                </a:extLst>
              </a:tr>
              <a:tr h="676351">
                <a:tc>
                  <a:txBody>
                    <a:bodyPr/>
                    <a:lstStyle/>
                    <a:p>
                      <a:pPr algn="ctr" rtl="1">
                        <a:buNone/>
                      </a:pPr>
                      <a:r>
                        <a:rPr lang="fa-IR" sz="1400" b="1" dirty="0">
                          <a:cs typeface="B Mitra" panose="00000400000000000000" pitchFamily="2" charset="-78"/>
                        </a:rPr>
                        <a:t>گندله احیای مستقیم (DR Pellet)</a:t>
                      </a:r>
                      <a:endParaRPr lang="fa-IR" sz="1400" dirty="0">
                        <a:cs typeface="B Mitra" panose="00000400000000000000" pitchFamily="2" charset="-78"/>
                      </a:endParaRPr>
                    </a:p>
                  </a:txBody>
                  <a:tcPr marL="70183" marR="70183" marT="35091" marB="35091" anchor="ctr"/>
                </a:tc>
                <a:tc>
                  <a:txBody>
                    <a:bodyPr/>
                    <a:lstStyle/>
                    <a:p>
                      <a:pPr algn="ctr" rtl="1">
                        <a:buNone/>
                      </a:pPr>
                      <a:r>
                        <a:rPr lang="fa-IR" sz="1400" dirty="0">
                          <a:cs typeface="B Mitra" panose="00000400000000000000" pitchFamily="2" charset="-78"/>
                        </a:rPr>
                        <a:t>خوراک واحد احیای مستقیم</a:t>
                      </a:r>
                    </a:p>
                  </a:txBody>
                  <a:tcPr marL="70183" marR="70183" marT="35091" marB="35091" anchor="ctr"/>
                </a:tc>
                <a:tc>
                  <a:txBody>
                    <a:bodyPr/>
                    <a:lstStyle/>
                    <a:p>
                      <a:pPr algn="justLow" rtl="1">
                        <a:buNone/>
                      </a:pPr>
                      <a:r>
                        <a:rPr lang="fa-IR" sz="1400" dirty="0">
                          <a:cs typeface="B Mitra" panose="00000400000000000000" pitchFamily="2" charset="-78"/>
                        </a:rPr>
                        <a:t>مهم‌ترین کاربرد گندله در ایران است. این نوع گندله در واحدهای احیای مستقیم برای تولید آهن اسفنجی مصرف می‌شود و معمولاً عیار آهن بالاتر و ناخالصی کمتری نسبت به BF Pellet دارد.</a:t>
                      </a:r>
                    </a:p>
                  </a:txBody>
                  <a:tcPr marL="70183" marR="70183" marT="35091" marB="35091" anchor="ctr"/>
                </a:tc>
                <a:extLst>
                  <a:ext uri="{0D108BD9-81ED-4DB2-BD59-A6C34878D82A}">
                    <a16:rowId xmlns:a16="http://schemas.microsoft.com/office/drawing/2014/main" val="926528029"/>
                  </a:ext>
                </a:extLst>
              </a:tr>
              <a:tr h="676351">
                <a:tc>
                  <a:txBody>
                    <a:bodyPr/>
                    <a:lstStyle/>
                    <a:p>
                      <a:pPr algn="ctr" rtl="1">
                        <a:buNone/>
                      </a:pPr>
                      <a:r>
                        <a:rPr lang="fa-IR" sz="1400" b="1" dirty="0">
                          <a:cs typeface="B Mitra" panose="00000400000000000000" pitchFamily="2" charset="-78"/>
                        </a:rPr>
                        <a:t>گندله صادراتی</a:t>
                      </a:r>
                      <a:endParaRPr lang="fa-IR" sz="1400" dirty="0">
                        <a:cs typeface="B Mitra" panose="00000400000000000000" pitchFamily="2" charset="-78"/>
                      </a:endParaRPr>
                    </a:p>
                  </a:txBody>
                  <a:tcPr marL="70183" marR="70183" marT="35091" marB="35091" anchor="ctr">
                    <a:solidFill>
                      <a:srgbClr val="3B7DCD">
                        <a:alpha val="20000"/>
                      </a:srgbClr>
                    </a:solidFill>
                  </a:tcPr>
                </a:tc>
                <a:tc>
                  <a:txBody>
                    <a:bodyPr/>
                    <a:lstStyle/>
                    <a:p>
                      <a:pPr algn="ctr" rtl="1">
                        <a:buNone/>
                      </a:pPr>
                      <a:r>
                        <a:rPr lang="fa-IR" sz="1400" dirty="0">
                          <a:cs typeface="B Mitra" panose="00000400000000000000" pitchFamily="2" charset="-78"/>
                        </a:rPr>
                        <a:t>فروش به بازارهای خارجی</a:t>
                      </a:r>
                    </a:p>
                  </a:txBody>
                  <a:tcPr marL="70183" marR="70183" marT="35091" marB="35091" anchor="ctr">
                    <a:solidFill>
                      <a:srgbClr val="3B7DCD">
                        <a:alpha val="20000"/>
                      </a:srgbClr>
                    </a:solidFill>
                  </a:tcPr>
                </a:tc>
                <a:tc>
                  <a:txBody>
                    <a:bodyPr/>
                    <a:lstStyle/>
                    <a:p>
                      <a:pPr algn="justLow" rtl="1">
                        <a:buNone/>
                      </a:pPr>
                      <a:r>
                        <a:rPr lang="fa-IR" sz="1400" dirty="0">
                          <a:cs typeface="B Mitra" panose="00000400000000000000" pitchFamily="2" charset="-78"/>
                        </a:rPr>
                        <a:t>بخشی از گندله تولیدی کشور به بازارهای خارجی صادر می‌شود. کاربرد آن در کشور مقصد بسته به نوع گندله، می‌تواند در واحدهای احیای مستقیم یا کوره بلند باشد.</a:t>
                      </a:r>
                    </a:p>
                  </a:txBody>
                  <a:tcPr marL="70183" marR="70183" marT="35091" marB="35091" anchor="ctr">
                    <a:solidFill>
                      <a:srgbClr val="3B7DCD">
                        <a:alpha val="20000"/>
                      </a:srgbClr>
                    </a:solidFill>
                  </a:tcPr>
                </a:tc>
                <a:extLst>
                  <a:ext uri="{0D108BD9-81ED-4DB2-BD59-A6C34878D82A}">
                    <a16:rowId xmlns:a16="http://schemas.microsoft.com/office/drawing/2014/main" val="1626228882"/>
                  </a:ext>
                </a:extLst>
              </a:tr>
              <a:tr h="664347">
                <a:tc>
                  <a:txBody>
                    <a:bodyPr/>
                    <a:lstStyle/>
                    <a:p>
                      <a:pPr algn="ctr" rtl="1">
                        <a:buNone/>
                      </a:pPr>
                      <a:r>
                        <a:rPr lang="fa-IR" sz="1400" b="1" dirty="0">
                          <a:cs typeface="B Mitra" panose="00000400000000000000" pitchFamily="2" charset="-78"/>
                        </a:rPr>
                        <a:t>گندله متالیزه / پیش‌احیا شده</a:t>
                      </a:r>
                      <a:endParaRPr lang="fa-IR" sz="1400" dirty="0">
                        <a:cs typeface="B Mitra" panose="00000400000000000000" pitchFamily="2" charset="-78"/>
                      </a:endParaRPr>
                    </a:p>
                  </a:txBody>
                  <a:tcPr marL="70183" marR="70183" marT="35091" marB="35091" anchor="ctr"/>
                </a:tc>
                <a:tc>
                  <a:txBody>
                    <a:bodyPr/>
                    <a:lstStyle/>
                    <a:p>
                      <a:pPr algn="ctr" rtl="1">
                        <a:buNone/>
                      </a:pPr>
                      <a:r>
                        <a:rPr lang="fa-IR" sz="1400" dirty="0">
                          <a:cs typeface="B Mitra" panose="00000400000000000000" pitchFamily="2" charset="-78"/>
                        </a:rPr>
                        <a:t>خوراک فولادسازی یا ذوب</a:t>
                      </a:r>
                    </a:p>
                  </a:txBody>
                  <a:tcPr marL="70183" marR="70183" marT="35091" marB="35091" anchor="ctr"/>
                </a:tc>
                <a:tc>
                  <a:txBody>
                    <a:bodyPr/>
                    <a:lstStyle/>
                    <a:p>
                      <a:pPr algn="justLow" rtl="1">
                        <a:buNone/>
                      </a:pPr>
                      <a:r>
                        <a:rPr lang="fa-IR" sz="1400" dirty="0">
                          <a:cs typeface="B Mitra" panose="00000400000000000000" pitchFamily="2" charset="-78"/>
                        </a:rPr>
                        <a:t>در برخی موارد گندله پس از فرآیند احیا به محصولی با ارزش افزوده بالاتر تبدیل می‌شود که در کوره‌های قوس الکتریکی یا دیگر واحدهای فولادسازی استفاده می‌شود.</a:t>
                      </a:r>
                    </a:p>
                  </a:txBody>
                  <a:tcPr marL="70183" marR="70183" marT="35091" marB="35091" anchor="ctr"/>
                </a:tc>
                <a:extLst>
                  <a:ext uri="{0D108BD9-81ED-4DB2-BD59-A6C34878D82A}">
                    <a16:rowId xmlns:a16="http://schemas.microsoft.com/office/drawing/2014/main" val="2809623864"/>
                  </a:ext>
                </a:extLst>
              </a:tr>
            </a:tbl>
          </a:graphicData>
        </a:graphic>
      </p:graphicFrame>
    </p:spTree>
    <p:extLst>
      <p:ext uri="{BB962C8B-B14F-4D97-AF65-F5344CB8AC3E}">
        <p14:creationId xmlns:p14="http://schemas.microsoft.com/office/powerpoint/2010/main" val="2397102858"/>
      </p:ext>
    </p:extLst>
  </p:cSld>
  <p:clrMapOvr>
    <a:masterClrMapping/>
  </p:clrMapOvr>
  <p:transition spd="slow">
    <p:cove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ABCF9-0515-E25C-3BDA-1DE1DFF54989}"/>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A5BE5131-C2EF-534E-4E9D-CDCDD41FB955}"/>
              </a:ext>
            </a:extLst>
          </p:cNvPr>
          <p:cNvSpPr>
            <a:spLocks noGrp="1"/>
          </p:cNvSpPr>
          <p:nvPr>
            <p:ph type="ftr" sz="quarter" idx="11"/>
          </p:nvPr>
        </p:nvSpPr>
        <p:spPr>
          <a:xfrm>
            <a:off x="10515600" y="6447897"/>
            <a:ext cx="12192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a:extLst>
              <a:ext uri="{FF2B5EF4-FFF2-40B4-BE49-F238E27FC236}">
                <a16:creationId xmlns:a16="http://schemas.microsoft.com/office/drawing/2014/main" id="{2A9B98CB-31D6-823F-AA0A-50D95C4C321E}"/>
              </a:ext>
            </a:extLst>
          </p:cNvPr>
          <p:cNvSpPr>
            <a:spLocks noGrp="1"/>
          </p:cNvSpPr>
          <p:nvPr>
            <p:ph type="sldNum" sz="quarter" idx="12"/>
          </p:nvPr>
        </p:nvSpPr>
        <p:spPr>
          <a:xfrm>
            <a:off x="46704" y="6447897"/>
            <a:ext cx="5334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15</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8" name="Title 7">
            <a:extLst>
              <a:ext uri="{FF2B5EF4-FFF2-40B4-BE49-F238E27FC236}">
                <a16:creationId xmlns:a16="http://schemas.microsoft.com/office/drawing/2014/main" id="{9CDC61AA-95C6-EA84-C445-9C16530C8024}"/>
              </a:ext>
            </a:extLst>
          </p:cNvPr>
          <p:cNvSpPr>
            <a:spLocks noGrp="1"/>
          </p:cNvSpPr>
          <p:nvPr>
            <p:ph type="title"/>
          </p:nvPr>
        </p:nvSpPr>
        <p:spPr/>
        <p:txBody>
          <a:bodyPr/>
          <a:lstStyle/>
          <a:p>
            <a:r>
              <a:rPr lang="fa-IR" dirty="0"/>
              <a:t>نمودار قیمتی بازار فیزیکی گندله</a:t>
            </a:r>
          </a:p>
        </p:txBody>
      </p:sp>
      <p:graphicFrame>
        <p:nvGraphicFramePr>
          <p:cNvPr id="2" name="Chart 1">
            <a:extLst>
              <a:ext uri="{FF2B5EF4-FFF2-40B4-BE49-F238E27FC236}">
                <a16:creationId xmlns:a16="http://schemas.microsoft.com/office/drawing/2014/main" id="{26B38AB6-65BD-56AC-43C4-966B188D812B}"/>
              </a:ext>
            </a:extLst>
          </p:cNvPr>
          <p:cNvGraphicFramePr>
            <a:graphicFrameLocks/>
          </p:cNvGraphicFramePr>
          <p:nvPr/>
        </p:nvGraphicFramePr>
        <p:xfrm>
          <a:off x="228600" y="914400"/>
          <a:ext cx="11582400" cy="5105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83496596"/>
      </p:ext>
    </p:extLst>
  </p:cSld>
  <p:clrMapOvr>
    <a:masterClrMapping/>
  </p:clrMapOvr>
  <p:transition spd="slow">
    <p:cove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F1C4B-039C-0242-098D-ABA4B764353E}"/>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A673CF69-F45C-D315-7E09-9CF858AEF9E2}"/>
              </a:ext>
            </a:extLst>
          </p:cNvPr>
          <p:cNvSpPr>
            <a:spLocks noGrp="1"/>
          </p:cNvSpPr>
          <p:nvPr>
            <p:ph type="ftr" sz="quarter" idx="11"/>
          </p:nvPr>
        </p:nvSpPr>
        <p:spPr>
          <a:xfrm>
            <a:off x="10515600" y="6447897"/>
            <a:ext cx="12192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a:extLst>
              <a:ext uri="{FF2B5EF4-FFF2-40B4-BE49-F238E27FC236}">
                <a16:creationId xmlns:a16="http://schemas.microsoft.com/office/drawing/2014/main" id="{F2BEB4A0-4673-69C1-A745-58EE4E6C25BC}"/>
              </a:ext>
            </a:extLst>
          </p:cNvPr>
          <p:cNvSpPr>
            <a:spLocks noGrp="1"/>
          </p:cNvSpPr>
          <p:nvPr>
            <p:ph type="sldNum" sz="quarter" idx="12"/>
          </p:nvPr>
        </p:nvSpPr>
        <p:spPr>
          <a:xfrm>
            <a:off x="46704" y="6447897"/>
            <a:ext cx="5334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16</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8" name="Title 7">
            <a:extLst>
              <a:ext uri="{FF2B5EF4-FFF2-40B4-BE49-F238E27FC236}">
                <a16:creationId xmlns:a16="http://schemas.microsoft.com/office/drawing/2014/main" id="{763D3DFA-B85E-76B2-0B1B-BC2576A01BE1}"/>
              </a:ext>
            </a:extLst>
          </p:cNvPr>
          <p:cNvSpPr>
            <a:spLocks noGrp="1"/>
          </p:cNvSpPr>
          <p:nvPr>
            <p:ph type="title"/>
          </p:nvPr>
        </p:nvSpPr>
        <p:spPr/>
        <p:txBody>
          <a:bodyPr>
            <a:normAutofit/>
          </a:bodyPr>
          <a:lstStyle/>
          <a:p>
            <a:r>
              <a:rPr lang="fa-IR" dirty="0"/>
              <a:t>صادرات گندله</a:t>
            </a:r>
          </a:p>
        </p:txBody>
      </p:sp>
      <p:graphicFrame>
        <p:nvGraphicFramePr>
          <p:cNvPr id="3" name="Table 2">
            <a:extLst>
              <a:ext uri="{FF2B5EF4-FFF2-40B4-BE49-F238E27FC236}">
                <a16:creationId xmlns:a16="http://schemas.microsoft.com/office/drawing/2014/main" id="{87AF03AF-AC06-5130-2C04-EDC14B069709}"/>
              </a:ext>
            </a:extLst>
          </p:cNvPr>
          <p:cNvGraphicFramePr>
            <a:graphicFrameLocks noGrp="1"/>
          </p:cNvGraphicFramePr>
          <p:nvPr/>
        </p:nvGraphicFramePr>
        <p:xfrm>
          <a:off x="533400" y="838200"/>
          <a:ext cx="10869332" cy="1668330"/>
        </p:xfrm>
        <a:graphic>
          <a:graphicData uri="http://schemas.openxmlformats.org/drawingml/2006/table">
            <a:tbl>
              <a:tblPr rtl="1" firstRow="1" bandRow="1">
                <a:tableStyleId>{5C22544A-7EE6-4342-B048-85BDC9FD1C3A}</a:tableStyleId>
              </a:tblPr>
              <a:tblGrid>
                <a:gridCol w="2717333">
                  <a:extLst>
                    <a:ext uri="{9D8B030D-6E8A-4147-A177-3AD203B41FA5}">
                      <a16:colId xmlns:a16="http://schemas.microsoft.com/office/drawing/2014/main" val="2166880949"/>
                    </a:ext>
                  </a:extLst>
                </a:gridCol>
                <a:gridCol w="2717333">
                  <a:extLst>
                    <a:ext uri="{9D8B030D-6E8A-4147-A177-3AD203B41FA5}">
                      <a16:colId xmlns:a16="http://schemas.microsoft.com/office/drawing/2014/main" val="741778154"/>
                    </a:ext>
                  </a:extLst>
                </a:gridCol>
                <a:gridCol w="2717333">
                  <a:extLst>
                    <a:ext uri="{9D8B030D-6E8A-4147-A177-3AD203B41FA5}">
                      <a16:colId xmlns:a16="http://schemas.microsoft.com/office/drawing/2014/main" val="1971610512"/>
                    </a:ext>
                  </a:extLst>
                </a:gridCol>
                <a:gridCol w="2717333">
                  <a:extLst>
                    <a:ext uri="{9D8B030D-6E8A-4147-A177-3AD203B41FA5}">
                      <a16:colId xmlns:a16="http://schemas.microsoft.com/office/drawing/2014/main" val="1142358695"/>
                    </a:ext>
                  </a:extLst>
                </a:gridCol>
              </a:tblGrid>
              <a:tr h="556110">
                <a:tc>
                  <a:txBody>
                    <a:bodyPr/>
                    <a:lstStyle/>
                    <a:p>
                      <a:pPr algn="ctr" rtl="1"/>
                      <a:r>
                        <a:rPr lang="fa-IR" dirty="0">
                          <a:solidFill>
                            <a:schemeClr val="tx1"/>
                          </a:solidFill>
                          <a:cs typeface="B Nazanin" panose="00000400000000000000" pitchFamily="2" charset="-78"/>
                        </a:rPr>
                        <a:t>مقدار / سال</a:t>
                      </a:r>
                    </a:p>
                  </a:txBody>
                  <a:tcPr>
                    <a:solidFill>
                      <a:srgbClr val="A5C0E2"/>
                    </a:solidFill>
                  </a:tcPr>
                </a:tc>
                <a:tc>
                  <a:txBody>
                    <a:bodyPr/>
                    <a:lstStyle/>
                    <a:p>
                      <a:pPr algn="ctr" rtl="1"/>
                      <a:r>
                        <a:rPr lang="fa-IR" dirty="0">
                          <a:solidFill>
                            <a:schemeClr val="tx1"/>
                          </a:solidFill>
                          <a:cs typeface="B Nazanin" panose="00000400000000000000" pitchFamily="2" charset="-78"/>
                        </a:rPr>
                        <a:t>ده ماهه سال 1404</a:t>
                      </a:r>
                    </a:p>
                  </a:txBody>
                  <a:tcPr>
                    <a:solidFill>
                      <a:srgbClr val="A5C0E2"/>
                    </a:solidFill>
                  </a:tcPr>
                </a:tc>
                <a:tc>
                  <a:txBody>
                    <a:bodyPr/>
                    <a:lstStyle/>
                    <a:p>
                      <a:pPr algn="ctr" rtl="1"/>
                      <a:r>
                        <a:rPr lang="fa-IR" dirty="0">
                          <a:solidFill>
                            <a:schemeClr val="tx1"/>
                          </a:solidFill>
                          <a:cs typeface="B Nazanin" panose="00000400000000000000" pitchFamily="2" charset="-78"/>
                        </a:rPr>
                        <a:t>سال 1403</a:t>
                      </a:r>
                    </a:p>
                  </a:txBody>
                  <a:tcPr>
                    <a:solidFill>
                      <a:srgbClr val="A5C0E2"/>
                    </a:solidFill>
                  </a:tcPr>
                </a:tc>
                <a:tc>
                  <a:txBody>
                    <a:bodyPr/>
                    <a:lstStyle/>
                    <a:p>
                      <a:pPr algn="ctr" rtl="1"/>
                      <a:r>
                        <a:rPr lang="fa-IR" dirty="0">
                          <a:solidFill>
                            <a:schemeClr val="tx1"/>
                          </a:solidFill>
                          <a:cs typeface="B Nazanin" panose="00000400000000000000" pitchFamily="2" charset="-78"/>
                        </a:rPr>
                        <a:t>سال 1402</a:t>
                      </a:r>
                    </a:p>
                  </a:txBody>
                  <a:tcPr>
                    <a:solidFill>
                      <a:srgbClr val="A5C0E2"/>
                    </a:solidFill>
                  </a:tcPr>
                </a:tc>
                <a:extLst>
                  <a:ext uri="{0D108BD9-81ED-4DB2-BD59-A6C34878D82A}">
                    <a16:rowId xmlns:a16="http://schemas.microsoft.com/office/drawing/2014/main" val="1219426491"/>
                  </a:ext>
                </a:extLst>
              </a:tr>
              <a:tr h="556110">
                <a:tc>
                  <a:txBody>
                    <a:bodyPr/>
                    <a:lstStyle/>
                    <a:p>
                      <a:pPr algn="ctr" rtl="1"/>
                      <a:r>
                        <a:rPr lang="fa-IR" dirty="0">
                          <a:solidFill>
                            <a:schemeClr val="tx1"/>
                          </a:solidFill>
                          <a:cs typeface="B Nazanin" panose="00000400000000000000" pitchFamily="2" charset="-78"/>
                        </a:rPr>
                        <a:t>ارزش (میلیون دلار)</a:t>
                      </a:r>
                    </a:p>
                  </a:txBody>
                  <a:tcPr>
                    <a:solidFill>
                      <a:srgbClr val="D5E0F7"/>
                    </a:solidFill>
                  </a:tcPr>
                </a:tc>
                <a:tc>
                  <a:txBody>
                    <a:bodyPr/>
                    <a:lstStyle/>
                    <a:p>
                      <a:pPr algn="ctr" rtl="1"/>
                      <a:r>
                        <a:rPr lang="fa-IR" dirty="0">
                          <a:solidFill>
                            <a:schemeClr val="tx1"/>
                          </a:solidFill>
                          <a:cs typeface="B Nazanin" panose="00000400000000000000" pitchFamily="2" charset="-78"/>
                        </a:rPr>
                        <a:t>900</a:t>
                      </a:r>
                    </a:p>
                  </a:txBody>
                  <a:tcPr>
                    <a:solidFill>
                      <a:srgbClr val="D5E0F7"/>
                    </a:solidFill>
                  </a:tcPr>
                </a:tc>
                <a:tc>
                  <a:txBody>
                    <a:bodyPr/>
                    <a:lstStyle/>
                    <a:p>
                      <a:pPr algn="ctr" rtl="1"/>
                      <a:r>
                        <a:rPr lang="fa-IR" dirty="0">
                          <a:solidFill>
                            <a:schemeClr val="tx1"/>
                          </a:solidFill>
                          <a:cs typeface="B Nazanin" panose="00000400000000000000" pitchFamily="2" charset="-78"/>
                        </a:rPr>
                        <a:t>950</a:t>
                      </a:r>
                    </a:p>
                  </a:txBody>
                  <a:tcPr>
                    <a:solidFill>
                      <a:srgbClr val="D5E0F7"/>
                    </a:solidFill>
                  </a:tcPr>
                </a:tc>
                <a:tc>
                  <a:txBody>
                    <a:bodyPr/>
                    <a:lstStyle/>
                    <a:p>
                      <a:pPr algn="ctr" rtl="1"/>
                      <a:r>
                        <a:rPr lang="fa-IR" dirty="0">
                          <a:solidFill>
                            <a:schemeClr val="tx1"/>
                          </a:solidFill>
                          <a:cs typeface="B Nazanin" panose="00000400000000000000" pitchFamily="2" charset="-78"/>
                        </a:rPr>
                        <a:t>1</a:t>
                      </a:r>
                    </a:p>
                  </a:txBody>
                  <a:tcPr>
                    <a:solidFill>
                      <a:srgbClr val="D5E0F7"/>
                    </a:solidFill>
                  </a:tcPr>
                </a:tc>
                <a:extLst>
                  <a:ext uri="{0D108BD9-81ED-4DB2-BD59-A6C34878D82A}">
                    <a16:rowId xmlns:a16="http://schemas.microsoft.com/office/drawing/2014/main" val="1592075512"/>
                  </a:ext>
                </a:extLst>
              </a:tr>
              <a:tr h="556110">
                <a:tc>
                  <a:txBody>
                    <a:bodyPr/>
                    <a:lstStyle/>
                    <a:p>
                      <a:pPr algn="ctr" rtl="1"/>
                      <a:r>
                        <a:rPr lang="fa-IR" dirty="0">
                          <a:solidFill>
                            <a:schemeClr val="tx1"/>
                          </a:solidFill>
                          <a:cs typeface="B Nazanin" panose="00000400000000000000" pitchFamily="2" charset="-78"/>
                        </a:rPr>
                        <a:t>حجم (میلیون تن)</a:t>
                      </a:r>
                    </a:p>
                  </a:txBody>
                  <a:tcPr>
                    <a:solidFill>
                      <a:srgbClr val="F1F1F3"/>
                    </a:solidFill>
                  </a:tcPr>
                </a:tc>
                <a:tc>
                  <a:txBody>
                    <a:bodyPr/>
                    <a:lstStyle/>
                    <a:p>
                      <a:pPr algn="ctr" rtl="1"/>
                      <a:r>
                        <a:rPr lang="fa-IR" dirty="0">
                          <a:solidFill>
                            <a:schemeClr val="tx1"/>
                          </a:solidFill>
                          <a:cs typeface="B Nazanin" panose="00000400000000000000" pitchFamily="2" charset="-78"/>
                        </a:rPr>
                        <a:t>10/7</a:t>
                      </a:r>
                    </a:p>
                  </a:txBody>
                  <a:tcPr>
                    <a:solidFill>
                      <a:srgbClr val="F1F1F3"/>
                    </a:solidFill>
                  </a:tcPr>
                </a:tc>
                <a:tc>
                  <a:txBody>
                    <a:bodyPr/>
                    <a:lstStyle/>
                    <a:p>
                      <a:pPr algn="ctr" rtl="1"/>
                      <a:r>
                        <a:rPr lang="fa-IR" dirty="0">
                          <a:solidFill>
                            <a:schemeClr val="tx1"/>
                          </a:solidFill>
                          <a:cs typeface="B Nazanin" panose="00000400000000000000" pitchFamily="2" charset="-78"/>
                        </a:rPr>
                        <a:t>10/3</a:t>
                      </a:r>
                    </a:p>
                  </a:txBody>
                  <a:tcPr>
                    <a:solidFill>
                      <a:srgbClr val="F1F1F3"/>
                    </a:solidFill>
                  </a:tcPr>
                </a:tc>
                <a:tc>
                  <a:txBody>
                    <a:bodyPr/>
                    <a:lstStyle/>
                    <a:p>
                      <a:pPr algn="ctr" rtl="1"/>
                      <a:r>
                        <a:rPr lang="fa-IR" dirty="0">
                          <a:solidFill>
                            <a:schemeClr val="tx1"/>
                          </a:solidFill>
                          <a:cs typeface="B Nazanin" panose="00000400000000000000" pitchFamily="2" charset="-78"/>
                        </a:rPr>
                        <a:t>10/5</a:t>
                      </a:r>
                    </a:p>
                  </a:txBody>
                  <a:tcPr>
                    <a:solidFill>
                      <a:srgbClr val="F1F1F3"/>
                    </a:solidFill>
                  </a:tcPr>
                </a:tc>
                <a:extLst>
                  <a:ext uri="{0D108BD9-81ED-4DB2-BD59-A6C34878D82A}">
                    <a16:rowId xmlns:a16="http://schemas.microsoft.com/office/drawing/2014/main" val="2566794874"/>
                  </a:ext>
                </a:extLst>
              </a:tr>
            </a:tbl>
          </a:graphicData>
        </a:graphic>
      </p:graphicFrame>
      <p:graphicFrame>
        <p:nvGraphicFramePr>
          <p:cNvPr id="6" name="Table 5">
            <a:extLst>
              <a:ext uri="{FF2B5EF4-FFF2-40B4-BE49-F238E27FC236}">
                <a16:creationId xmlns:a16="http://schemas.microsoft.com/office/drawing/2014/main" id="{246B8EF7-DED5-1865-267A-1336B6ADADB8}"/>
              </a:ext>
            </a:extLst>
          </p:cNvPr>
          <p:cNvGraphicFramePr>
            <a:graphicFrameLocks noGrp="1"/>
          </p:cNvGraphicFramePr>
          <p:nvPr/>
        </p:nvGraphicFramePr>
        <p:xfrm>
          <a:off x="4724400" y="3124200"/>
          <a:ext cx="4981300" cy="3276598"/>
        </p:xfrm>
        <a:graphic>
          <a:graphicData uri="http://schemas.openxmlformats.org/drawingml/2006/table">
            <a:tbl>
              <a:tblPr rtl="1" firstRow="1" bandRow="1">
                <a:tableStyleId>{5C22544A-7EE6-4342-B048-85BDC9FD1C3A}</a:tableStyleId>
              </a:tblPr>
              <a:tblGrid>
                <a:gridCol w="1574075">
                  <a:extLst>
                    <a:ext uri="{9D8B030D-6E8A-4147-A177-3AD203B41FA5}">
                      <a16:colId xmlns:a16="http://schemas.microsoft.com/office/drawing/2014/main" val="3695919766"/>
                    </a:ext>
                  </a:extLst>
                </a:gridCol>
                <a:gridCol w="1750981">
                  <a:extLst>
                    <a:ext uri="{9D8B030D-6E8A-4147-A177-3AD203B41FA5}">
                      <a16:colId xmlns:a16="http://schemas.microsoft.com/office/drawing/2014/main" val="2302276337"/>
                    </a:ext>
                  </a:extLst>
                </a:gridCol>
                <a:gridCol w="1656244">
                  <a:extLst>
                    <a:ext uri="{9D8B030D-6E8A-4147-A177-3AD203B41FA5}">
                      <a16:colId xmlns:a16="http://schemas.microsoft.com/office/drawing/2014/main" val="2034082621"/>
                    </a:ext>
                  </a:extLst>
                </a:gridCol>
              </a:tblGrid>
              <a:tr h="452693">
                <a:tc>
                  <a:txBody>
                    <a:bodyPr/>
                    <a:lstStyle/>
                    <a:p>
                      <a:pPr algn="ctr" rtl="1"/>
                      <a:r>
                        <a:rPr lang="fa-IR" dirty="0">
                          <a:solidFill>
                            <a:schemeClr val="tx1"/>
                          </a:solidFill>
                          <a:cs typeface="B Mitra" panose="00000400000000000000" pitchFamily="2" charset="-78"/>
                        </a:rPr>
                        <a:t>مقصد صادراتی</a:t>
                      </a:r>
                    </a:p>
                  </a:txBody>
                  <a:tcPr>
                    <a:solidFill>
                      <a:srgbClr val="A5C0E2"/>
                    </a:solidFill>
                  </a:tcPr>
                </a:tc>
                <a:tc>
                  <a:txBody>
                    <a:bodyPr/>
                    <a:lstStyle/>
                    <a:p>
                      <a:pPr algn="ctr" rtl="1"/>
                      <a:r>
                        <a:rPr lang="fa-IR" dirty="0">
                          <a:solidFill>
                            <a:schemeClr val="tx1"/>
                          </a:solidFill>
                          <a:cs typeface="B Mitra" panose="00000400000000000000" pitchFamily="2" charset="-78"/>
                        </a:rPr>
                        <a:t>حجم صادرات(تن)</a:t>
                      </a:r>
                    </a:p>
                  </a:txBody>
                  <a:tcPr>
                    <a:solidFill>
                      <a:srgbClr val="A5C0E2"/>
                    </a:solidFill>
                  </a:tcPr>
                </a:tc>
                <a:tc>
                  <a:txBody>
                    <a:bodyPr/>
                    <a:lstStyle/>
                    <a:p>
                      <a:pPr algn="ctr" rtl="1"/>
                      <a:r>
                        <a:rPr lang="fa-IR" dirty="0">
                          <a:solidFill>
                            <a:schemeClr val="tx1"/>
                          </a:solidFill>
                          <a:cs typeface="B Mitra" panose="00000400000000000000" pitchFamily="2" charset="-78"/>
                        </a:rPr>
                        <a:t>درصد از کل</a:t>
                      </a:r>
                    </a:p>
                  </a:txBody>
                  <a:tcPr>
                    <a:solidFill>
                      <a:srgbClr val="A5C0E2"/>
                    </a:solidFill>
                  </a:tcPr>
                </a:tc>
                <a:extLst>
                  <a:ext uri="{0D108BD9-81ED-4DB2-BD59-A6C34878D82A}">
                    <a16:rowId xmlns:a16="http://schemas.microsoft.com/office/drawing/2014/main" val="3033741045"/>
                  </a:ext>
                </a:extLst>
              </a:tr>
              <a:tr h="452693">
                <a:tc>
                  <a:txBody>
                    <a:bodyPr/>
                    <a:lstStyle/>
                    <a:p>
                      <a:pPr marL="0" algn="ctr" defTabSz="914400" rtl="1" eaLnBrk="1" fontAlgn="b" latinLnBrk="0" hangingPunct="1">
                        <a:buNone/>
                      </a:pPr>
                      <a:r>
                        <a:rPr lang="fa-IR" sz="1600" kern="1200" dirty="0">
                          <a:solidFill>
                            <a:schemeClr val="dk1"/>
                          </a:solidFill>
                          <a:latin typeface="+mn-lt"/>
                          <a:ea typeface="+mn-ea"/>
                          <a:cs typeface="B Mitra" panose="00000400000000000000" pitchFamily="2" charset="-78"/>
                        </a:rPr>
                        <a:t>چين</a:t>
                      </a:r>
                    </a:p>
                  </a:txBody>
                  <a:tcPr marL="9525" marR="9525" marT="9525" marB="0" anchor="ctr">
                    <a:solidFill>
                      <a:srgbClr val="D5E0F7"/>
                    </a:solidFill>
                  </a:tcPr>
                </a:tc>
                <a:tc>
                  <a:txBody>
                    <a:bodyPr/>
                    <a:lstStyle/>
                    <a:p>
                      <a:pPr marL="0" algn="ctr" defTabSz="914400" rtl="1" eaLnBrk="1" fontAlgn="b" latinLnBrk="0" hangingPunct="1">
                        <a:buNone/>
                      </a:pPr>
                      <a:r>
                        <a:rPr lang="fa-IR" sz="1600" kern="1200" dirty="0">
                          <a:solidFill>
                            <a:schemeClr val="dk1"/>
                          </a:solidFill>
                          <a:latin typeface="+mn-lt"/>
                          <a:ea typeface="+mn-ea"/>
                          <a:cs typeface="B Mitra" panose="00000400000000000000" pitchFamily="2" charset="-78"/>
                        </a:rPr>
                        <a:t>8,788,717  </a:t>
                      </a:r>
                    </a:p>
                  </a:txBody>
                  <a:tcPr marL="9525" marR="9525" marT="9525" marB="0" anchor="ctr">
                    <a:solidFill>
                      <a:srgbClr val="D5E0F7"/>
                    </a:solidFill>
                  </a:tcPr>
                </a:tc>
                <a:tc>
                  <a:txBody>
                    <a:bodyPr/>
                    <a:lstStyle/>
                    <a:p>
                      <a:pPr marL="0" algn="ctr" defTabSz="914400" rtl="1" eaLnBrk="1" fontAlgn="b" latinLnBrk="0" hangingPunct="1">
                        <a:buNone/>
                      </a:pPr>
                      <a:r>
                        <a:rPr lang="fa-IR" sz="1600" kern="1200" dirty="0">
                          <a:solidFill>
                            <a:schemeClr val="dk1"/>
                          </a:solidFill>
                          <a:latin typeface="+mn-lt"/>
                          <a:ea typeface="+mn-ea"/>
                          <a:cs typeface="B Mitra" panose="00000400000000000000" pitchFamily="2" charset="-78"/>
                        </a:rPr>
                        <a:t>81.5</a:t>
                      </a:r>
                    </a:p>
                  </a:txBody>
                  <a:tcPr marL="9525" marR="9525" marT="9525" marB="0" anchor="ctr">
                    <a:solidFill>
                      <a:srgbClr val="D5E0F7"/>
                    </a:solidFill>
                  </a:tcPr>
                </a:tc>
                <a:extLst>
                  <a:ext uri="{0D108BD9-81ED-4DB2-BD59-A6C34878D82A}">
                    <a16:rowId xmlns:a16="http://schemas.microsoft.com/office/drawing/2014/main" val="622780953"/>
                  </a:ext>
                </a:extLst>
              </a:tr>
              <a:tr h="452693">
                <a:tc>
                  <a:txBody>
                    <a:bodyPr/>
                    <a:lstStyle/>
                    <a:p>
                      <a:pPr marL="0" algn="ctr" defTabSz="914400" rtl="1" eaLnBrk="1" fontAlgn="b" latinLnBrk="0" hangingPunct="1">
                        <a:buNone/>
                      </a:pPr>
                      <a:r>
                        <a:rPr lang="fa-IR" sz="1600" kern="1200" dirty="0">
                          <a:solidFill>
                            <a:schemeClr val="dk1"/>
                          </a:solidFill>
                          <a:latin typeface="+mn-lt"/>
                          <a:ea typeface="+mn-ea"/>
                          <a:cs typeface="B Mitra" panose="00000400000000000000" pitchFamily="2" charset="-78"/>
                        </a:rPr>
                        <a:t>عمان</a:t>
                      </a:r>
                    </a:p>
                  </a:txBody>
                  <a:tcPr marL="9525" marR="9525" marT="9525" marB="0" anchor="ctr">
                    <a:solidFill>
                      <a:srgbClr val="F1F1F3"/>
                    </a:solidFill>
                  </a:tcPr>
                </a:tc>
                <a:tc>
                  <a:txBody>
                    <a:bodyPr/>
                    <a:lstStyle/>
                    <a:p>
                      <a:pPr marL="0" algn="ctr" defTabSz="914400" rtl="1" eaLnBrk="1" fontAlgn="b" latinLnBrk="0" hangingPunct="1">
                        <a:buNone/>
                      </a:pPr>
                      <a:r>
                        <a:rPr lang="fa-IR" sz="1600" kern="1200" dirty="0">
                          <a:solidFill>
                            <a:schemeClr val="dk1"/>
                          </a:solidFill>
                          <a:latin typeface="+mn-lt"/>
                          <a:ea typeface="+mn-ea"/>
                          <a:cs typeface="B Mitra" panose="00000400000000000000" pitchFamily="2" charset="-78"/>
                        </a:rPr>
                        <a:t>763,322  </a:t>
                      </a:r>
                    </a:p>
                  </a:txBody>
                  <a:tcPr marL="9525" marR="9525" marT="9525" marB="0" anchor="ctr">
                    <a:solidFill>
                      <a:srgbClr val="F1F1F3"/>
                    </a:solidFill>
                  </a:tcPr>
                </a:tc>
                <a:tc>
                  <a:txBody>
                    <a:bodyPr/>
                    <a:lstStyle/>
                    <a:p>
                      <a:pPr marL="0" algn="ctr" defTabSz="914400" rtl="1" eaLnBrk="1" fontAlgn="b" latinLnBrk="0" hangingPunct="1">
                        <a:buNone/>
                      </a:pPr>
                      <a:r>
                        <a:rPr lang="fa-IR" sz="1600" kern="1200" dirty="0">
                          <a:solidFill>
                            <a:schemeClr val="dk1"/>
                          </a:solidFill>
                          <a:latin typeface="+mn-lt"/>
                          <a:ea typeface="+mn-ea"/>
                          <a:cs typeface="B Mitra" panose="00000400000000000000" pitchFamily="2" charset="-78"/>
                        </a:rPr>
                        <a:t>7 </a:t>
                      </a:r>
                      <a:r>
                        <a:rPr lang="fa-IR" sz="1600" kern="1200" dirty="0">
                          <a:solidFill>
                            <a:schemeClr val="dk1"/>
                          </a:solidFill>
                          <a:highlight>
                            <a:srgbClr val="FFFF00"/>
                          </a:highlight>
                          <a:latin typeface="+mn-lt"/>
                          <a:ea typeface="+mn-ea"/>
                          <a:cs typeface="B Mitra" panose="00000400000000000000" pitchFamily="2" charset="-78"/>
                        </a:rPr>
                        <a:t>  </a:t>
                      </a:r>
                    </a:p>
                  </a:txBody>
                  <a:tcPr marL="9525" marR="9525" marT="9525" marB="0" anchor="ctr">
                    <a:solidFill>
                      <a:srgbClr val="F1F1F3"/>
                    </a:solidFill>
                  </a:tcPr>
                </a:tc>
                <a:extLst>
                  <a:ext uri="{0D108BD9-81ED-4DB2-BD59-A6C34878D82A}">
                    <a16:rowId xmlns:a16="http://schemas.microsoft.com/office/drawing/2014/main" val="1812508332"/>
                  </a:ext>
                </a:extLst>
              </a:tr>
              <a:tr h="452693">
                <a:tc>
                  <a:txBody>
                    <a:bodyPr/>
                    <a:lstStyle/>
                    <a:p>
                      <a:pPr marL="0" algn="ctr" defTabSz="914400" rtl="1" eaLnBrk="1" fontAlgn="b" latinLnBrk="0" hangingPunct="1">
                        <a:buNone/>
                      </a:pPr>
                      <a:r>
                        <a:rPr lang="fa-IR" sz="1600" kern="1200" dirty="0">
                          <a:solidFill>
                            <a:schemeClr val="dk1"/>
                          </a:solidFill>
                          <a:latin typeface="+mn-lt"/>
                          <a:ea typeface="+mn-ea"/>
                          <a:cs typeface="B Mitra" panose="00000400000000000000" pitchFamily="2" charset="-78"/>
                        </a:rPr>
                        <a:t>امارات متحده عربي</a:t>
                      </a:r>
                    </a:p>
                  </a:txBody>
                  <a:tcPr marL="9525" marR="9525" marT="9525" marB="0" anchor="ctr">
                    <a:solidFill>
                      <a:srgbClr val="D5E0F7"/>
                    </a:solidFill>
                  </a:tcPr>
                </a:tc>
                <a:tc>
                  <a:txBody>
                    <a:bodyPr/>
                    <a:lstStyle/>
                    <a:p>
                      <a:pPr marL="0" algn="ctr" defTabSz="914400" rtl="1" eaLnBrk="1" fontAlgn="b" latinLnBrk="0" hangingPunct="1">
                        <a:buNone/>
                      </a:pPr>
                      <a:r>
                        <a:rPr lang="fa-IR" sz="1600" kern="1200" dirty="0">
                          <a:solidFill>
                            <a:schemeClr val="dk1"/>
                          </a:solidFill>
                          <a:latin typeface="+mn-lt"/>
                          <a:ea typeface="+mn-ea"/>
                          <a:cs typeface="B Mitra" panose="00000400000000000000" pitchFamily="2" charset="-78"/>
                        </a:rPr>
                        <a:t>661,474  </a:t>
                      </a:r>
                    </a:p>
                  </a:txBody>
                  <a:tcPr marL="9525" marR="9525" marT="9525" marB="0" anchor="ctr">
                    <a:solidFill>
                      <a:srgbClr val="D5E0F7"/>
                    </a:solidFill>
                  </a:tcPr>
                </a:tc>
                <a:tc>
                  <a:txBody>
                    <a:bodyPr/>
                    <a:lstStyle/>
                    <a:p>
                      <a:pPr marL="0" algn="ctr" defTabSz="914400" rtl="1" eaLnBrk="1" fontAlgn="b" latinLnBrk="0" hangingPunct="1">
                        <a:buNone/>
                      </a:pPr>
                      <a:r>
                        <a:rPr lang="fa-IR" sz="1600" kern="1200" dirty="0">
                          <a:solidFill>
                            <a:schemeClr val="dk1"/>
                          </a:solidFill>
                          <a:latin typeface="+mn-lt"/>
                          <a:ea typeface="+mn-ea"/>
                          <a:cs typeface="B Mitra" panose="00000400000000000000" pitchFamily="2" charset="-78"/>
                        </a:rPr>
                        <a:t>6     </a:t>
                      </a:r>
                    </a:p>
                  </a:txBody>
                  <a:tcPr marL="9525" marR="9525" marT="9525" marB="0" anchor="ctr">
                    <a:solidFill>
                      <a:srgbClr val="D5E0F7"/>
                    </a:solidFill>
                  </a:tcPr>
                </a:tc>
                <a:extLst>
                  <a:ext uri="{0D108BD9-81ED-4DB2-BD59-A6C34878D82A}">
                    <a16:rowId xmlns:a16="http://schemas.microsoft.com/office/drawing/2014/main" val="231040718"/>
                  </a:ext>
                </a:extLst>
              </a:tr>
              <a:tr h="452693">
                <a:tc>
                  <a:txBody>
                    <a:bodyPr/>
                    <a:lstStyle/>
                    <a:p>
                      <a:pPr marL="0" algn="ctr" defTabSz="914400" rtl="1" eaLnBrk="1" fontAlgn="b" latinLnBrk="0" hangingPunct="1">
                        <a:buNone/>
                      </a:pPr>
                      <a:r>
                        <a:rPr lang="fa-IR" sz="1600" kern="1200">
                          <a:solidFill>
                            <a:schemeClr val="dk1"/>
                          </a:solidFill>
                          <a:latin typeface="+mn-lt"/>
                          <a:ea typeface="+mn-ea"/>
                          <a:cs typeface="B Mitra" panose="00000400000000000000" pitchFamily="2" charset="-78"/>
                        </a:rPr>
                        <a:t>هند</a:t>
                      </a:r>
                    </a:p>
                  </a:txBody>
                  <a:tcPr marL="9525" marR="9525" marT="9525" marB="0" anchor="ctr">
                    <a:solidFill>
                      <a:srgbClr val="F1F1F3"/>
                    </a:solidFill>
                  </a:tcPr>
                </a:tc>
                <a:tc>
                  <a:txBody>
                    <a:bodyPr/>
                    <a:lstStyle/>
                    <a:p>
                      <a:pPr marL="0" algn="ctr" defTabSz="914400" rtl="1" eaLnBrk="1" fontAlgn="b" latinLnBrk="0" hangingPunct="1">
                        <a:buNone/>
                      </a:pPr>
                      <a:r>
                        <a:rPr lang="fa-IR" sz="1600" kern="1200" dirty="0">
                          <a:solidFill>
                            <a:schemeClr val="dk1"/>
                          </a:solidFill>
                          <a:latin typeface="+mn-lt"/>
                          <a:ea typeface="+mn-ea"/>
                          <a:cs typeface="B Mitra" panose="00000400000000000000" pitchFamily="2" charset="-78"/>
                        </a:rPr>
                        <a:t>471,594  </a:t>
                      </a:r>
                    </a:p>
                  </a:txBody>
                  <a:tcPr marL="9525" marR="9525" marT="9525" marB="0" anchor="ctr">
                    <a:solidFill>
                      <a:srgbClr val="F1F1F3"/>
                    </a:solidFill>
                  </a:tcPr>
                </a:tc>
                <a:tc>
                  <a:txBody>
                    <a:bodyPr/>
                    <a:lstStyle/>
                    <a:p>
                      <a:pPr marL="0" algn="ctr" defTabSz="914400" rtl="1" eaLnBrk="1" fontAlgn="b" latinLnBrk="0" hangingPunct="1">
                        <a:buNone/>
                      </a:pPr>
                      <a:r>
                        <a:rPr lang="fa-IR" sz="1600" kern="1200" dirty="0">
                          <a:solidFill>
                            <a:schemeClr val="dk1"/>
                          </a:solidFill>
                          <a:latin typeface="+mn-lt"/>
                          <a:ea typeface="+mn-ea"/>
                          <a:cs typeface="B Mitra" panose="00000400000000000000" pitchFamily="2" charset="-78"/>
                        </a:rPr>
                        <a:t>4      </a:t>
                      </a:r>
                    </a:p>
                  </a:txBody>
                  <a:tcPr marL="9525" marR="9525" marT="9525" marB="0" anchor="ctr">
                    <a:solidFill>
                      <a:srgbClr val="F1F1F3"/>
                    </a:solidFill>
                  </a:tcPr>
                </a:tc>
                <a:extLst>
                  <a:ext uri="{0D108BD9-81ED-4DB2-BD59-A6C34878D82A}">
                    <a16:rowId xmlns:a16="http://schemas.microsoft.com/office/drawing/2014/main" val="3105165528"/>
                  </a:ext>
                </a:extLst>
              </a:tr>
              <a:tr h="560440">
                <a:tc>
                  <a:txBody>
                    <a:bodyPr/>
                    <a:lstStyle/>
                    <a:p>
                      <a:pPr marL="0" algn="ctr" defTabSz="914400" rtl="1" eaLnBrk="1" fontAlgn="b" latinLnBrk="0" hangingPunct="1">
                        <a:buNone/>
                      </a:pPr>
                      <a:r>
                        <a:rPr lang="fa-IR" sz="1600" kern="1200" dirty="0">
                          <a:solidFill>
                            <a:schemeClr val="dk1"/>
                          </a:solidFill>
                          <a:latin typeface="+mn-lt"/>
                          <a:ea typeface="+mn-ea"/>
                          <a:cs typeface="B Mitra" panose="00000400000000000000" pitchFamily="2" charset="-78"/>
                        </a:rPr>
                        <a:t>سایر</a:t>
                      </a:r>
                    </a:p>
                  </a:txBody>
                  <a:tcPr marL="9525" marR="9525" marT="9525" marB="0" anchor="ctr">
                    <a:solidFill>
                      <a:srgbClr val="D5E0F7"/>
                    </a:solidFill>
                  </a:tcPr>
                </a:tc>
                <a:tc>
                  <a:txBody>
                    <a:bodyPr/>
                    <a:lstStyle/>
                    <a:p>
                      <a:pPr marL="0" algn="ctr" defTabSz="914400" rtl="1" eaLnBrk="1" fontAlgn="b" latinLnBrk="0" hangingPunct="1">
                        <a:buNone/>
                      </a:pPr>
                      <a:r>
                        <a:rPr lang="fa-IR" sz="1600" kern="1200" dirty="0">
                          <a:solidFill>
                            <a:schemeClr val="dk1"/>
                          </a:solidFill>
                          <a:latin typeface="+mn-lt"/>
                          <a:ea typeface="+mn-ea"/>
                          <a:cs typeface="B Mitra" panose="00000400000000000000" pitchFamily="2" charset="-78"/>
                        </a:rPr>
                        <a:t>89,200  </a:t>
                      </a:r>
                    </a:p>
                  </a:txBody>
                  <a:tcPr marL="9525" marR="9525" marT="9525" marB="0" anchor="ctr">
                    <a:solidFill>
                      <a:srgbClr val="D5E0F7"/>
                    </a:solidFill>
                  </a:tcPr>
                </a:tc>
                <a:tc>
                  <a:txBody>
                    <a:bodyPr/>
                    <a:lstStyle/>
                    <a:p>
                      <a:pPr marL="0" algn="ctr" defTabSz="914400" rtl="1" eaLnBrk="1" fontAlgn="b" latinLnBrk="0" hangingPunct="1">
                        <a:buNone/>
                      </a:pPr>
                      <a:r>
                        <a:rPr lang="fa-IR" sz="1600" kern="1200" dirty="0">
                          <a:solidFill>
                            <a:schemeClr val="dk1"/>
                          </a:solidFill>
                          <a:latin typeface="+mn-lt"/>
                          <a:ea typeface="+mn-ea"/>
                          <a:cs typeface="B Mitra" panose="00000400000000000000" pitchFamily="2" charset="-78"/>
                        </a:rPr>
                        <a:t>1.5</a:t>
                      </a:r>
                    </a:p>
                  </a:txBody>
                  <a:tcPr marL="9525" marR="9525" marT="9525" marB="0" anchor="ctr">
                    <a:solidFill>
                      <a:srgbClr val="D5E0F7"/>
                    </a:solidFill>
                  </a:tcPr>
                </a:tc>
                <a:extLst>
                  <a:ext uri="{0D108BD9-81ED-4DB2-BD59-A6C34878D82A}">
                    <a16:rowId xmlns:a16="http://schemas.microsoft.com/office/drawing/2014/main" val="1935195392"/>
                  </a:ext>
                </a:extLst>
              </a:tr>
              <a:tr h="452693">
                <a:tc>
                  <a:txBody>
                    <a:bodyPr/>
                    <a:lstStyle/>
                    <a:p>
                      <a:pPr marL="0" algn="ctr" defTabSz="914400" rtl="1" eaLnBrk="1" fontAlgn="b" latinLnBrk="0" hangingPunct="1">
                        <a:buNone/>
                      </a:pPr>
                      <a:r>
                        <a:rPr lang="fa-IR" sz="1800" kern="1200" dirty="0">
                          <a:solidFill>
                            <a:schemeClr val="dk1"/>
                          </a:solidFill>
                          <a:latin typeface="+mn-lt"/>
                          <a:ea typeface="+mn-ea"/>
                          <a:cs typeface="B Mitra" panose="00000400000000000000" pitchFamily="2" charset="-78"/>
                        </a:rPr>
                        <a:t>مجموع</a:t>
                      </a:r>
                    </a:p>
                  </a:txBody>
                  <a:tcPr marL="9525" marR="9525" marT="9525" marB="0" anchor="ctr">
                    <a:solidFill>
                      <a:srgbClr val="F1F1F3"/>
                    </a:solidFill>
                  </a:tcPr>
                </a:tc>
                <a:tc>
                  <a:txBody>
                    <a:bodyPr/>
                    <a:lstStyle/>
                    <a:p>
                      <a:pPr marL="0" algn="ctr" defTabSz="914400" rtl="1" eaLnBrk="1" fontAlgn="b" latinLnBrk="0" hangingPunct="1">
                        <a:buNone/>
                      </a:pPr>
                      <a:r>
                        <a:rPr lang="fa-IR" sz="1800" kern="1200" dirty="0">
                          <a:solidFill>
                            <a:schemeClr val="dk1"/>
                          </a:solidFill>
                          <a:latin typeface="+mn-lt"/>
                          <a:ea typeface="+mn-ea"/>
                          <a:cs typeface="B Mitra" panose="00000400000000000000" pitchFamily="2" charset="-78"/>
                        </a:rPr>
                        <a:t> 10,785,390 </a:t>
                      </a:r>
                    </a:p>
                  </a:txBody>
                  <a:tcPr marL="9525" marR="9525" marT="9525" marB="0" anchor="ctr">
                    <a:solidFill>
                      <a:srgbClr val="F1F1F3"/>
                    </a:solidFill>
                  </a:tcPr>
                </a:tc>
                <a:tc>
                  <a:txBody>
                    <a:bodyPr/>
                    <a:lstStyle/>
                    <a:p>
                      <a:pPr marL="0" algn="ctr" defTabSz="914400" rtl="1" eaLnBrk="1" fontAlgn="b" latinLnBrk="0" hangingPunct="1">
                        <a:buNone/>
                      </a:pPr>
                      <a:r>
                        <a:rPr lang="fa-IR" sz="1800" kern="1200" dirty="0">
                          <a:solidFill>
                            <a:schemeClr val="dk1"/>
                          </a:solidFill>
                          <a:latin typeface="+mn-lt"/>
                          <a:ea typeface="+mn-ea"/>
                          <a:cs typeface="B Mitra" panose="00000400000000000000" pitchFamily="2" charset="-78"/>
                        </a:rPr>
                        <a:t>100</a:t>
                      </a:r>
                    </a:p>
                  </a:txBody>
                  <a:tcPr marL="9525" marR="9525" marT="9525" marB="0" anchor="ctr">
                    <a:solidFill>
                      <a:srgbClr val="F1F1F3"/>
                    </a:solidFill>
                  </a:tcPr>
                </a:tc>
                <a:extLst>
                  <a:ext uri="{0D108BD9-81ED-4DB2-BD59-A6C34878D82A}">
                    <a16:rowId xmlns:a16="http://schemas.microsoft.com/office/drawing/2014/main" val="2166889477"/>
                  </a:ext>
                </a:extLst>
              </a:tr>
            </a:tbl>
          </a:graphicData>
        </a:graphic>
      </p:graphicFrame>
      <p:sp>
        <p:nvSpPr>
          <p:cNvPr id="10" name="Arrow: Chevron 9">
            <a:extLst>
              <a:ext uri="{FF2B5EF4-FFF2-40B4-BE49-F238E27FC236}">
                <a16:creationId xmlns:a16="http://schemas.microsoft.com/office/drawing/2014/main" id="{4CCAEA4C-994D-6346-7C50-13E210F6317F}"/>
              </a:ext>
            </a:extLst>
          </p:cNvPr>
          <p:cNvSpPr/>
          <p:nvPr/>
        </p:nvSpPr>
        <p:spPr>
          <a:xfrm rot="16200000" flipH="1">
            <a:off x="7048500" y="2476500"/>
            <a:ext cx="533400" cy="609600"/>
          </a:xfrm>
          <a:prstGeom prst="chevron">
            <a:avLst/>
          </a:prstGeom>
          <a:solidFill>
            <a:srgbClr val="A5C0E2">
              <a:alpha val="50000"/>
            </a:srgbClr>
          </a:solidFill>
          <a:ln>
            <a:solidFill>
              <a:srgbClr val="0070C0"/>
            </a:solidFill>
          </a:ln>
        </p:spPr>
        <p:style>
          <a:lnRef idx="0">
            <a:scrgbClr r="0" g="0" b="0"/>
          </a:lnRef>
          <a:fillRef idx="0">
            <a:scrgbClr r="0" g="0" b="0"/>
          </a:fillRef>
          <a:effectRef idx="0">
            <a:scrgbClr r="0" g="0" b="0"/>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750885769"/>
      </p:ext>
    </p:extLst>
  </p:cSld>
  <p:clrMapOvr>
    <a:masterClrMapping/>
  </p:clrMapOvr>
  <p:transition spd="slow">
    <p:cove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E7CEC-C224-1518-2C66-49B006F71C1E}"/>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D619FAE8-6138-7101-52C3-CF7629C7F930}"/>
              </a:ext>
            </a:extLst>
          </p:cNvPr>
          <p:cNvSpPr>
            <a:spLocks noGrp="1"/>
          </p:cNvSpPr>
          <p:nvPr>
            <p:ph type="ftr" sz="quarter" idx="11"/>
          </p:nvPr>
        </p:nvSpPr>
        <p:spPr>
          <a:xfrm>
            <a:off x="10515600" y="6447897"/>
            <a:ext cx="12192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a:extLst>
              <a:ext uri="{FF2B5EF4-FFF2-40B4-BE49-F238E27FC236}">
                <a16:creationId xmlns:a16="http://schemas.microsoft.com/office/drawing/2014/main" id="{609116E2-20B0-77D6-38F7-0065E5B02A89}"/>
              </a:ext>
            </a:extLst>
          </p:cNvPr>
          <p:cNvSpPr>
            <a:spLocks noGrp="1"/>
          </p:cNvSpPr>
          <p:nvPr>
            <p:ph type="sldNum" sz="quarter" idx="12"/>
          </p:nvPr>
        </p:nvSpPr>
        <p:spPr>
          <a:xfrm>
            <a:off x="46704" y="6447897"/>
            <a:ext cx="5334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17</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8" name="Title 7">
            <a:extLst>
              <a:ext uri="{FF2B5EF4-FFF2-40B4-BE49-F238E27FC236}">
                <a16:creationId xmlns:a16="http://schemas.microsoft.com/office/drawing/2014/main" id="{75BB9268-A7DD-8794-19BC-DE61FA134355}"/>
              </a:ext>
            </a:extLst>
          </p:cNvPr>
          <p:cNvSpPr>
            <a:spLocks noGrp="1"/>
          </p:cNvSpPr>
          <p:nvPr>
            <p:ph type="title"/>
          </p:nvPr>
        </p:nvSpPr>
        <p:spPr/>
        <p:txBody>
          <a:bodyPr>
            <a:normAutofit/>
          </a:bodyPr>
          <a:lstStyle/>
          <a:p>
            <a:r>
              <a:rPr lang="fa-IR" dirty="0"/>
              <a:t>تفکیک کل مقاصد صادراتی گندله و تفکیک فروش شرکت</a:t>
            </a:r>
          </a:p>
        </p:txBody>
      </p:sp>
      <p:graphicFrame>
        <p:nvGraphicFramePr>
          <p:cNvPr id="6" name="Table 5">
            <a:extLst>
              <a:ext uri="{FF2B5EF4-FFF2-40B4-BE49-F238E27FC236}">
                <a16:creationId xmlns:a16="http://schemas.microsoft.com/office/drawing/2014/main" id="{BA5B8F41-850C-E981-646A-1B7882FCB690}"/>
              </a:ext>
            </a:extLst>
          </p:cNvPr>
          <p:cNvGraphicFramePr>
            <a:graphicFrameLocks noGrp="1"/>
          </p:cNvGraphicFramePr>
          <p:nvPr/>
        </p:nvGraphicFramePr>
        <p:xfrm>
          <a:off x="304800" y="1981200"/>
          <a:ext cx="4495800" cy="3337560"/>
        </p:xfrm>
        <a:graphic>
          <a:graphicData uri="http://schemas.openxmlformats.org/drawingml/2006/table">
            <a:tbl>
              <a:tblPr rtl="1" firstRow="1" bandRow="1">
                <a:tableStyleId>{5C22544A-7EE6-4342-B048-85BDC9FD1C3A}</a:tableStyleId>
              </a:tblPr>
              <a:tblGrid>
                <a:gridCol w="2628194">
                  <a:extLst>
                    <a:ext uri="{9D8B030D-6E8A-4147-A177-3AD203B41FA5}">
                      <a16:colId xmlns:a16="http://schemas.microsoft.com/office/drawing/2014/main" val="661097162"/>
                    </a:ext>
                  </a:extLst>
                </a:gridCol>
                <a:gridCol w="1867606">
                  <a:extLst>
                    <a:ext uri="{9D8B030D-6E8A-4147-A177-3AD203B41FA5}">
                      <a16:colId xmlns:a16="http://schemas.microsoft.com/office/drawing/2014/main" val="452168246"/>
                    </a:ext>
                  </a:extLst>
                </a:gridCol>
              </a:tblGrid>
              <a:tr h="370840">
                <a:tc gridSpan="2">
                  <a:txBody>
                    <a:bodyPr/>
                    <a:lstStyle/>
                    <a:p>
                      <a:pPr algn="ctr" rtl="1"/>
                      <a:r>
                        <a:rPr lang="fa-IR" dirty="0">
                          <a:solidFill>
                            <a:schemeClr val="tx1"/>
                          </a:solidFill>
                          <a:cs typeface="B Mitra" panose="00000400000000000000" pitchFamily="2" charset="-78"/>
                        </a:rPr>
                        <a:t>تفکیک فروش شرکت گهر زمین</a:t>
                      </a:r>
                    </a:p>
                  </a:txBody>
                  <a:tcPr>
                    <a:solidFill>
                      <a:srgbClr val="A5C0E2"/>
                    </a:solidFill>
                  </a:tcPr>
                </a:tc>
                <a:tc hMerge="1">
                  <a:txBody>
                    <a:bodyPr/>
                    <a:lstStyle/>
                    <a:p>
                      <a:pPr rtl="1"/>
                      <a:endParaRPr lang="fa-IR" dirty="0"/>
                    </a:p>
                  </a:txBody>
                  <a:tcPr/>
                </a:tc>
                <a:extLst>
                  <a:ext uri="{0D108BD9-81ED-4DB2-BD59-A6C34878D82A}">
                    <a16:rowId xmlns:a16="http://schemas.microsoft.com/office/drawing/2014/main" val="2247868932"/>
                  </a:ext>
                </a:extLst>
              </a:tr>
              <a:tr h="370840">
                <a:tc>
                  <a:txBody>
                    <a:bodyPr/>
                    <a:lstStyle/>
                    <a:p>
                      <a:pPr algn="r" rtl="1"/>
                      <a:r>
                        <a:rPr lang="fa-IR" dirty="0">
                          <a:cs typeface="B Mitra" panose="00000400000000000000" pitchFamily="2" charset="-78"/>
                        </a:rPr>
                        <a:t>صبا فولاد خلیج فارس</a:t>
                      </a:r>
                    </a:p>
                  </a:txBody>
                  <a:tcPr>
                    <a:solidFill>
                      <a:srgbClr val="F1F1F3"/>
                    </a:solidFill>
                  </a:tcPr>
                </a:tc>
                <a:tc>
                  <a:txBody>
                    <a:bodyPr/>
                    <a:lstStyle/>
                    <a:p>
                      <a:pPr algn="r" rtl="1"/>
                      <a:r>
                        <a:rPr lang="fa-IR" dirty="0">
                          <a:cs typeface="B Mitra" panose="00000400000000000000" pitchFamily="2" charset="-78"/>
                        </a:rPr>
                        <a:t>915 هزار تن</a:t>
                      </a:r>
                    </a:p>
                  </a:txBody>
                  <a:tcPr>
                    <a:solidFill>
                      <a:srgbClr val="F1F1F3"/>
                    </a:solidFill>
                  </a:tcPr>
                </a:tc>
                <a:extLst>
                  <a:ext uri="{0D108BD9-81ED-4DB2-BD59-A6C34878D82A}">
                    <a16:rowId xmlns:a16="http://schemas.microsoft.com/office/drawing/2014/main" val="3345883764"/>
                  </a:ext>
                </a:extLst>
              </a:tr>
              <a:tr h="370840">
                <a:tc>
                  <a:txBody>
                    <a:bodyPr/>
                    <a:lstStyle/>
                    <a:p>
                      <a:pPr algn="r" rtl="1"/>
                      <a:r>
                        <a:rPr lang="fa-IR" dirty="0">
                          <a:cs typeface="B Mitra" panose="00000400000000000000" pitchFamily="2" charset="-78"/>
                        </a:rPr>
                        <a:t>فولاد غدیر</a:t>
                      </a:r>
                    </a:p>
                  </a:txBody>
                  <a:tcPr>
                    <a:solidFill>
                      <a:srgbClr val="FFF6E7"/>
                    </a:solidFill>
                  </a:tcPr>
                </a:tc>
                <a:tc>
                  <a:txBody>
                    <a:bodyPr/>
                    <a:lstStyle/>
                    <a:p>
                      <a:pPr algn="r" rtl="1"/>
                      <a:r>
                        <a:rPr lang="fa-IR" dirty="0">
                          <a:cs typeface="B Mitra" panose="00000400000000000000" pitchFamily="2" charset="-78"/>
                        </a:rPr>
                        <a:t>765 هزار تن</a:t>
                      </a:r>
                    </a:p>
                  </a:txBody>
                  <a:tcPr>
                    <a:solidFill>
                      <a:srgbClr val="FFF6E7"/>
                    </a:solidFill>
                  </a:tcPr>
                </a:tc>
                <a:extLst>
                  <a:ext uri="{0D108BD9-81ED-4DB2-BD59-A6C34878D82A}">
                    <a16:rowId xmlns:a16="http://schemas.microsoft.com/office/drawing/2014/main" val="253621590"/>
                  </a:ext>
                </a:extLst>
              </a:tr>
              <a:tr h="370840">
                <a:tc>
                  <a:txBody>
                    <a:bodyPr/>
                    <a:lstStyle/>
                    <a:p>
                      <a:pPr algn="r" rtl="1"/>
                      <a:r>
                        <a:rPr lang="fa-IR" dirty="0">
                          <a:cs typeface="B Mitra" panose="00000400000000000000" pitchFamily="2" charset="-78"/>
                        </a:rPr>
                        <a:t>فولاد کاوه جنوب کیش</a:t>
                      </a:r>
                    </a:p>
                  </a:txBody>
                  <a:tcPr>
                    <a:solidFill>
                      <a:srgbClr val="F1F1F3"/>
                    </a:solidFill>
                  </a:tcPr>
                </a:tc>
                <a:tc>
                  <a:txBody>
                    <a:bodyPr/>
                    <a:lstStyle/>
                    <a:p>
                      <a:pPr algn="r" rtl="1"/>
                      <a:r>
                        <a:rPr lang="fa-IR" dirty="0">
                          <a:cs typeface="B Mitra" panose="00000400000000000000" pitchFamily="2" charset="-78"/>
                        </a:rPr>
                        <a:t>740 هزار تن</a:t>
                      </a:r>
                    </a:p>
                  </a:txBody>
                  <a:tcPr>
                    <a:solidFill>
                      <a:srgbClr val="F1F1F3"/>
                    </a:solidFill>
                  </a:tcPr>
                </a:tc>
                <a:extLst>
                  <a:ext uri="{0D108BD9-81ED-4DB2-BD59-A6C34878D82A}">
                    <a16:rowId xmlns:a16="http://schemas.microsoft.com/office/drawing/2014/main" val="24798629"/>
                  </a:ext>
                </a:extLst>
              </a:tr>
              <a:tr h="370840">
                <a:tc>
                  <a:txBody>
                    <a:bodyPr/>
                    <a:lstStyle/>
                    <a:p>
                      <a:pPr algn="r" rtl="1"/>
                      <a:r>
                        <a:rPr lang="en-US" sz="1400" dirty="0">
                          <a:cs typeface="B Mitra" panose="00000400000000000000" pitchFamily="2" charset="-78"/>
                        </a:rPr>
                        <a:t>TECHTALKGENERAL TRADING LLC</a:t>
                      </a:r>
                      <a:endParaRPr lang="fa-IR" sz="1400" dirty="0">
                        <a:cs typeface="B Mitra" panose="00000400000000000000" pitchFamily="2" charset="-78"/>
                      </a:endParaRPr>
                    </a:p>
                  </a:txBody>
                  <a:tcPr>
                    <a:solidFill>
                      <a:srgbClr val="FFF6E7"/>
                    </a:solidFill>
                  </a:tcPr>
                </a:tc>
                <a:tc>
                  <a:txBody>
                    <a:bodyPr/>
                    <a:lstStyle/>
                    <a:p>
                      <a:pPr algn="r" rtl="1"/>
                      <a:r>
                        <a:rPr lang="fa-IR" dirty="0">
                          <a:cs typeface="B Mitra" panose="00000400000000000000" pitchFamily="2" charset="-78"/>
                        </a:rPr>
                        <a:t>529 هزار تن</a:t>
                      </a:r>
                    </a:p>
                  </a:txBody>
                  <a:tcPr>
                    <a:solidFill>
                      <a:srgbClr val="FFF6E7"/>
                    </a:solidFill>
                  </a:tcPr>
                </a:tc>
                <a:extLst>
                  <a:ext uri="{0D108BD9-81ED-4DB2-BD59-A6C34878D82A}">
                    <a16:rowId xmlns:a16="http://schemas.microsoft.com/office/drawing/2014/main" val="1532953920"/>
                  </a:ext>
                </a:extLst>
              </a:tr>
              <a:tr h="370840">
                <a:tc>
                  <a:txBody>
                    <a:bodyPr/>
                    <a:lstStyle/>
                    <a:p>
                      <a:pPr algn="r" rtl="1"/>
                      <a:r>
                        <a:rPr lang="fa-IR" dirty="0">
                          <a:cs typeface="B Mitra" panose="00000400000000000000" pitchFamily="2" charset="-78"/>
                        </a:rPr>
                        <a:t>سازمان توسعه و نوسازی معدن ایران</a:t>
                      </a:r>
                    </a:p>
                  </a:txBody>
                  <a:tcPr>
                    <a:solidFill>
                      <a:srgbClr val="F1F1F3"/>
                    </a:solidFill>
                  </a:tcPr>
                </a:tc>
                <a:tc>
                  <a:txBody>
                    <a:bodyPr/>
                    <a:lstStyle/>
                    <a:p>
                      <a:pPr algn="r" rtl="1"/>
                      <a:r>
                        <a:rPr lang="fa-IR" dirty="0">
                          <a:cs typeface="B Mitra" panose="00000400000000000000" pitchFamily="2" charset="-78"/>
                        </a:rPr>
                        <a:t>300 هزار تن</a:t>
                      </a:r>
                    </a:p>
                  </a:txBody>
                  <a:tcPr>
                    <a:solidFill>
                      <a:srgbClr val="F1F1F3"/>
                    </a:solidFill>
                  </a:tcPr>
                </a:tc>
                <a:extLst>
                  <a:ext uri="{0D108BD9-81ED-4DB2-BD59-A6C34878D82A}">
                    <a16:rowId xmlns:a16="http://schemas.microsoft.com/office/drawing/2014/main" val="3891851032"/>
                  </a:ext>
                </a:extLst>
              </a:tr>
              <a:tr h="370840">
                <a:tc>
                  <a:txBody>
                    <a:bodyPr/>
                    <a:lstStyle/>
                    <a:p>
                      <a:pPr algn="r" rtl="1"/>
                      <a:r>
                        <a:rPr lang="fa-IR" dirty="0">
                          <a:cs typeface="B Mitra" panose="00000400000000000000" pitchFamily="2" charset="-78"/>
                        </a:rPr>
                        <a:t>سرمایه گذاری و توسعه گل گهر</a:t>
                      </a:r>
                    </a:p>
                  </a:txBody>
                  <a:tcPr>
                    <a:solidFill>
                      <a:srgbClr val="FFF6E7"/>
                    </a:solidFill>
                  </a:tcPr>
                </a:tc>
                <a:tc>
                  <a:txBody>
                    <a:bodyPr/>
                    <a:lstStyle/>
                    <a:p>
                      <a:pPr algn="r" rtl="1"/>
                      <a:r>
                        <a:rPr lang="fa-IR" dirty="0">
                          <a:cs typeface="B Mitra" panose="00000400000000000000" pitchFamily="2" charset="-78"/>
                        </a:rPr>
                        <a:t>250 هزار تن</a:t>
                      </a:r>
                    </a:p>
                  </a:txBody>
                  <a:tcPr>
                    <a:solidFill>
                      <a:srgbClr val="FFF6E7"/>
                    </a:solidFill>
                  </a:tcPr>
                </a:tc>
                <a:extLst>
                  <a:ext uri="{0D108BD9-81ED-4DB2-BD59-A6C34878D82A}">
                    <a16:rowId xmlns:a16="http://schemas.microsoft.com/office/drawing/2014/main" val="2165171065"/>
                  </a:ext>
                </a:extLst>
              </a:tr>
              <a:tr h="370840">
                <a:tc>
                  <a:txBody>
                    <a:bodyPr/>
                    <a:lstStyle/>
                    <a:p>
                      <a:pPr algn="r" rtl="1"/>
                      <a:r>
                        <a:rPr lang="fa-IR" dirty="0">
                          <a:cs typeface="B Mitra" panose="00000400000000000000" pitchFamily="2" charset="-78"/>
                        </a:rPr>
                        <a:t>توسعه آهن فولاد گل گهر</a:t>
                      </a:r>
                    </a:p>
                  </a:txBody>
                  <a:tcPr>
                    <a:solidFill>
                      <a:srgbClr val="F1F1F3"/>
                    </a:solidFill>
                  </a:tcPr>
                </a:tc>
                <a:tc>
                  <a:txBody>
                    <a:bodyPr/>
                    <a:lstStyle/>
                    <a:p>
                      <a:pPr algn="r" rtl="1"/>
                      <a:r>
                        <a:rPr lang="fa-IR" dirty="0">
                          <a:cs typeface="B Mitra" panose="00000400000000000000" pitchFamily="2" charset="-78"/>
                        </a:rPr>
                        <a:t>172 هزار تن</a:t>
                      </a:r>
                    </a:p>
                  </a:txBody>
                  <a:tcPr>
                    <a:solidFill>
                      <a:srgbClr val="F1F1F3"/>
                    </a:solidFill>
                  </a:tcPr>
                </a:tc>
                <a:extLst>
                  <a:ext uri="{0D108BD9-81ED-4DB2-BD59-A6C34878D82A}">
                    <a16:rowId xmlns:a16="http://schemas.microsoft.com/office/drawing/2014/main" val="1631081609"/>
                  </a:ext>
                </a:extLst>
              </a:tr>
              <a:tr h="370840">
                <a:tc>
                  <a:txBody>
                    <a:bodyPr/>
                    <a:lstStyle/>
                    <a:p>
                      <a:pPr algn="r" rtl="1"/>
                      <a:r>
                        <a:rPr lang="fa-IR" dirty="0">
                          <a:cs typeface="B Mitra" panose="00000400000000000000" pitchFamily="2" charset="-78"/>
                        </a:rPr>
                        <a:t>فولاد مبارکه اصفهان</a:t>
                      </a:r>
                    </a:p>
                  </a:txBody>
                  <a:tcPr>
                    <a:solidFill>
                      <a:srgbClr val="FFF6E7"/>
                    </a:solidFill>
                  </a:tcPr>
                </a:tc>
                <a:tc>
                  <a:txBody>
                    <a:bodyPr/>
                    <a:lstStyle/>
                    <a:p>
                      <a:pPr algn="r" rtl="1"/>
                      <a:r>
                        <a:rPr lang="fa-IR" dirty="0">
                          <a:cs typeface="B Mitra" panose="00000400000000000000" pitchFamily="2" charset="-78"/>
                        </a:rPr>
                        <a:t>120 هزار تن</a:t>
                      </a:r>
                    </a:p>
                  </a:txBody>
                  <a:tcPr>
                    <a:solidFill>
                      <a:srgbClr val="FFF6E7"/>
                    </a:solidFill>
                  </a:tcPr>
                </a:tc>
                <a:extLst>
                  <a:ext uri="{0D108BD9-81ED-4DB2-BD59-A6C34878D82A}">
                    <a16:rowId xmlns:a16="http://schemas.microsoft.com/office/drawing/2014/main" val="2208571796"/>
                  </a:ext>
                </a:extLst>
              </a:tr>
            </a:tbl>
          </a:graphicData>
        </a:graphic>
      </p:graphicFrame>
      <p:graphicFrame>
        <p:nvGraphicFramePr>
          <p:cNvPr id="9" name="Table 8">
            <a:extLst>
              <a:ext uri="{FF2B5EF4-FFF2-40B4-BE49-F238E27FC236}">
                <a16:creationId xmlns:a16="http://schemas.microsoft.com/office/drawing/2014/main" id="{F16A4140-4234-F2EA-A4CE-F4BFADD5E697}"/>
              </a:ext>
            </a:extLst>
          </p:cNvPr>
          <p:cNvGraphicFramePr>
            <a:graphicFrameLocks noGrp="1"/>
          </p:cNvGraphicFramePr>
          <p:nvPr/>
        </p:nvGraphicFramePr>
        <p:xfrm>
          <a:off x="5562600" y="1539240"/>
          <a:ext cx="6235803" cy="4175760"/>
        </p:xfrm>
        <a:graphic>
          <a:graphicData uri="http://schemas.openxmlformats.org/drawingml/2006/table">
            <a:tbl>
              <a:tblPr rtl="1" firstRow="1" bandRow="1">
                <a:tableStyleId>{5C22544A-7EE6-4342-B048-85BDC9FD1C3A}</a:tableStyleId>
              </a:tblPr>
              <a:tblGrid>
                <a:gridCol w="1229500">
                  <a:extLst>
                    <a:ext uri="{9D8B030D-6E8A-4147-A177-3AD203B41FA5}">
                      <a16:colId xmlns:a16="http://schemas.microsoft.com/office/drawing/2014/main" val="488334332"/>
                    </a:ext>
                  </a:extLst>
                </a:gridCol>
                <a:gridCol w="1751298">
                  <a:extLst>
                    <a:ext uri="{9D8B030D-6E8A-4147-A177-3AD203B41FA5}">
                      <a16:colId xmlns:a16="http://schemas.microsoft.com/office/drawing/2014/main" val="2020279944"/>
                    </a:ext>
                  </a:extLst>
                </a:gridCol>
                <a:gridCol w="1606250">
                  <a:extLst>
                    <a:ext uri="{9D8B030D-6E8A-4147-A177-3AD203B41FA5}">
                      <a16:colId xmlns:a16="http://schemas.microsoft.com/office/drawing/2014/main" val="4066128480"/>
                    </a:ext>
                  </a:extLst>
                </a:gridCol>
                <a:gridCol w="1648755">
                  <a:extLst>
                    <a:ext uri="{9D8B030D-6E8A-4147-A177-3AD203B41FA5}">
                      <a16:colId xmlns:a16="http://schemas.microsoft.com/office/drawing/2014/main" val="450211472"/>
                    </a:ext>
                  </a:extLst>
                </a:gridCol>
              </a:tblGrid>
              <a:tr h="1256918">
                <a:tc>
                  <a:txBody>
                    <a:bodyPr/>
                    <a:lstStyle/>
                    <a:p>
                      <a:pPr algn="ctr" rtl="1"/>
                      <a:r>
                        <a:rPr lang="fa-IR" dirty="0">
                          <a:solidFill>
                            <a:schemeClr val="tx1"/>
                          </a:solidFill>
                          <a:cs typeface="B Nazanin" panose="00000400000000000000" pitchFamily="2" charset="-78"/>
                        </a:rPr>
                        <a:t>نام شرکت</a:t>
                      </a:r>
                    </a:p>
                  </a:txBody>
                  <a:tcPr anchor="ctr">
                    <a:solidFill>
                      <a:srgbClr val="A5C0E2"/>
                    </a:solidFill>
                  </a:tcPr>
                </a:tc>
                <a:tc>
                  <a:txBody>
                    <a:bodyPr/>
                    <a:lstStyle/>
                    <a:p>
                      <a:pPr algn="ctr" rtl="1"/>
                      <a:r>
                        <a:rPr lang="fa-IR" dirty="0">
                          <a:solidFill>
                            <a:schemeClr val="tx1"/>
                          </a:solidFill>
                          <a:cs typeface="B Nazanin" panose="00000400000000000000" pitchFamily="2" charset="-78"/>
                        </a:rPr>
                        <a:t>ظرفیت اسمی سالانه(میلیون تن)</a:t>
                      </a:r>
                    </a:p>
                  </a:txBody>
                  <a:tcPr anchor="ctr">
                    <a:solidFill>
                      <a:srgbClr val="A5C0E2"/>
                    </a:solidFill>
                  </a:tcPr>
                </a:tc>
                <a:tc>
                  <a:txBody>
                    <a:bodyPr/>
                    <a:lstStyle/>
                    <a:p>
                      <a:pPr algn="ctr" rtl="1"/>
                      <a:r>
                        <a:rPr lang="fa-IR" dirty="0">
                          <a:solidFill>
                            <a:schemeClr val="tx1"/>
                          </a:solidFill>
                          <a:cs typeface="B Nazanin" panose="00000400000000000000" pitchFamily="2" charset="-78"/>
                        </a:rPr>
                        <a:t>تولید تقریبی سالانه(میلیون تن)</a:t>
                      </a:r>
                    </a:p>
                  </a:txBody>
                  <a:tcPr anchor="ctr">
                    <a:solidFill>
                      <a:srgbClr val="A5C0E2"/>
                    </a:solidFill>
                  </a:tcPr>
                </a:tc>
                <a:tc>
                  <a:txBody>
                    <a:bodyPr/>
                    <a:lstStyle/>
                    <a:p>
                      <a:pPr algn="ctr" rtl="1"/>
                      <a:r>
                        <a:rPr lang="fa-IR" dirty="0">
                          <a:solidFill>
                            <a:schemeClr val="tx1"/>
                          </a:solidFill>
                          <a:cs typeface="B Nazanin" panose="00000400000000000000" pitchFamily="2" charset="-78"/>
                        </a:rPr>
                        <a:t>سهم از تولید کل کشور (تقریبی)</a:t>
                      </a:r>
                    </a:p>
                  </a:txBody>
                  <a:tcPr anchor="ctr">
                    <a:solidFill>
                      <a:srgbClr val="A5C0E2"/>
                    </a:solidFill>
                  </a:tcPr>
                </a:tc>
                <a:extLst>
                  <a:ext uri="{0D108BD9-81ED-4DB2-BD59-A6C34878D82A}">
                    <a16:rowId xmlns:a16="http://schemas.microsoft.com/office/drawing/2014/main" val="732447923"/>
                  </a:ext>
                </a:extLst>
              </a:tr>
              <a:tr h="509750">
                <a:tc>
                  <a:txBody>
                    <a:bodyPr/>
                    <a:lstStyle/>
                    <a:p>
                      <a:pPr algn="ctr" rtl="1"/>
                      <a:r>
                        <a:rPr lang="fa-IR" dirty="0">
                          <a:solidFill>
                            <a:schemeClr val="tx1"/>
                          </a:solidFill>
                          <a:cs typeface="B Nazanin" panose="00000400000000000000" pitchFamily="2" charset="-78"/>
                        </a:rPr>
                        <a:t>گل‌گهر</a:t>
                      </a:r>
                    </a:p>
                  </a:txBody>
                  <a:tcPr anchor="ctr">
                    <a:solidFill>
                      <a:srgbClr val="FFF6E7"/>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mn-lt"/>
                          <a:ea typeface="+mn-ea"/>
                          <a:cs typeface="B Nazanin" panose="00000400000000000000" pitchFamily="2" charset="-78"/>
                        </a:rPr>
                        <a:t>12</a:t>
                      </a:r>
                    </a:p>
                  </a:txBody>
                  <a:tcPr anchor="ctr">
                    <a:solidFill>
                      <a:srgbClr val="FFF6E7"/>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mn-lt"/>
                          <a:ea typeface="+mn-ea"/>
                          <a:cs typeface="B Nazanin" panose="00000400000000000000" pitchFamily="2" charset="-78"/>
                        </a:rPr>
                        <a:t>10/5</a:t>
                      </a:r>
                    </a:p>
                  </a:txBody>
                  <a:tcPr anchor="ctr">
                    <a:solidFill>
                      <a:srgbClr val="FFF6E7"/>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mn-lt"/>
                          <a:ea typeface="+mn-ea"/>
                          <a:cs typeface="B Nazanin" panose="00000400000000000000" pitchFamily="2" charset="-78"/>
                        </a:rPr>
                        <a:t>20 %</a:t>
                      </a:r>
                    </a:p>
                  </a:txBody>
                  <a:tcPr anchor="ctr">
                    <a:solidFill>
                      <a:srgbClr val="FFF6E7"/>
                    </a:solidFill>
                  </a:tcPr>
                </a:tc>
                <a:extLst>
                  <a:ext uri="{0D108BD9-81ED-4DB2-BD59-A6C34878D82A}">
                    <a16:rowId xmlns:a16="http://schemas.microsoft.com/office/drawing/2014/main" val="2768914742"/>
                  </a:ext>
                </a:extLst>
              </a:tr>
              <a:tr h="509750">
                <a:tc>
                  <a:txBody>
                    <a:bodyPr/>
                    <a:lstStyle/>
                    <a:p>
                      <a:pPr algn="ctr" rtl="1"/>
                      <a:r>
                        <a:rPr lang="fa-IR" dirty="0">
                          <a:solidFill>
                            <a:schemeClr val="tx1"/>
                          </a:solidFill>
                          <a:cs typeface="B Nazanin" panose="00000400000000000000" pitchFamily="2" charset="-78"/>
                        </a:rPr>
                        <a:t>گهر زمین</a:t>
                      </a:r>
                    </a:p>
                  </a:txBody>
                  <a:tcPr anchor="ctr">
                    <a:solidFill>
                      <a:srgbClr val="D5E0F7"/>
                    </a:solidFill>
                  </a:tcPr>
                </a:tc>
                <a:tc>
                  <a:txBody>
                    <a:bodyPr/>
                    <a:lstStyle/>
                    <a:p>
                      <a:pPr algn="ctr" rtl="1"/>
                      <a:r>
                        <a:rPr lang="fa-IR" dirty="0">
                          <a:solidFill>
                            <a:schemeClr val="tx1"/>
                          </a:solidFill>
                          <a:cs typeface="B Nazanin" panose="00000400000000000000" pitchFamily="2" charset="-78"/>
                        </a:rPr>
                        <a:t>5</a:t>
                      </a:r>
                    </a:p>
                  </a:txBody>
                  <a:tcPr anchor="ctr">
                    <a:solidFill>
                      <a:srgbClr val="D5E0F7"/>
                    </a:solidFill>
                  </a:tcPr>
                </a:tc>
                <a:tc>
                  <a:txBody>
                    <a:bodyPr/>
                    <a:lstStyle/>
                    <a:p>
                      <a:pPr algn="ctr" rtl="1"/>
                      <a:r>
                        <a:rPr lang="fa-IR" dirty="0">
                          <a:solidFill>
                            <a:schemeClr val="tx1"/>
                          </a:solidFill>
                          <a:cs typeface="B Nazanin" panose="00000400000000000000" pitchFamily="2" charset="-78"/>
                        </a:rPr>
                        <a:t>4/8</a:t>
                      </a:r>
                    </a:p>
                  </a:txBody>
                  <a:tcPr anchor="ctr">
                    <a:solidFill>
                      <a:srgbClr val="D5E0F7"/>
                    </a:solidFill>
                  </a:tcPr>
                </a:tc>
                <a:tc>
                  <a:txBody>
                    <a:bodyPr/>
                    <a:lstStyle/>
                    <a:p>
                      <a:pPr algn="ctr" rtl="1"/>
                      <a:r>
                        <a:rPr lang="fa-IR" dirty="0">
                          <a:solidFill>
                            <a:schemeClr val="tx1"/>
                          </a:solidFill>
                          <a:cs typeface="B Nazanin" panose="00000400000000000000" pitchFamily="2" charset="-78"/>
                        </a:rPr>
                        <a:t>8 %</a:t>
                      </a:r>
                    </a:p>
                  </a:txBody>
                  <a:tcPr anchor="ctr">
                    <a:solidFill>
                      <a:srgbClr val="D5E0F7"/>
                    </a:solidFill>
                  </a:tcPr>
                </a:tc>
                <a:extLst>
                  <a:ext uri="{0D108BD9-81ED-4DB2-BD59-A6C34878D82A}">
                    <a16:rowId xmlns:a16="http://schemas.microsoft.com/office/drawing/2014/main" val="2058644670"/>
                  </a:ext>
                </a:extLst>
              </a:tr>
              <a:tr h="509750">
                <a:tc>
                  <a:txBody>
                    <a:bodyPr/>
                    <a:lstStyle/>
                    <a:p>
                      <a:pPr algn="ctr" rtl="1"/>
                      <a:r>
                        <a:rPr lang="fa-IR" dirty="0">
                          <a:solidFill>
                            <a:schemeClr val="tx1"/>
                          </a:solidFill>
                          <a:cs typeface="B Nazanin" panose="00000400000000000000" pitchFamily="2" charset="-78"/>
                        </a:rPr>
                        <a:t>فولاد سنگان</a:t>
                      </a:r>
                    </a:p>
                  </a:txBody>
                  <a:tcPr anchor="ctr">
                    <a:solidFill>
                      <a:srgbClr val="FFF6E7"/>
                    </a:solidFill>
                  </a:tcPr>
                </a:tc>
                <a:tc>
                  <a:txBody>
                    <a:bodyPr/>
                    <a:lstStyle/>
                    <a:p>
                      <a:pPr algn="ctr" rtl="1"/>
                      <a:r>
                        <a:rPr lang="fa-IR" dirty="0">
                          <a:solidFill>
                            <a:schemeClr val="tx1"/>
                          </a:solidFill>
                          <a:cs typeface="B Nazanin" panose="00000400000000000000" pitchFamily="2" charset="-78"/>
                        </a:rPr>
                        <a:t>5/5</a:t>
                      </a:r>
                    </a:p>
                  </a:txBody>
                  <a:tcPr anchor="ctr">
                    <a:solidFill>
                      <a:srgbClr val="FFF6E7"/>
                    </a:solidFill>
                  </a:tcPr>
                </a:tc>
                <a:tc>
                  <a:txBody>
                    <a:bodyPr/>
                    <a:lstStyle/>
                    <a:p>
                      <a:pPr algn="ctr" rtl="1"/>
                      <a:r>
                        <a:rPr lang="fa-IR" dirty="0">
                          <a:solidFill>
                            <a:schemeClr val="tx1"/>
                          </a:solidFill>
                          <a:cs typeface="B Nazanin" panose="00000400000000000000" pitchFamily="2" charset="-78"/>
                        </a:rPr>
                        <a:t>5</a:t>
                      </a:r>
                    </a:p>
                  </a:txBody>
                  <a:tcPr anchor="ctr">
                    <a:solidFill>
                      <a:srgbClr val="FFF6E7"/>
                    </a:solidFill>
                  </a:tcPr>
                </a:tc>
                <a:tc>
                  <a:txBody>
                    <a:bodyPr/>
                    <a:lstStyle/>
                    <a:p>
                      <a:pPr algn="ctr" rtl="1"/>
                      <a:r>
                        <a:rPr lang="fa-IR" dirty="0">
                          <a:solidFill>
                            <a:schemeClr val="tx1"/>
                          </a:solidFill>
                          <a:cs typeface="B Nazanin" panose="00000400000000000000" pitchFamily="2" charset="-78"/>
                        </a:rPr>
                        <a:t>8 %</a:t>
                      </a:r>
                    </a:p>
                  </a:txBody>
                  <a:tcPr anchor="ctr">
                    <a:solidFill>
                      <a:srgbClr val="FFF6E7"/>
                    </a:solidFill>
                  </a:tcPr>
                </a:tc>
                <a:extLst>
                  <a:ext uri="{0D108BD9-81ED-4DB2-BD59-A6C34878D82A}">
                    <a16:rowId xmlns:a16="http://schemas.microsoft.com/office/drawing/2014/main" val="18027111"/>
                  </a:ext>
                </a:extLst>
              </a:tr>
              <a:tr h="509750">
                <a:tc>
                  <a:txBody>
                    <a:bodyPr/>
                    <a:lstStyle/>
                    <a:p>
                      <a:pPr algn="ctr" rtl="1"/>
                      <a:r>
                        <a:rPr lang="fa-IR" dirty="0">
                          <a:solidFill>
                            <a:schemeClr val="tx1"/>
                          </a:solidFill>
                          <a:cs typeface="B Nazanin" panose="00000400000000000000" pitchFamily="2" charset="-78"/>
                        </a:rPr>
                        <a:t>چادرملو</a:t>
                      </a:r>
                    </a:p>
                  </a:txBody>
                  <a:tcPr anchor="ctr">
                    <a:solidFill>
                      <a:srgbClr val="D5E0F7"/>
                    </a:solidFill>
                  </a:tcPr>
                </a:tc>
                <a:tc>
                  <a:txBody>
                    <a:bodyPr/>
                    <a:lstStyle/>
                    <a:p>
                      <a:pPr algn="ctr" rtl="1"/>
                      <a:r>
                        <a:rPr lang="fa-IR" dirty="0">
                          <a:solidFill>
                            <a:schemeClr val="tx1"/>
                          </a:solidFill>
                          <a:cs typeface="B Nazanin" panose="00000400000000000000" pitchFamily="2" charset="-78"/>
                        </a:rPr>
                        <a:t>3/5</a:t>
                      </a:r>
                    </a:p>
                  </a:txBody>
                  <a:tcPr anchor="ctr">
                    <a:solidFill>
                      <a:srgbClr val="D5E0F7"/>
                    </a:solidFill>
                  </a:tcPr>
                </a:tc>
                <a:tc>
                  <a:txBody>
                    <a:bodyPr/>
                    <a:lstStyle/>
                    <a:p>
                      <a:pPr algn="ctr" rtl="1"/>
                      <a:r>
                        <a:rPr lang="fa-IR" dirty="0">
                          <a:solidFill>
                            <a:schemeClr val="tx1"/>
                          </a:solidFill>
                          <a:cs typeface="B Nazanin" panose="00000400000000000000" pitchFamily="2" charset="-78"/>
                        </a:rPr>
                        <a:t>3/1</a:t>
                      </a:r>
                    </a:p>
                  </a:txBody>
                  <a:tcPr anchor="ctr">
                    <a:solidFill>
                      <a:srgbClr val="D5E0F7"/>
                    </a:solidFill>
                  </a:tcPr>
                </a:tc>
                <a:tc>
                  <a:txBody>
                    <a:bodyPr/>
                    <a:lstStyle/>
                    <a:p>
                      <a:pPr algn="ctr" rtl="1"/>
                      <a:r>
                        <a:rPr lang="fa-IR" dirty="0">
                          <a:solidFill>
                            <a:schemeClr val="tx1"/>
                          </a:solidFill>
                          <a:cs typeface="B Nazanin" panose="00000400000000000000" pitchFamily="2" charset="-78"/>
                        </a:rPr>
                        <a:t>5 %</a:t>
                      </a:r>
                    </a:p>
                  </a:txBody>
                  <a:tcPr anchor="ctr">
                    <a:solidFill>
                      <a:srgbClr val="D5E0F7"/>
                    </a:solidFill>
                  </a:tcPr>
                </a:tc>
                <a:extLst>
                  <a:ext uri="{0D108BD9-81ED-4DB2-BD59-A6C34878D82A}">
                    <a16:rowId xmlns:a16="http://schemas.microsoft.com/office/drawing/2014/main" val="2201852989"/>
                  </a:ext>
                </a:extLst>
              </a:tr>
              <a:tr h="879842">
                <a:tc>
                  <a:txBody>
                    <a:bodyPr/>
                    <a:lstStyle/>
                    <a:p>
                      <a:pPr algn="ctr" rtl="1"/>
                      <a:r>
                        <a:rPr lang="fa-IR" dirty="0">
                          <a:solidFill>
                            <a:schemeClr val="tx1"/>
                          </a:solidFill>
                          <a:cs typeface="B Nazanin" panose="00000400000000000000" pitchFamily="2" charset="-78"/>
                        </a:rPr>
                        <a:t>کل تولید کشور </a:t>
                      </a:r>
                    </a:p>
                  </a:txBody>
                  <a:tcPr anchor="ctr">
                    <a:solidFill>
                      <a:srgbClr val="FFF6E7"/>
                    </a:solidFill>
                  </a:tcPr>
                </a:tc>
                <a:tc gridSpan="3">
                  <a:txBody>
                    <a:bodyPr/>
                    <a:lstStyle/>
                    <a:p>
                      <a:pPr algn="ctr" rtl="1"/>
                      <a:r>
                        <a:rPr lang="fa-IR" dirty="0">
                          <a:solidFill>
                            <a:schemeClr val="tx1"/>
                          </a:solidFill>
                          <a:cs typeface="B Nazanin" panose="00000400000000000000" pitchFamily="2" charset="-78"/>
                        </a:rPr>
                        <a:t>60</a:t>
                      </a:r>
                    </a:p>
                  </a:txBody>
                  <a:tcPr anchor="ctr">
                    <a:solidFill>
                      <a:srgbClr val="FFF6E7"/>
                    </a:solidFill>
                  </a:tcPr>
                </a:tc>
                <a:tc hMerge="1">
                  <a:txBody>
                    <a:bodyPr/>
                    <a:lstStyle/>
                    <a:p>
                      <a:pPr rtl="1"/>
                      <a:endParaRPr lang="fa-IR"/>
                    </a:p>
                  </a:txBody>
                  <a:tcPr/>
                </a:tc>
                <a:tc hMerge="1">
                  <a:txBody>
                    <a:bodyPr/>
                    <a:lstStyle/>
                    <a:p>
                      <a:pPr algn="ctr" rtl="1"/>
                      <a:endParaRPr lang="fa-IR" dirty="0">
                        <a:solidFill>
                          <a:schemeClr val="tx1"/>
                        </a:solidFill>
                        <a:cs typeface="B Nazanin" panose="00000400000000000000" pitchFamily="2" charset="-78"/>
                      </a:endParaRPr>
                    </a:p>
                  </a:txBody>
                  <a:tcPr anchor="ctr"/>
                </a:tc>
                <a:extLst>
                  <a:ext uri="{0D108BD9-81ED-4DB2-BD59-A6C34878D82A}">
                    <a16:rowId xmlns:a16="http://schemas.microsoft.com/office/drawing/2014/main" val="210861250"/>
                  </a:ext>
                </a:extLst>
              </a:tr>
            </a:tbl>
          </a:graphicData>
        </a:graphic>
      </p:graphicFrame>
      <p:sp>
        <p:nvSpPr>
          <p:cNvPr id="3" name="Arrow: Chevron 2">
            <a:extLst>
              <a:ext uri="{FF2B5EF4-FFF2-40B4-BE49-F238E27FC236}">
                <a16:creationId xmlns:a16="http://schemas.microsoft.com/office/drawing/2014/main" id="{9480E8E9-6C42-D57D-8E73-5828FCC99C86}"/>
              </a:ext>
            </a:extLst>
          </p:cNvPr>
          <p:cNvSpPr/>
          <p:nvPr/>
        </p:nvSpPr>
        <p:spPr>
          <a:xfrm flipH="1">
            <a:off x="4953000" y="3309850"/>
            <a:ext cx="533400" cy="500150"/>
          </a:xfrm>
          <a:prstGeom prst="chevron">
            <a:avLst/>
          </a:prstGeom>
          <a:solidFill>
            <a:srgbClr val="A5C0E2">
              <a:alpha val="50000"/>
            </a:srgbClr>
          </a:solidFill>
          <a:ln>
            <a:solidFill>
              <a:srgbClr val="0070C0"/>
            </a:solidFill>
          </a:ln>
        </p:spPr>
        <p:style>
          <a:lnRef idx="0">
            <a:scrgbClr r="0" g="0" b="0"/>
          </a:lnRef>
          <a:fillRef idx="0">
            <a:scrgbClr r="0" g="0" b="0"/>
          </a:fillRef>
          <a:effectRef idx="0">
            <a:scrgbClr r="0" g="0" b="0"/>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674459355"/>
      </p:ext>
    </p:extLst>
  </p:cSld>
  <p:clrMapOvr>
    <a:masterClrMapping/>
  </p:clrMapOvr>
  <p:transition spd="slow">
    <p:cove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EB838-5F7A-3402-428A-A698103051B9}"/>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FB624DD6-8F8D-38B6-0CD3-4CAB2D469124}"/>
              </a:ext>
            </a:extLst>
          </p:cNvPr>
          <p:cNvSpPr>
            <a:spLocks noGrp="1"/>
          </p:cNvSpPr>
          <p:nvPr>
            <p:ph type="ftr" sz="quarter" idx="11"/>
          </p:nvPr>
        </p:nvSpPr>
        <p:spPr>
          <a:xfrm>
            <a:off x="10515600" y="6447897"/>
            <a:ext cx="12192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a:extLst>
              <a:ext uri="{FF2B5EF4-FFF2-40B4-BE49-F238E27FC236}">
                <a16:creationId xmlns:a16="http://schemas.microsoft.com/office/drawing/2014/main" id="{178BB463-4217-F649-6BC4-EBE1E1C56830}"/>
              </a:ext>
            </a:extLst>
          </p:cNvPr>
          <p:cNvSpPr>
            <a:spLocks noGrp="1"/>
          </p:cNvSpPr>
          <p:nvPr>
            <p:ph type="sldNum" sz="quarter" idx="12"/>
          </p:nvPr>
        </p:nvSpPr>
        <p:spPr>
          <a:xfrm>
            <a:off x="46704" y="6447897"/>
            <a:ext cx="5334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18</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8" name="Title 7">
            <a:extLst>
              <a:ext uri="{FF2B5EF4-FFF2-40B4-BE49-F238E27FC236}">
                <a16:creationId xmlns:a16="http://schemas.microsoft.com/office/drawing/2014/main" id="{F9C95EC1-4097-779A-CE47-0BEEA1087ABB}"/>
              </a:ext>
            </a:extLst>
          </p:cNvPr>
          <p:cNvSpPr>
            <a:spLocks noGrp="1"/>
          </p:cNvSpPr>
          <p:nvPr>
            <p:ph type="title"/>
          </p:nvPr>
        </p:nvSpPr>
        <p:spPr/>
        <p:txBody>
          <a:bodyPr/>
          <a:lstStyle/>
          <a:p>
            <a:r>
              <a:rPr lang="fa-IR" dirty="0"/>
              <a:t>تجربه سایر بورس های کالایی</a:t>
            </a:r>
          </a:p>
        </p:txBody>
      </p:sp>
      <p:graphicFrame>
        <p:nvGraphicFramePr>
          <p:cNvPr id="2" name="Table 1">
            <a:extLst>
              <a:ext uri="{FF2B5EF4-FFF2-40B4-BE49-F238E27FC236}">
                <a16:creationId xmlns:a16="http://schemas.microsoft.com/office/drawing/2014/main" id="{6E0261B7-9AC7-6703-A8A8-3B14A1F92127}"/>
              </a:ext>
            </a:extLst>
          </p:cNvPr>
          <p:cNvGraphicFramePr>
            <a:graphicFrameLocks noGrp="1"/>
          </p:cNvGraphicFramePr>
          <p:nvPr/>
        </p:nvGraphicFramePr>
        <p:xfrm>
          <a:off x="762000" y="1295400"/>
          <a:ext cx="10597550" cy="1582818"/>
        </p:xfrm>
        <a:graphic>
          <a:graphicData uri="http://schemas.openxmlformats.org/drawingml/2006/table">
            <a:tbl>
              <a:tblPr rtl="1" firstRow="1" bandRow="1">
                <a:tableStyleId>{5C22544A-7EE6-4342-B048-85BDC9FD1C3A}</a:tableStyleId>
              </a:tblPr>
              <a:tblGrid>
                <a:gridCol w="1185356">
                  <a:extLst>
                    <a:ext uri="{9D8B030D-6E8A-4147-A177-3AD203B41FA5}">
                      <a16:colId xmlns:a16="http://schemas.microsoft.com/office/drawing/2014/main" val="1876063726"/>
                    </a:ext>
                  </a:extLst>
                </a:gridCol>
                <a:gridCol w="1504987">
                  <a:extLst>
                    <a:ext uri="{9D8B030D-6E8A-4147-A177-3AD203B41FA5}">
                      <a16:colId xmlns:a16="http://schemas.microsoft.com/office/drawing/2014/main" val="364509879"/>
                    </a:ext>
                  </a:extLst>
                </a:gridCol>
                <a:gridCol w="2074533">
                  <a:extLst>
                    <a:ext uri="{9D8B030D-6E8A-4147-A177-3AD203B41FA5}">
                      <a16:colId xmlns:a16="http://schemas.microsoft.com/office/drawing/2014/main" val="3836351702"/>
                    </a:ext>
                  </a:extLst>
                </a:gridCol>
                <a:gridCol w="5832674">
                  <a:extLst>
                    <a:ext uri="{9D8B030D-6E8A-4147-A177-3AD203B41FA5}">
                      <a16:colId xmlns:a16="http://schemas.microsoft.com/office/drawing/2014/main" val="659896528"/>
                    </a:ext>
                  </a:extLst>
                </a:gridCol>
              </a:tblGrid>
              <a:tr h="668418">
                <a:tc>
                  <a:txBody>
                    <a:bodyPr/>
                    <a:lstStyle/>
                    <a:p>
                      <a:pPr algn="ctr" rtl="1"/>
                      <a:r>
                        <a:rPr lang="fa-IR" b="1" dirty="0">
                          <a:solidFill>
                            <a:schemeClr val="tx1"/>
                          </a:solidFill>
                          <a:cs typeface="B Nazanin" panose="00000400000000000000" pitchFamily="2" charset="-78"/>
                        </a:rPr>
                        <a:t>بورس</a:t>
                      </a:r>
                    </a:p>
                  </a:txBody>
                  <a:tcPr anchor="ctr">
                    <a:solidFill>
                      <a:srgbClr val="A5C0E2"/>
                    </a:solidFill>
                  </a:tcPr>
                </a:tc>
                <a:tc>
                  <a:txBody>
                    <a:bodyPr/>
                    <a:lstStyle/>
                    <a:p>
                      <a:pPr algn="ctr" rtl="1"/>
                      <a:r>
                        <a:rPr lang="fa-IR" b="1" dirty="0">
                          <a:solidFill>
                            <a:schemeClr val="tx1"/>
                          </a:solidFill>
                          <a:cs typeface="B Nazanin" panose="00000400000000000000" pitchFamily="2" charset="-78"/>
                        </a:rPr>
                        <a:t>نوع سنگ آهن</a:t>
                      </a:r>
                    </a:p>
                  </a:txBody>
                  <a:tcPr anchor="ctr">
                    <a:solidFill>
                      <a:srgbClr val="A5C0E2"/>
                    </a:solidFill>
                  </a:tcPr>
                </a:tc>
                <a:tc>
                  <a:txBody>
                    <a:bodyPr/>
                    <a:lstStyle/>
                    <a:p>
                      <a:pPr algn="ctr" rtl="1"/>
                      <a:r>
                        <a:rPr lang="fa-IR" b="1" dirty="0">
                          <a:solidFill>
                            <a:schemeClr val="tx1"/>
                          </a:solidFill>
                          <a:cs typeface="B Nazanin" panose="00000400000000000000" pitchFamily="2" charset="-78"/>
                        </a:rPr>
                        <a:t>نوع بازار</a:t>
                      </a:r>
                    </a:p>
                  </a:txBody>
                  <a:tcPr anchor="ctr">
                    <a:solidFill>
                      <a:srgbClr val="A5C0E2"/>
                    </a:solidFill>
                  </a:tcPr>
                </a:tc>
                <a:tc>
                  <a:txBody>
                    <a:bodyPr/>
                    <a:lstStyle/>
                    <a:p>
                      <a:pPr algn="ctr" rtl="1"/>
                      <a:r>
                        <a:rPr lang="fa-IR" b="1" dirty="0">
                          <a:solidFill>
                            <a:schemeClr val="tx1"/>
                          </a:solidFill>
                          <a:cs typeface="B Nazanin" panose="00000400000000000000" pitchFamily="2" charset="-78"/>
                        </a:rPr>
                        <a:t>توضیحات</a:t>
                      </a:r>
                    </a:p>
                  </a:txBody>
                  <a:tcPr anchor="ctr">
                    <a:solidFill>
                      <a:srgbClr val="A5C0E2"/>
                    </a:solidFill>
                  </a:tcPr>
                </a:tc>
                <a:extLst>
                  <a:ext uri="{0D108BD9-81ED-4DB2-BD59-A6C34878D82A}">
                    <a16:rowId xmlns:a16="http://schemas.microsoft.com/office/drawing/2014/main" val="3034877688"/>
                  </a:ext>
                </a:extLst>
              </a:tr>
              <a:tr h="668418">
                <a:tc>
                  <a:txBody>
                    <a:bodyPr/>
                    <a:lstStyle/>
                    <a:p>
                      <a:pPr algn="ctr" rtl="1"/>
                      <a:r>
                        <a:rPr lang="fa-IR" b="1" dirty="0">
                          <a:solidFill>
                            <a:schemeClr val="tx1"/>
                          </a:solidFill>
                          <a:cs typeface="B Nazanin" panose="00000400000000000000" pitchFamily="2" charset="-78"/>
                        </a:rPr>
                        <a:t>دالیان چین</a:t>
                      </a:r>
                    </a:p>
                  </a:txBody>
                  <a:tcPr anchor="ctr">
                    <a:solidFill>
                      <a:srgbClr val="FFF6E7"/>
                    </a:solidFill>
                  </a:tcPr>
                </a:tc>
                <a:tc>
                  <a:txBody>
                    <a:bodyPr/>
                    <a:lstStyle/>
                    <a:p>
                      <a:pPr algn="ctr" rtl="1"/>
                      <a:r>
                        <a:rPr lang="fa-IR" b="0" dirty="0">
                          <a:solidFill>
                            <a:schemeClr val="tx1"/>
                          </a:solidFill>
                          <a:cs typeface="B Nazanin" panose="00000400000000000000" pitchFamily="2" charset="-78"/>
                        </a:rPr>
                        <a:t>سنگ‌آهن پودری</a:t>
                      </a:r>
                    </a:p>
                  </a:txBody>
                  <a:tcPr anchor="ctr">
                    <a:solidFill>
                      <a:srgbClr val="FFF6E7"/>
                    </a:solidFill>
                  </a:tcPr>
                </a:tc>
                <a:tc>
                  <a:txBody>
                    <a:bodyPr/>
                    <a:lstStyle/>
                    <a:p>
                      <a:pPr algn="ctr" rtl="1"/>
                      <a:r>
                        <a:rPr lang="fa-IR" b="0" dirty="0">
                          <a:solidFill>
                            <a:schemeClr val="tx1"/>
                          </a:solidFill>
                          <a:cs typeface="B Nazanin" panose="00000400000000000000" pitchFamily="2" charset="-78"/>
                        </a:rPr>
                        <a:t>بزرگ‌ترین بازار مشتقه سنگ‌آهن در جهان</a:t>
                      </a:r>
                    </a:p>
                  </a:txBody>
                  <a:tcPr anchor="ctr">
                    <a:solidFill>
                      <a:srgbClr val="FFF6E7"/>
                    </a:solidFill>
                  </a:tcPr>
                </a:tc>
                <a:tc>
                  <a:txBody>
                    <a:bodyPr/>
                    <a:lstStyle/>
                    <a:p>
                      <a:pPr algn="justLow" rtl="1"/>
                      <a:r>
                        <a:rPr lang="fa-IR" b="0" dirty="0">
                          <a:solidFill>
                            <a:schemeClr val="tx1"/>
                          </a:solidFill>
                          <a:cs typeface="B Nazanin" panose="00000400000000000000" pitchFamily="2" charset="-78"/>
                        </a:rPr>
                        <a:t>در چین قرارداد مستقل بورسی برای «گندله سنگ‌آهن» وجود ندارد؛ با این حال، در چارچوب قراردادهای سنگ‌آهن، امکان تحویل گندله به‌عنوان کالای قابل تحویل (در شرایط مشخص و با تعدیل کیفی) پیش‌بینی شده است.</a:t>
                      </a:r>
                    </a:p>
                  </a:txBody>
                  <a:tcPr anchor="ctr">
                    <a:solidFill>
                      <a:srgbClr val="FFF6E7"/>
                    </a:solidFill>
                  </a:tcPr>
                </a:tc>
                <a:extLst>
                  <a:ext uri="{0D108BD9-81ED-4DB2-BD59-A6C34878D82A}">
                    <a16:rowId xmlns:a16="http://schemas.microsoft.com/office/drawing/2014/main" val="1594144539"/>
                  </a:ext>
                </a:extLst>
              </a:tr>
            </a:tbl>
          </a:graphicData>
        </a:graphic>
      </p:graphicFrame>
    </p:spTree>
    <p:extLst>
      <p:ext uri="{BB962C8B-B14F-4D97-AF65-F5344CB8AC3E}">
        <p14:creationId xmlns:p14="http://schemas.microsoft.com/office/powerpoint/2010/main" val="1106943004"/>
      </p:ext>
    </p:extLst>
  </p:cSld>
  <p:clrMapOvr>
    <a:masterClrMapping/>
  </p:clrMapOvr>
  <p:transition spd="slow">
    <p:cov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17CD7-E14D-A6C3-8E5A-C3D526A9EEB9}"/>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2A437F76-9F69-F7B4-3CF9-BF119A372A4E}"/>
              </a:ext>
            </a:extLst>
          </p:cNvPr>
          <p:cNvSpPr>
            <a:spLocks noGrp="1"/>
          </p:cNvSpPr>
          <p:nvPr>
            <p:ph type="ftr" sz="quarter" idx="11"/>
          </p:nvPr>
        </p:nvSpPr>
        <p:spPr>
          <a:xfrm>
            <a:off x="10515600" y="6447897"/>
            <a:ext cx="12192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a:extLst>
              <a:ext uri="{FF2B5EF4-FFF2-40B4-BE49-F238E27FC236}">
                <a16:creationId xmlns:a16="http://schemas.microsoft.com/office/drawing/2014/main" id="{A8828E44-B6EE-C311-5E18-9898885FF1B3}"/>
              </a:ext>
            </a:extLst>
          </p:cNvPr>
          <p:cNvSpPr>
            <a:spLocks noGrp="1"/>
          </p:cNvSpPr>
          <p:nvPr>
            <p:ph type="sldNum" sz="quarter" idx="12"/>
          </p:nvPr>
        </p:nvSpPr>
        <p:spPr>
          <a:xfrm>
            <a:off x="46704" y="6447897"/>
            <a:ext cx="5334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19</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8" name="Title 7">
            <a:extLst>
              <a:ext uri="{FF2B5EF4-FFF2-40B4-BE49-F238E27FC236}">
                <a16:creationId xmlns:a16="http://schemas.microsoft.com/office/drawing/2014/main" id="{D0BE6E7F-B54D-0663-C798-A9B551263BAB}"/>
              </a:ext>
            </a:extLst>
          </p:cNvPr>
          <p:cNvSpPr>
            <a:spLocks noGrp="1"/>
          </p:cNvSpPr>
          <p:nvPr>
            <p:ph type="title"/>
          </p:nvPr>
        </p:nvSpPr>
        <p:spPr>
          <a:xfrm>
            <a:off x="1371600" y="62231"/>
            <a:ext cx="10515600" cy="694267"/>
          </a:xfrm>
        </p:spPr>
        <p:txBody>
          <a:bodyPr/>
          <a:lstStyle/>
          <a:p>
            <a:r>
              <a:rPr lang="fa-IR" dirty="0"/>
              <a:t>قیمت پایه گندله در بورس کالا</a:t>
            </a:r>
          </a:p>
        </p:txBody>
      </p:sp>
      <p:graphicFrame>
        <p:nvGraphicFramePr>
          <p:cNvPr id="2" name="Table 1">
            <a:extLst>
              <a:ext uri="{FF2B5EF4-FFF2-40B4-BE49-F238E27FC236}">
                <a16:creationId xmlns:a16="http://schemas.microsoft.com/office/drawing/2014/main" id="{2B5C650D-F905-FA3B-D0ED-F6295A7985B5}"/>
              </a:ext>
            </a:extLst>
          </p:cNvPr>
          <p:cNvGraphicFramePr>
            <a:graphicFrameLocks noGrp="1"/>
          </p:cNvGraphicFramePr>
          <p:nvPr/>
        </p:nvGraphicFramePr>
        <p:xfrm>
          <a:off x="6019800" y="2209800"/>
          <a:ext cx="5468812" cy="2895599"/>
        </p:xfrm>
        <a:graphic>
          <a:graphicData uri="http://schemas.openxmlformats.org/drawingml/2006/table">
            <a:tbl>
              <a:tblPr rtl="1" firstRow="1" bandRow="1">
                <a:tableStyleId>{5C22544A-7EE6-4342-B048-85BDC9FD1C3A}</a:tableStyleId>
              </a:tblPr>
              <a:tblGrid>
                <a:gridCol w="2040089">
                  <a:extLst>
                    <a:ext uri="{9D8B030D-6E8A-4147-A177-3AD203B41FA5}">
                      <a16:colId xmlns:a16="http://schemas.microsoft.com/office/drawing/2014/main" val="447023955"/>
                    </a:ext>
                  </a:extLst>
                </a:gridCol>
                <a:gridCol w="3428723">
                  <a:extLst>
                    <a:ext uri="{9D8B030D-6E8A-4147-A177-3AD203B41FA5}">
                      <a16:colId xmlns:a16="http://schemas.microsoft.com/office/drawing/2014/main" val="3290810759"/>
                    </a:ext>
                  </a:extLst>
                </a:gridCol>
              </a:tblGrid>
              <a:tr h="413657">
                <a:tc rowSpan="7">
                  <a:txBody>
                    <a:bodyPr/>
                    <a:lstStyle/>
                    <a:p>
                      <a:pPr algn="ctr" rtl="1"/>
                      <a:r>
                        <a:rPr lang="fa-IR" dirty="0">
                          <a:solidFill>
                            <a:schemeClr val="tx1"/>
                          </a:solidFill>
                          <a:cs typeface="B Nazanin" panose="00000400000000000000" pitchFamily="2" charset="-78"/>
                        </a:rPr>
                        <a:t>عوامل اثر گذار بر قیمت کالا </a:t>
                      </a:r>
                    </a:p>
                  </a:txBody>
                  <a:tcPr anchor="ctr">
                    <a:solidFill>
                      <a:srgbClr val="3B7DCD">
                        <a:alpha val="63922"/>
                      </a:srgbClr>
                    </a:solidFill>
                  </a:tcPr>
                </a:tc>
                <a:tc>
                  <a:txBody>
                    <a:bodyPr/>
                    <a:lstStyle/>
                    <a:p>
                      <a:pPr algn="ctr" rtl="1"/>
                      <a:r>
                        <a:rPr lang="fa-IR" b="0" dirty="0">
                          <a:solidFill>
                            <a:schemeClr val="tx1"/>
                          </a:solidFill>
                          <a:cs typeface="B Nazanin" panose="00000400000000000000" pitchFamily="2" charset="-78"/>
                        </a:rPr>
                        <a:t>قیمت شمش فولاد</a:t>
                      </a:r>
                    </a:p>
                  </a:txBody>
                  <a:tcPr anchor="ctr">
                    <a:noFill/>
                  </a:tcPr>
                </a:tc>
                <a:extLst>
                  <a:ext uri="{0D108BD9-81ED-4DB2-BD59-A6C34878D82A}">
                    <a16:rowId xmlns:a16="http://schemas.microsoft.com/office/drawing/2014/main" val="3837648462"/>
                  </a:ext>
                </a:extLst>
              </a:tr>
              <a:tr h="413657">
                <a:tc vMerge="1">
                  <a:txBody>
                    <a:bodyPr/>
                    <a:lstStyle/>
                    <a:p>
                      <a:pPr rtl="1"/>
                      <a:endParaRPr lang="fa-IR" dirty="0"/>
                    </a:p>
                  </a:txBody>
                  <a:tcPr/>
                </a:tc>
                <a:tc>
                  <a:txBody>
                    <a:bodyPr/>
                    <a:lstStyle/>
                    <a:p>
                      <a:pPr algn="ctr" rtl="1"/>
                      <a:r>
                        <a:rPr lang="fa-IR" dirty="0">
                          <a:cs typeface="B Nazanin" panose="00000400000000000000" pitchFamily="2" charset="-78"/>
                        </a:rPr>
                        <a:t>قیمت کنسانتره سنگ‌آهن</a:t>
                      </a:r>
                    </a:p>
                  </a:txBody>
                  <a:tcPr anchor="ctr">
                    <a:solidFill>
                      <a:srgbClr val="D5E0F7"/>
                    </a:solidFill>
                  </a:tcPr>
                </a:tc>
                <a:extLst>
                  <a:ext uri="{0D108BD9-81ED-4DB2-BD59-A6C34878D82A}">
                    <a16:rowId xmlns:a16="http://schemas.microsoft.com/office/drawing/2014/main" val="3837874221"/>
                  </a:ext>
                </a:extLst>
              </a:tr>
              <a:tr h="413657">
                <a:tc vMerge="1">
                  <a:txBody>
                    <a:bodyPr/>
                    <a:lstStyle/>
                    <a:p>
                      <a:pPr rtl="1"/>
                      <a:endParaRPr lang="fa-IR" dirty="0"/>
                    </a:p>
                  </a:txBody>
                  <a:tcPr/>
                </a:tc>
                <a:tc>
                  <a:txBody>
                    <a:bodyPr/>
                    <a:lstStyle/>
                    <a:p>
                      <a:pPr algn="ctr" rtl="1"/>
                      <a:r>
                        <a:rPr lang="fa-IR" dirty="0">
                          <a:cs typeface="B Nazanin" panose="00000400000000000000" pitchFamily="2" charset="-78"/>
                        </a:rPr>
                        <a:t>عیار آهن</a:t>
                      </a:r>
                    </a:p>
                  </a:txBody>
                  <a:tcPr anchor="ctr">
                    <a:noFill/>
                  </a:tcPr>
                </a:tc>
                <a:extLst>
                  <a:ext uri="{0D108BD9-81ED-4DB2-BD59-A6C34878D82A}">
                    <a16:rowId xmlns:a16="http://schemas.microsoft.com/office/drawing/2014/main" val="1161337273"/>
                  </a:ext>
                </a:extLst>
              </a:tr>
              <a:tr h="413657">
                <a:tc vMerge="1">
                  <a:txBody>
                    <a:bodyPr/>
                    <a:lstStyle/>
                    <a:p>
                      <a:pPr rtl="1"/>
                      <a:endParaRPr lang="fa-IR" dirty="0"/>
                    </a:p>
                  </a:txBody>
                  <a:tcPr/>
                </a:tc>
                <a:tc>
                  <a:txBody>
                    <a:bodyPr/>
                    <a:lstStyle/>
                    <a:p>
                      <a:pPr algn="ctr" rtl="1"/>
                      <a:r>
                        <a:rPr lang="fa-IR" dirty="0">
                          <a:cs typeface="B Nazanin" panose="00000400000000000000" pitchFamily="2" charset="-78"/>
                        </a:rPr>
                        <a:t>دانه‌بندی و میزان نرمه</a:t>
                      </a:r>
                    </a:p>
                  </a:txBody>
                  <a:tcPr anchor="ctr">
                    <a:solidFill>
                      <a:srgbClr val="D5E0F7"/>
                    </a:solidFill>
                  </a:tcPr>
                </a:tc>
                <a:extLst>
                  <a:ext uri="{0D108BD9-81ED-4DB2-BD59-A6C34878D82A}">
                    <a16:rowId xmlns:a16="http://schemas.microsoft.com/office/drawing/2014/main" val="12690006"/>
                  </a:ext>
                </a:extLst>
              </a:tr>
              <a:tr h="413657">
                <a:tc vMerge="1">
                  <a:txBody>
                    <a:bodyPr/>
                    <a:lstStyle/>
                    <a:p>
                      <a:pPr algn="ctr" rtl="1"/>
                      <a:endParaRPr lang="fa-IR" dirty="0"/>
                    </a:p>
                  </a:txBody>
                  <a:tcPr anchor="ctr"/>
                </a:tc>
                <a:tc>
                  <a:txBody>
                    <a:bodyPr/>
                    <a:lstStyle/>
                    <a:p>
                      <a:pPr algn="ctr" rtl="1"/>
                      <a:r>
                        <a:rPr lang="fa-IR" dirty="0">
                          <a:cs typeface="B Nazanin" panose="00000400000000000000" pitchFamily="2" charset="-78"/>
                        </a:rPr>
                        <a:t>رطوبت گندله</a:t>
                      </a:r>
                    </a:p>
                  </a:txBody>
                  <a:tcPr anchor="ctr">
                    <a:noFill/>
                  </a:tcPr>
                </a:tc>
                <a:extLst>
                  <a:ext uri="{0D108BD9-81ED-4DB2-BD59-A6C34878D82A}">
                    <a16:rowId xmlns:a16="http://schemas.microsoft.com/office/drawing/2014/main" val="3196611092"/>
                  </a:ext>
                </a:extLst>
              </a:tr>
              <a:tr h="413657">
                <a:tc vMerge="1">
                  <a:txBody>
                    <a:bodyPr/>
                    <a:lstStyle/>
                    <a:p>
                      <a:pPr algn="ctr" rtl="1"/>
                      <a:endParaRPr lang="fa-IR" dirty="0"/>
                    </a:p>
                  </a:txBody>
                  <a:tcPr anchor="ctr"/>
                </a:tc>
                <a:tc>
                  <a:txBody>
                    <a:bodyPr/>
                    <a:lstStyle/>
                    <a:p>
                      <a:pPr algn="ctr" rtl="1"/>
                      <a:r>
                        <a:rPr lang="fa-IR" dirty="0">
                          <a:cs typeface="B Nazanin" panose="00000400000000000000" pitchFamily="2" charset="-78"/>
                        </a:rPr>
                        <a:t>نرخ ارز</a:t>
                      </a:r>
                    </a:p>
                  </a:txBody>
                  <a:tcPr anchor="ctr">
                    <a:solidFill>
                      <a:srgbClr val="D5E0F7"/>
                    </a:solidFill>
                  </a:tcPr>
                </a:tc>
                <a:extLst>
                  <a:ext uri="{0D108BD9-81ED-4DB2-BD59-A6C34878D82A}">
                    <a16:rowId xmlns:a16="http://schemas.microsoft.com/office/drawing/2014/main" val="2887806144"/>
                  </a:ext>
                </a:extLst>
              </a:tr>
              <a:tr h="413657">
                <a:tc vMerge="1">
                  <a:txBody>
                    <a:bodyPr/>
                    <a:lstStyle/>
                    <a:p>
                      <a:pPr algn="ctr" rtl="1"/>
                      <a:endParaRPr lang="fa-IR" dirty="0">
                        <a:solidFill>
                          <a:schemeClr val="tx1"/>
                        </a:solidFill>
                        <a:cs typeface="B Nazanin" panose="00000400000000000000" pitchFamily="2" charset="-78"/>
                      </a:endParaRPr>
                    </a:p>
                  </a:txBody>
                  <a:tcPr anchor="ctr">
                    <a:solidFill>
                      <a:srgbClr val="3B7DCD">
                        <a:alpha val="63922"/>
                      </a:srgbClr>
                    </a:solidFill>
                  </a:tcPr>
                </a:tc>
                <a:tc>
                  <a:txBody>
                    <a:bodyPr/>
                    <a:lstStyle/>
                    <a:p>
                      <a:pPr algn="ctr" rtl="1"/>
                      <a:r>
                        <a:rPr lang="fa-IR" dirty="0">
                          <a:cs typeface="B Nazanin" panose="00000400000000000000" pitchFamily="2" charset="-78"/>
                        </a:rPr>
                        <a:t>هزینه حمل و نقل</a:t>
                      </a:r>
                    </a:p>
                  </a:txBody>
                  <a:tcPr anchor="ctr">
                    <a:noFill/>
                  </a:tcPr>
                </a:tc>
                <a:extLst>
                  <a:ext uri="{0D108BD9-81ED-4DB2-BD59-A6C34878D82A}">
                    <a16:rowId xmlns:a16="http://schemas.microsoft.com/office/drawing/2014/main" val="3259130976"/>
                  </a:ext>
                </a:extLst>
              </a:tr>
            </a:tbl>
          </a:graphicData>
        </a:graphic>
      </p:graphicFrame>
      <p:pic>
        <p:nvPicPr>
          <p:cNvPr id="11" name="Picture 10">
            <a:extLst>
              <a:ext uri="{FF2B5EF4-FFF2-40B4-BE49-F238E27FC236}">
                <a16:creationId xmlns:a16="http://schemas.microsoft.com/office/drawing/2014/main" id="{495A20D8-592A-82DD-022F-315CE57A7858}"/>
              </a:ext>
            </a:extLst>
          </p:cNvPr>
          <p:cNvPicPr>
            <a:picLocks noChangeAspect="1"/>
          </p:cNvPicPr>
          <p:nvPr/>
        </p:nvPicPr>
        <p:blipFill>
          <a:blip r:embed="rId2"/>
          <a:stretch>
            <a:fillRect/>
          </a:stretch>
        </p:blipFill>
        <p:spPr>
          <a:xfrm>
            <a:off x="533400" y="152400"/>
            <a:ext cx="5181600" cy="6400800"/>
          </a:xfrm>
          <a:prstGeom prst="rect">
            <a:avLst/>
          </a:prstGeom>
        </p:spPr>
      </p:pic>
    </p:spTree>
    <p:extLst>
      <p:ext uri="{BB962C8B-B14F-4D97-AF65-F5344CB8AC3E}">
        <p14:creationId xmlns:p14="http://schemas.microsoft.com/office/powerpoint/2010/main" val="2920358600"/>
      </p:ext>
    </p:extLst>
  </p:cSld>
  <p:clrMapOvr>
    <a:masterClrMapping/>
  </p:clrMapOvr>
  <p:transition spd="slow">
    <p:cov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3277C-57FE-A707-6BF7-24E059A3C050}"/>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C3BA9504-1F9C-DD3C-F27C-017921404E9F}"/>
              </a:ext>
            </a:extLst>
          </p:cNvPr>
          <p:cNvSpPr>
            <a:spLocks noGrp="1"/>
          </p:cNvSpPr>
          <p:nvPr>
            <p:ph type="ftr" sz="quarter" idx="11"/>
          </p:nvPr>
        </p:nvSpPr>
        <p:spPr>
          <a:xfrm>
            <a:off x="10515600" y="6447897"/>
            <a:ext cx="12192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a:extLst>
              <a:ext uri="{FF2B5EF4-FFF2-40B4-BE49-F238E27FC236}">
                <a16:creationId xmlns:a16="http://schemas.microsoft.com/office/drawing/2014/main" id="{A6C2CCB6-9C42-40A1-B9BB-C78F818A9289}"/>
              </a:ext>
            </a:extLst>
          </p:cNvPr>
          <p:cNvSpPr>
            <a:spLocks noGrp="1"/>
          </p:cNvSpPr>
          <p:nvPr>
            <p:ph type="sldNum" sz="quarter" idx="12"/>
          </p:nvPr>
        </p:nvSpPr>
        <p:spPr>
          <a:xfrm>
            <a:off x="46704" y="6447897"/>
            <a:ext cx="5334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8" name="Title 7">
            <a:extLst>
              <a:ext uri="{FF2B5EF4-FFF2-40B4-BE49-F238E27FC236}">
                <a16:creationId xmlns:a16="http://schemas.microsoft.com/office/drawing/2014/main" id="{B79C98AC-AC4C-0ADD-07BF-6BE93740B801}"/>
              </a:ext>
            </a:extLst>
          </p:cNvPr>
          <p:cNvSpPr>
            <a:spLocks noGrp="1"/>
          </p:cNvSpPr>
          <p:nvPr>
            <p:ph type="title"/>
          </p:nvPr>
        </p:nvSpPr>
        <p:spPr/>
        <p:txBody>
          <a:bodyPr/>
          <a:lstStyle/>
          <a:p>
            <a:r>
              <a:rPr lang="fa-IR" dirty="0"/>
              <a:t>دارایی پایه : ....  </a:t>
            </a:r>
          </a:p>
        </p:txBody>
      </p:sp>
      <p:sp>
        <p:nvSpPr>
          <p:cNvPr id="2" name="Title 7">
            <a:extLst>
              <a:ext uri="{FF2B5EF4-FFF2-40B4-BE49-F238E27FC236}">
                <a16:creationId xmlns:a16="http://schemas.microsoft.com/office/drawing/2014/main" id="{0F00DD38-9EE7-A13D-A061-75638FD3ABFA}"/>
              </a:ext>
            </a:extLst>
          </p:cNvPr>
          <p:cNvSpPr txBox="1">
            <a:spLocks/>
          </p:cNvSpPr>
          <p:nvPr/>
        </p:nvSpPr>
        <p:spPr>
          <a:xfrm>
            <a:off x="1066800" y="1371600"/>
            <a:ext cx="10515600" cy="1828800"/>
          </a:xfrm>
          <a:prstGeom prst="rect">
            <a:avLst/>
          </a:prstGeom>
        </p:spPr>
        <p:txBody>
          <a:bodyPr vert="horz" lIns="91440" tIns="45720" rIns="91440" bIns="45720" rtlCol="0" anchor="ctr">
            <a:normAutofit fontScale="92500" lnSpcReduction="20000"/>
          </a:bodyPr>
          <a:lstStyle>
            <a:lvl1pPr algn="r" defTabSz="914400" rtl="1" eaLnBrk="1" latinLnBrk="0" hangingPunct="1">
              <a:lnSpc>
                <a:spcPct val="90000"/>
              </a:lnSpc>
              <a:spcBef>
                <a:spcPct val="0"/>
              </a:spcBef>
              <a:buNone/>
              <a:defRPr sz="3200" b="1" kern="1200" baseline="0">
                <a:solidFill>
                  <a:schemeClr val="tx1"/>
                </a:solidFill>
                <a:latin typeface="+mj-lt"/>
                <a:ea typeface="+mj-ea"/>
                <a:cs typeface="B Nazanin" panose="00000400000000000000" pitchFamily="2" charset="-78"/>
              </a:defRPr>
            </a:lvl1pPr>
          </a:lstStyle>
          <a:p>
            <a:pPr marL="457200" indent="-457200" fontAlgn="auto">
              <a:spcAft>
                <a:spcPts val="0"/>
              </a:spcAft>
              <a:buFont typeface="Arial" panose="020B0604020202020204" pitchFamily="34" charset="0"/>
              <a:buChar char="•"/>
            </a:pPr>
            <a:r>
              <a:rPr lang="fa-IR" sz="3000" dirty="0">
                <a:solidFill>
                  <a:srgbClr val="00B0F0"/>
                </a:solidFill>
              </a:rPr>
              <a:t>مشخصات و استاندارد، در صورت وجود استاندارد ملی، حتما درج شود. نکات مهم و قابل توجه در استاندارد کالا کدام است؟ کدام ویژگی قطعی و باید رعایت گردد؟ چه شاخص‌های استاندارد ملی یا بین‌المللی بر قیمت موثر است؟ </a:t>
            </a:r>
          </a:p>
          <a:p>
            <a:pPr fontAlgn="auto">
              <a:spcAft>
                <a:spcPts val="0"/>
              </a:spcAft>
            </a:pPr>
            <a:endParaRPr lang="fa-IR" sz="3300" dirty="0">
              <a:solidFill>
                <a:srgbClr val="00B0F0"/>
              </a:solidFill>
            </a:endParaRPr>
          </a:p>
          <a:p>
            <a:pPr fontAlgn="auto">
              <a:spcAft>
                <a:spcPts val="0"/>
              </a:spcAft>
            </a:pPr>
            <a:r>
              <a:rPr lang="fa-IR" dirty="0">
                <a:solidFill>
                  <a:srgbClr val="00B0F0"/>
                </a:solidFill>
              </a:rPr>
              <a:t>  </a:t>
            </a:r>
          </a:p>
        </p:txBody>
      </p:sp>
      <p:sp>
        <p:nvSpPr>
          <p:cNvPr id="6" name="Title 7">
            <a:extLst>
              <a:ext uri="{FF2B5EF4-FFF2-40B4-BE49-F238E27FC236}">
                <a16:creationId xmlns:a16="http://schemas.microsoft.com/office/drawing/2014/main" id="{3563EF5D-307B-0492-3264-F5F0F7BE46B6}"/>
              </a:ext>
            </a:extLst>
          </p:cNvPr>
          <p:cNvSpPr txBox="1">
            <a:spLocks/>
          </p:cNvSpPr>
          <p:nvPr/>
        </p:nvSpPr>
        <p:spPr>
          <a:xfrm>
            <a:off x="1066800" y="4572000"/>
            <a:ext cx="10515600" cy="694267"/>
          </a:xfrm>
          <a:prstGeom prst="rect">
            <a:avLst/>
          </a:prstGeom>
        </p:spPr>
        <p:txBody>
          <a:bodyPr vert="horz" lIns="91440" tIns="45720" rIns="91440" bIns="45720" rtlCol="0" anchor="ctr">
            <a:normAutofit/>
          </a:bodyPr>
          <a:lstStyle>
            <a:lvl1pPr algn="r" defTabSz="914400" rtl="1" eaLnBrk="1" latinLnBrk="0" hangingPunct="1">
              <a:lnSpc>
                <a:spcPct val="90000"/>
              </a:lnSpc>
              <a:spcBef>
                <a:spcPct val="0"/>
              </a:spcBef>
              <a:buNone/>
              <a:defRPr sz="3200" b="1" kern="1200" baseline="0">
                <a:solidFill>
                  <a:schemeClr val="tx1"/>
                </a:solidFill>
                <a:latin typeface="+mj-lt"/>
                <a:ea typeface="+mj-ea"/>
                <a:cs typeface="B Nazanin" panose="00000400000000000000" pitchFamily="2" charset="-78"/>
              </a:defRPr>
            </a:lvl1pPr>
          </a:lstStyle>
          <a:p>
            <a:pPr marL="457200" indent="-457200" fontAlgn="auto">
              <a:spcAft>
                <a:spcPts val="0"/>
              </a:spcAft>
              <a:buFont typeface="Arial" panose="020B0604020202020204" pitchFamily="34" charset="0"/>
              <a:buChar char="•"/>
            </a:pPr>
            <a:r>
              <a:rPr lang="fa-IR" sz="2800" dirty="0">
                <a:solidFill>
                  <a:srgbClr val="00B0F0"/>
                </a:solidFill>
              </a:rPr>
              <a:t>زنجیره تولید و کاربرد دارایی پایه به صورت مختصر </a:t>
            </a:r>
          </a:p>
        </p:txBody>
      </p:sp>
    </p:spTree>
    <p:extLst>
      <p:ext uri="{BB962C8B-B14F-4D97-AF65-F5344CB8AC3E}">
        <p14:creationId xmlns:p14="http://schemas.microsoft.com/office/powerpoint/2010/main" val="2049366301"/>
      </p:ext>
    </p:extLst>
  </p:cSld>
  <p:clrMapOvr>
    <a:masterClrMapping/>
  </p:clrMapOvr>
  <p:transition spd="slow">
    <p:cove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27821-1FF3-02A3-B6D0-A389B30B129B}"/>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972B1EE0-B1A3-33F3-F91E-BD9A64CF0C79}"/>
              </a:ext>
            </a:extLst>
          </p:cNvPr>
          <p:cNvSpPr>
            <a:spLocks noGrp="1"/>
          </p:cNvSpPr>
          <p:nvPr>
            <p:ph type="ftr" sz="quarter" idx="11"/>
          </p:nvPr>
        </p:nvSpPr>
        <p:spPr>
          <a:xfrm>
            <a:off x="10515600" y="6447897"/>
            <a:ext cx="12192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a:extLst>
              <a:ext uri="{FF2B5EF4-FFF2-40B4-BE49-F238E27FC236}">
                <a16:creationId xmlns:a16="http://schemas.microsoft.com/office/drawing/2014/main" id="{5F7C137E-C449-C843-E9EC-34C4ECB4B162}"/>
              </a:ext>
            </a:extLst>
          </p:cNvPr>
          <p:cNvSpPr>
            <a:spLocks noGrp="1"/>
          </p:cNvSpPr>
          <p:nvPr>
            <p:ph type="sldNum" sz="quarter" idx="12"/>
          </p:nvPr>
        </p:nvSpPr>
        <p:spPr>
          <a:xfrm>
            <a:off x="46704" y="6447897"/>
            <a:ext cx="5334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20</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8" name="Title 7">
            <a:extLst>
              <a:ext uri="{FF2B5EF4-FFF2-40B4-BE49-F238E27FC236}">
                <a16:creationId xmlns:a16="http://schemas.microsoft.com/office/drawing/2014/main" id="{B32C576C-12D5-EFE0-9F83-FD69D8ED750A}"/>
              </a:ext>
            </a:extLst>
          </p:cNvPr>
          <p:cNvSpPr>
            <a:spLocks noGrp="1"/>
          </p:cNvSpPr>
          <p:nvPr>
            <p:ph type="title"/>
          </p:nvPr>
        </p:nvSpPr>
        <p:spPr>
          <a:xfrm>
            <a:off x="838200" y="0"/>
            <a:ext cx="10896600" cy="694267"/>
          </a:xfrm>
        </p:spPr>
        <p:txBody>
          <a:bodyPr>
            <a:normAutofit/>
          </a:bodyPr>
          <a:lstStyle/>
          <a:p>
            <a:r>
              <a:rPr lang="fa-IR" dirty="0"/>
              <a:t>متقاضی پذیرش انبار گندله</a:t>
            </a:r>
          </a:p>
        </p:txBody>
      </p:sp>
      <p:graphicFrame>
        <p:nvGraphicFramePr>
          <p:cNvPr id="2" name="Table 1">
            <a:extLst>
              <a:ext uri="{FF2B5EF4-FFF2-40B4-BE49-F238E27FC236}">
                <a16:creationId xmlns:a16="http://schemas.microsoft.com/office/drawing/2014/main" id="{F50B67D4-5584-13D9-7DC8-2C2F26BA0349}"/>
              </a:ext>
            </a:extLst>
          </p:cNvPr>
          <p:cNvGraphicFramePr>
            <a:graphicFrameLocks noGrp="1"/>
          </p:cNvGraphicFramePr>
          <p:nvPr>
            <p:extLst>
              <p:ext uri="{D42A27DB-BD31-4B8C-83A1-F6EECF244321}">
                <p14:modId xmlns:p14="http://schemas.microsoft.com/office/powerpoint/2010/main" val="1950446730"/>
              </p:ext>
            </p:extLst>
          </p:nvPr>
        </p:nvGraphicFramePr>
        <p:xfrm>
          <a:off x="457200" y="793071"/>
          <a:ext cx="11277600" cy="5867151"/>
        </p:xfrm>
        <a:graphic>
          <a:graphicData uri="http://schemas.openxmlformats.org/drawingml/2006/table">
            <a:tbl>
              <a:tblPr rtl="1" firstRow="1" bandRow="1">
                <a:tableStyleId>{5C22544A-7EE6-4342-B048-85BDC9FD1C3A}</a:tableStyleId>
              </a:tblPr>
              <a:tblGrid>
                <a:gridCol w="3291455">
                  <a:extLst>
                    <a:ext uri="{9D8B030D-6E8A-4147-A177-3AD203B41FA5}">
                      <a16:colId xmlns:a16="http://schemas.microsoft.com/office/drawing/2014/main" val="2715008487"/>
                    </a:ext>
                  </a:extLst>
                </a:gridCol>
                <a:gridCol w="7986145">
                  <a:extLst>
                    <a:ext uri="{9D8B030D-6E8A-4147-A177-3AD203B41FA5}">
                      <a16:colId xmlns:a16="http://schemas.microsoft.com/office/drawing/2014/main" val="1344880426"/>
                    </a:ext>
                  </a:extLst>
                </a:gridCol>
              </a:tblGrid>
              <a:tr h="358647">
                <a:tc>
                  <a:txBody>
                    <a:bodyPr/>
                    <a:lstStyle/>
                    <a:p>
                      <a:pPr algn="ctr" rtl="1"/>
                      <a:r>
                        <a:rPr lang="fa-IR" sz="1600" dirty="0">
                          <a:solidFill>
                            <a:schemeClr val="tx1"/>
                          </a:solidFill>
                          <a:cs typeface="B Nazanin" panose="00000400000000000000" pitchFamily="2" charset="-78"/>
                        </a:rPr>
                        <a:t>نام شرکت</a:t>
                      </a:r>
                    </a:p>
                  </a:txBody>
                  <a:tcPr anchor="ctr">
                    <a:solidFill>
                      <a:srgbClr val="A5C0E2"/>
                    </a:solidFill>
                  </a:tcPr>
                </a:tc>
                <a:tc>
                  <a:txBody>
                    <a:bodyPr/>
                    <a:lstStyle/>
                    <a:p>
                      <a:pPr algn="ctr" rtl="1"/>
                      <a:r>
                        <a:rPr lang="fa-IR" sz="1600" dirty="0">
                          <a:solidFill>
                            <a:schemeClr val="tx1"/>
                          </a:solidFill>
                          <a:cs typeface="B Nazanin" panose="00000400000000000000" pitchFamily="2" charset="-78"/>
                        </a:rPr>
                        <a:t>....</a:t>
                      </a:r>
                    </a:p>
                  </a:txBody>
                  <a:tcPr anchor="ctr">
                    <a:solidFill>
                      <a:srgbClr val="A5C0E2"/>
                    </a:solidFill>
                  </a:tcPr>
                </a:tc>
                <a:extLst>
                  <a:ext uri="{0D108BD9-81ED-4DB2-BD59-A6C34878D82A}">
                    <a16:rowId xmlns:a16="http://schemas.microsoft.com/office/drawing/2014/main" val="144624259"/>
                  </a:ext>
                </a:extLst>
              </a:tr>
              <a:tr h="562296">
                <a:tc>
                  <a:txBody>
                    <a:bodyPr/>
                    <a:lstStyle/>
                    <a:p>
                      <a:pPr algn="ctr" rtl="1"/>
                      <a:r>
                        <a:rPr lang="fa-IR" sz="1600" dirty="0">
                          <a:solidFill>
                            <a:schemeClr val="tx1"/>
                          </a:solidFill>
                          <a:cs typeface="B Nazanin" panose="00000400000000000000" pitchFamily="2" charset="-78"/>
                        </a:rPr>
                        <a:t>نوع شرکت</a:t>
                      </a:r>
                    </a:p>
                  </a:txBody>
                  <a:tcPr anchor="ctr">
                    <a:solidFill>
                      <a:srgbClr val="FFF6E7"/>
                    </a:solidFill>
                  </a:tcPr>
                </a:tc>
                <a:tc>
                  <a:txBody>
                    <a:bodyPr/>
                    <a:lstStyle/>
                    <a:p>
                      <a:pPr algn="ctr" rtl="1"/>
                      <a:r>
                        <a:rPr lang="fa-IR" sz="1600" dirty="0">
                          <a:solidFill>
                            <a:schemeClr val="tx1"/>
                          </a:solidFill>
                          <a:cs typeface="B Nazanin" panose="00000400000000000000" pitchFamily="2" charset="-78"/>
                        </a:rPr>
                        <a:t>سهامی عام /خاص و ...</a:t>
                      </a:r>
                    </a:p>
                  </a:txBody>
                  <a:tcPr anchor="ctr">
                    <a:solidFill>
                      <a:srgbClr val="FFF6E7"/>
                    </a:solidFill>
                  </a:tcPr>
                </a:tc>
                <a:extLst>
                  <a:ext uri="{0D108BD9-81ED-4DB2-BD59-A6C34878D82A}">
                    <a16:rowId xmlns:a16="http://schemas.microsoft.com/office/drawing/2014/main" val="1812305313"/>
                  </a:ext>
                </a:extLst>
              </a:tr>
              <a:tr h="331609">
                <a:tc>
                  <a:txBody>
                    <a:bodyPr/>
                    <a:lstStyle/>
                    <a:p>
                      <a:pPr algn="ctr" rtl="1"/>
                      <a:r>
                        <a:rPr lang="fa-IR" sz="1600" dirty="0">
                          <a:solidFill>
                            <a:schemeClr val="tx1"/>
                          </a:solidFill>
                          <a:cs typeface="B Nazanin" panose="00000400000000000000" pitchFamily="2" charset="-78"/>
                        </a:rPr>
                        <a:t>سال تاسیس</a:t>
                      </a:r>
                    </a:p>
                  </a:txBody>
                  <a:tcPr anchor="ctr">
                    <a:solidFill>
                      <a:srgbClr val="F1F1F3"/>
                    </a:solidFill>
                  </a:tcPr>
                </a:tc>
                <a:tc>
                  <a:txBody>
                    <a:bodyPr/>
                    <a:lstStyle/>
                    <a:p>
                      <a:pPr algn="ctr" rtl="1"/>
                      <a:r>
                        <a:rPr lang="fa-IR" sz="1600" dirty="0">
                          <a:solidFill>
                            <a:schemeClr val="tx1"/>
                          </a:solidFill>
                          <a:cs typeface="B Nazanin" panose="00000400000000000000" pitchFamily="2" charset="-78"/>
                        </a:rPr>
                        <a:t>....</a:t>
                      </a:r>
                    </a:p>
                  </a:txBody>
                  <a:tcPr anchor="ctr">
                    <a:solidFill>
                      <a:srgbClr val="F1F1F3"/>
                    </a:solidFill>
                  </a:tcPr>
                </a:tc>
                <a:extLst>
                  <a:ext uri="{0D108BD9-81ED-4DB2-BD59-A6C34878D82A}">
                    <a16:rowId xmlns:a16="http://schemas.microsoft.com/office/drawing/2014/main" val="644117174"/>
                  </a:ext>
                </a:extLst>
              </a:tr>
              <a:tr h="444811">
                <a:tc>
                  <a:txBody>
                    <a:bodyPr/>
                    <a:lstStyle/>
                    <a:p>
                      <a:pPr algn="ctr" rtl="1"/>
                      <a:r>
                        <a:rPr lang="fa-IR" sz="1600" dirty="0">
                          <a:solidFill>
                            <a:schemeClr val="tx1"/>
                          </a:solidFill>
                          <a:cs typeface="B Nazanin" panose="00000400000000000000" pitchFamily="2" charset="-78"/>
                        </a:rPr>
                        <a:t>حیطه فعالیت</a:t>
                      </a:r>
                    </a:p>
                  </a:txBody>
                  <a:tcPr anchor="ctr">
                    <a:solidFill>
                      <a:srgbClr val="FFF6E7"/>
                    </a:solidFill>
                  </a:tcPr>
                </a:tc>
                <a:tc>
                  <a:txBody>
                    <a:bodyPr/>
                    <a:lstStyle/>
                    <a:p>
                      <a:pPr algn="ctr" rtl="1"/>
                      <a:r>
                        <a:rPr lang="fa-IR" sz="1600" dirty="0">
                          <a:solidFill>
                            <a:schemeClr val="tx1"/>
                          </a:solidFill>
                          <a:cs typeface="B Nazanin" panose="00000400000000000000" pitchFamily="2" charset="-78"/>
                        </a:rPr>
                        <a:t>تولیدی</a:t>
                      </a:r>
                    </a:p>
                  </a:txBody>
                  <a:tcPr anchor="ctr">
                    <a:solidFill>
                      <a:srgbClr val="FFF6E7"/>
                    </a:solidFill>
                  </a:tcPr>
                </a:tc>
                <a:extLst>
                  <a:ext uri="{0D108BD9-81ED-4DB2-BD59-A6C34878D82A}">
                    <a16:rowId xmlns:a16="http://schemas.microsoft.com/office/drawing/2014/main" val="4264346003"/>
                  </a:ext>
                </a:extLst>
              </a:tr>
              <a:tr h="331609">
                <a:tc>
                  <a:txBody>
                    <a:bodyPr/>
                    <a:lstStyle/>
                    <a:p>
                      <a:pPr algn="ctr" rtl="1"/>
                      <a:r>
                        <a:rPr lang="fa-IR" sz="1600" dirty="0">
                          <a:solidFill>
                            <a:schemeClr val="tx1"/>
                          </a:solidFill>
                          <a:cs typeface="B Nazanin" panose="00000400000000000000" pitchFamily="2" charset="-78"/>
                        </a:rPr>
                        <a:t>سابقه پذیرش و عرضه در بازار فیزیکی بورس کالا </a:t>
                      </a:r>
                    </a:p>
                  </a:txBody>
                  <a:tcPr anchor="ctr">
                    <a:solidFill>
                      <a:srgbClr val="F1F1F3"/>
                    </a:solidFill>
                  </a:tcPr>
                </a:tc>
                <a:tc>
                  <a:txBody>
                    <a:bodyPr/>
                    <a:lstStyle/>
                    <a:p>
                      <a:pPr algn="ctr" rtl="1"/>
                      <a:r>
                        <a:rPr lang="fa-IR" sz="1600" b="1" dirty="0">
                          <a:solidFill>
                            <a:schemeClr val="tx1"/>
                          </a:solidFill>
                          <a:cs typeface="B Nazanin" panose="00000400000000000000" pitchFamily="2" charset="-78"/>
                        </a:rPr>
                        <a:t>دارد (عرضه ... میلیون تن و معامله .... میلیون تن در سال 1404)</a:t>
                      </a:r>
                    </a:p>
                  </a:txBody>
                  <a:tcPr anchor="ctr">
                    <a:solidFill>
                      <a:srgbClr val="F1F1F3"/>
                    </a:solidFill>
                  </a:tcPr>
                </a:tc>
                <a:extLst>
                  <a:ext uri="{0D108BD9-81ED-4DB2-BD59-A6C34878D82A}">
                    <a16:rowId xmlns:a16="http://schemas.microsoft.com/office/drawing/2014/main" val="855686375"/>
                  </a:ext>
                </a:extLst>
              </a:tr>
              <a:tr h="327375">
                <a:tc>
                  <a:txBody>
                    <a:bodyPr/>
                    <a:lstStyle/>
                    <a:p>
                      <a:pPr algn="ctr" rtl="1"/>
                      <a:r>
                        <a:rPr lang="fa-IR" sz="1600" dirty="0">
                          <a:solidFill>
                            <a:schemeClr val="tx1"/>
                          </a:solidFill>
                          <a:cs typeface="B Nazanin" panose="00000400000000000000" pitchFamily="2" charset="-78"/>
                        </a:rPr>
                        <a:t>سهم از بازار</a:t>
                      </a:r>
                    </a:p>
                  </a:txBody>
                  <a:tcPr anchor="ctr">
                    <a:solidFill>
                      <a:srgbClr val="FFF6E7"/>
                    </a:solidFill>
                  </a:tcPr>
                </a:tc>
                <a:tc>
                  <a:txBody>
                    <a:bodyPr/>
                    <a:lstStyle/>
                    <a:p>
                      <a:pPr algn="ctr" rtl="1"/>
                      <a:r>
                        <a:rPr lang="fa-IR" sz="1600" dirty="0">
                          <a:solidFill>
                            <a:schemeClr val="tx1"/>
                          </a:solidFill>
                          <a:cs typeface="B Nazanin" panose="00000400000000000000" pitchFamily="2" charset="-78"/>
                        </a:rPr>
                        <a:t>.... %</a:t>
                      </a:r>
                    </a:p>
                  </a:txBody>
                  <a:tcPr anchor="ctr">
                    <a:solidFill>
                      <a:srgbClr val="FFF6E7"/>
                    </a:solidFill>
                  </a:tcPr>
                </a:tc>
                <a:extLst>
                  <a:ext uri="{0D108BD9-81ED-4DB2-BD59-A6C34878D82A}">
                    <a16:rowId xmlns:a16="http://schemas.microsoft.com/office/drawing/2014/main" val="596134490"/>
                  </a:ext>
                </a:extLst>
              </a:tr>
              <a:tr h="327375">
                <a:tc>
                  <a:txBody>
                    <a:bodyPr/>
                    <a:lstStyle/>
                    <a:p>
                      <a:pPr algn="ctr" rtl="1"/>
                      <a:r>
                        <a:rPr lang="fa-IR" sz="1600" b="1" dirty="0">
                          <a:solidFill>
                            <a:schemeClr val="tx1"/>
                          </a:solidFill>
                          <a:cs typeface="B Nazanin" panose="00000400000000000000" pitchFamily="2" charset="-78"/>
                        </a:rPr>
                        <a:t>ظرفیت مورد تقاضا برای انبار بورسی</a:t>
                      </a:r>
                    </a:p>
                  </a:txBody>
                  <a:tcPr anchor="ctr">
                    <a:solidFill>
                      <a:srgbClr val="F1F1F3"/>
                    </a:solidFill>
                  </a:tcPr>
                </a:tc>
                <a:tc>
                  <a:txBody>
                    <a:bodyPr/>
                    <a:lstStyle/>
                    <a:p>
                      <a:pPr algn="ctr" rtl="1"/>
                      <a:r>
                        <a:rPr lang="fa-IR" sz="1600" b="1" dirty="0">
                          <a:solidFill>
                            <a:schemeClr val="tx1"/>
                          </a:solidFill>
                          <a:cs typeface="B Nazanin" panose="00000400000000000000" pitchFamily="2" charset="-78"/>
                        </a:rPr>
                        <a:t>... تن</a:t>
                      </a:r>
                    </a:p>
                  </a:txBody>
                  <a:tcPr anchor="ctr">
                    <a:solidFill>
                      <a:srgbClr val="F1F1F3"/>
                    </a:solidFill>
                  </a:tcPr>
                </a:tc>
                <a:extLst>
                  <a:ext uri="{0D108BD9-81ED-4DB2-BD59-A6C34878D82A}">
                    <a16:rowId xmlns:a16="http://schemas.microsoft.com/office/drawing/2014/main" val="4043869348"/>
                  </a:ext>
                </a:extLst>
              </a:tr>
              <a:tr h="327375">
                <a:tc>
                  <a:txBody>
                    <a:bodyPr/>
                    <a:lstStyle/>
                    <a:p>
                      <a:pPr algn="ctr" rtl="1"/>
                      <a:r>
                        <a:rPr lang="fa-IR" sz="1600" b="1" dirty="0">
                          <a:solidFill>
                            <a:schemeClr val="tx1"/>
                          </a:solidFill>
                          <a:cs typeface="B Nazanin" panose="00000400000000000000" pitchFamily="2" charset="-78"/>
                        </a:rPr>
                        <a:t>ظرفیت تولید سالانه (تن)</a:t>
                      </a:r>
                    </a:p>
                  </a:txBody>
                  <a:tcPr anchor="ctr">
                    <a:solidFill>
                      <a:srgbClr val="FFF6E7"/>
                    </a:solidFill>
                  </a:tcPr>
                </a:tc>
                <a:tc>
                  <a:txBody>
                    <a:bodyPr/>
                    <a:lstStyle/>
                    <a:p>
                      <a:pPr algn="ctr" rtl="1"/>
                      <a:r>
                        <a:rPr lang="fa-IR" sz="1600" b="1" dirty="0">
                          <a:solidFill>
                            <a:schemeClr val="tx1"/>
                          </a:solidFill>
                          <a:cs typeface="B Nazanin" panose="00000400000000000000" pitchFamily="2" charset="-78"/>
                        </a:rPr>
                        <a:t>... میلیون تن</a:t>
                      </a:r>
                    </a:p>
                  </a:txBody>
                  <a:tcPr anchor="ctr">
                    <a:solidFill>
                      <a:srgbClr val="FFF6E7"/>
                    </a:solidFill>
                  </a:tcPr>
                </a:tc>
                <a:extLst>
                  <a:ext uri="{0D108BD9-81ED-4DB2-BD59-A6C34878D82A}">
                    <a16:rowId xmlns:a16="http://schemas.microsoft.com/office/drawing/2014/main" val="2289102899"/>
                  </a:ext>
                </a:extLst>
              </a:tr>
              <a:tr h="331609">
                <a:tc>
                  <a:txBody>
                    <a:bodyPr/>
                    <a:lstStyle/>
                    <a:p>
                      <a:pPr algn="ctr" rtl="1"/>
                      <a:r>
                        <a:rPr lang="fa-IR" sz="1600" b="1" dirty="0">
                          <a:solidFill>
                            <a:schemeClr val="tx1"/>
                          </a:solidFill>
                          <a:cs typeface="B Nazanin" panose="00000400000000000000" pitchFamily="2" charset="-78"/>
                        </a:rPr>
                        <a:t>تولید محقق شده در سال اخیر(تن)</a:t>
                      </a:r>
                    </a:p>
                  </a:txBody>
                  <a:tcPr anchor="ctr">
                    <a:solidFill>
                      <a:srgbClr val="F1F1F3"/>
                    </a:solidFill>
                  </a:tcPr>
                </a:tc>
                <a:tc>
                  <a:txBody>
                    <a:bodyPr/>
                    <a:lstStyle/>
                    <a:p>
                      <a:pPr algn="ctr" rtl="1"/>
                      <a:r>
                        <a:rPr lang="fa-IR" sz="1600" b="1" dirty="0">
                          <a:solidFill>
                            <a:schemeClr val="tx1"/>
                          </a:solidFill>
                          <a:cs typeface="B Nazanin" panose="00000400000000000000" pitchFamily="2" charset="-78"/>
                        </a:rPr>
                        <a:t>... میلیون تن</a:t>
                      </a:r>
                    </a:p>
                  </a:txBody>
                  <a:tcPr anchor="ctr">
                    <a:solidFill>
                      <a:srgbClr val="F1F1F3"/>
                    </a:solidFill>
                  </a:tcPr>
                </a:tc>
                <a:extLst>
                  <a:ext uri="{0D108BD9-81ED-4DB2-BD59-A6C34878D82A}">
                    <a16:rowId xmlns:a16="http://schemas.microsoft.com/office/drawing/2014/main" val="2211390002"/>
                  </a:ext>
                </a:extLst>
              </a:tr>
              <a:tr h="331609">
                <a:tc>
                  <a:txBody>
                    <a:bodyPr/>
                    <a:lstStyle/>
                    <a:p>
                      <a:pPr algn="ctr" rtl="1"/>
                      <a:r>
                        <a:rPr lang="fa-IR" sz="1600" b="1" dirty="0">
                          <a:solidFill>
                            <a:schemeClr val="tx1"/>
                          </a:solidFill>
                          <a:cs typeface="B Nazanin" panose="00000400000000000000" pitchFamily="2" charset="-78"/>
                        </a:rPr>
                        <a:t>درصد صادرات از کل فروش</a:t>
                      </a:r>
                    </a:p>
                  </a:txBody>
                  <a:tcPr anchor="ctr">
                    <a:solidFill>
                      <a:srgbClr val="FFF6E7"/>
                    </a:solidFill>
                  </a:tcPr>
                </a:tc>
                <a:tc>
                  <a:txBody>
                    <a:bodyPr/>
                    <a:lstStyle/>
                    <a:p>
                      <a:pPr algn="ctr" rtl="1"/>
                      <a:r>
                        <a:rPr lang="fa-IR" sz="1600" b="1" dirty="0">
                          <a:solidFill>
                            <a:schemeClr val="tx1"/>
                          </a:solidFill>
                          <a:cs typeface="B Nazanin" panose="00000400000000000000" pitchFamily="2" charset="-78"/>
                        </a:rPr>
                        <a:t>... درصد</a:t>
                      </a:r>
                    </a:p>
                  </a:txBody>
                  <a:tcPr anchor="ctr">
                    <a:solidFill>
                      <a:srgbClr val="FFF6E7"/>
                    </a:solidFill>
                  </a:tcPr>
                </a:tc>
                <a:extLst>
                  <a:ext uri="{0D108BD9-81ED-4DB2-BD59-A6C34878D82A}">
                    <a16:rowId xmlns:a16="http://schemas.microsoft.com/office/drawing/2014/main" val="3122830303"/>
                  </a:ext>
                </a:extLst>
              </a:tr>
              <a:tr h="327375">
                <a:tc>
                  <a:txBody>
                    <a:bodyPr/>
                    <a:lstStyle/>
                    <a:p>
                      <a:pPr algn="ctr" rtl="1"/>
                      <a:r>
                        <a:rPr lang="fa-IR" sz="1600" dirty="0">
                          <a:solidFill>
                            <a:schemeClr val="tx1"/>
                          </a:solidFill>
                          <a:cs typeface="B Nazanin" panose="00000400000000000000" pitchFamily="2" charset="-78"/>
                        </a:rPr>
                        <a:t>تعداد پرسنل</a:t>
                      </a:r>
                    </a:p>
                  </a:txBody>
                  <a:tcPr anchor="ctr">
                    <a:solidFill>
                      <a:srgbClr val="F1F1F3"/>
                    </a:solidFill>
                  </a:tcPr>
                </a:tc>
                <a:tc>
                  <a:txBody>
                    <a:bodyPr/>
                    <a:lstStyle/>
                    <a:p>
                      <a:pPr algn="ctr" rtl="1"/>
                      <a:r>
                        <a:rPr lang="fa-IR" sz="1600" dirty="0">
                          <a:solidFill>
                            <a:schemeClr val="tx1"/>
                          </a:solidFill>
                          <a:cs typeface="B Nazanin" panose="00000400000000000000" pitchFamily="2" charset="-78"/>
                        </a:rPr>
                        <a:t>... نفر</a:t>
                      </a:r>
                    </a:p>
                  </a:txBody>
                  <a:tcPr anchor="ctr">
                    <a:solidFill>
                      <a:srgbClr val="F1F1F3"/>
                    </a:solidFill>
                  </a:tcPr>
                </a:tc>
                <a:extLst>
                  <a:ext uri="{0D108BD9-81ED-4DB2-BD59-A6C34878D82A}">
                    <a16:rowId xmlns:a16="http://schemas.microsoft.com/office/drawing/2014/main" val="1423914649"/>
                  </a:ext>
                </a:extLst>
              </a:tr>
              <a:tr h="327375">
                <a:tc>
                  <a:txBody>
                    <a:bodyPr/>
                    <a:lstStyle/>
                    <a:p>
                      <a:pPr algn="ctr" rtl="1"/>
                      <a:r>
                        <a:rPr lang="fa-IR" sz="1600" dirty="0">
                          <a:solidFill>
                            <a:schemeClr val="tx1"/>
                          </a:solidFill>
                          <a:cs typeface="B Nazanin" panose="00000400000000000000" pitchFamily="2" charset="-78"/>
                        </a:rPr>
                        <a:t>درآمد عملیاتی آخرین سال مالی</a:t>
                      </a:r>
                    </a:p>
                  </a:txBody>
                  <a:tcPr anchor="ctr">
                    <a:solidFill>
                      <a:srgbClr val="FFF6E7"/>
                    </a:solidFill>
                  </a:tcPr>
                </a:tc>
                <a:tc>
                  <a:txBody>
                    <a:bodyPr/>
                    <a:lstStyle/>
                    <a:p>
                      <a:pPr algn="ctr" rtl="1"/>
                      <a:r>
                        <a:rPr lang="fa-IR" sz="1600" dirty="0">
                          <a:solidFill>
                            <a:schemeClr val="tx1"/>
                          </a:solidFill>
                          <a:cs typeface="B Nazanin" panose="00000400000000000000" pitchFamily="2" charset="-78"/>
                        </a:rPr>
                        <a:t>... میلیارد ریال</a:t>
                      </a:r>
                    </a:p>
                  </a:txBody>
                  <a:tcPr anchor="ctr">
                    <a:solidFill>
                      <a:srgbClr val="FFF6E7"/>
                    </a:solidFill>
                  </a:tcPr>
                </a:tc>
                <a:extLst>
                  <a:ext uri="{0D108BD9-81ED-4DB2-BD59-A6C34878D82A}">
                    <a16:rowId xmlns:a16="http://schemas.microsoft.com/office/drawing/2014/main" val="1021478481"/>
                  </a:ext>
                </a:extLst>
              </a:tr>
              <a:tr h="327375">
                <a:tc>
                  <a:txBody>
                    <a:bodyPr/>
                    <a:lstStyle/>
                    <a:p>
                      <a:pPr algn="ctr" rtl="1"/>
                      <a:r>
                        <a:rPr lang="fa-IR" sz="1600" dirty="0">
                          <a:solidFill>
                            <a:schemeClr val="tx1"/>
                          </a:solidFill>
                          <a:cs typeface="B Nazanin" panose="00000400000000000000" pitchFamily="2" charset="-78"/>
                        </a:rPr>
                        <a:t>امکان نو کردن کالای کهنه</a:t>
                      </a:r>
                    </a:p>
                  </a:txBody>
                  <a:tcPr anchor="ctr">
                    <a:solidFill>
                      <a:srgbClr val="F1F1F3"/>
                    </a:solidFill>
                  </a:tcPr>
                </a:tc>
                <a:tc>
                  <a:txBody>
                    <a:bodyPr/>
                    <a:lstStyle/>
                    <a:p>
                      <a:pPr algn="ctr" rtl="1"/>
                      <a:r>
                        <a:rPr lang="fa-IR" sz="1600" dirty="0">
                          <a:solidFill>
                            <a:schemeClr val="tx1"/>
                          </a:solidFill>
                          <a:cs typeface="B Nazanin" panose="00000400000000000000" pitchFamily="2" charset="-78"/>
                        </a:rPr>
                        <a:t>وجود دارد</a:t>
                      </a:r>
                    </a:p>
                  </a:txBody>
                  <a:tcPr anchor="ctr">
                    <a:solidFill>
                      <a:srgbClr val="F1F1F3"/>
                    </a:solidFill>
                  </a:tcPr>
                </a:tc>
                <a:extLst>
                  <a:ext uri="{0D108BD9-81ED-4DB2-BD59-A6C34878D82A}">
                    <a16:rowId xmlns:a16="http://schemas.microsoft.com/office/drawing/2014/main" val="1284271881"/>
                  </a:ext>
                </a:extLst>
              </a:tr>
              <a:tr h="327375">
                <a:tc>
                  <a:txBody>
                    <a:bodyPr/>
                    <a:lstStyle/>
                    <a:p>
                      <a:pPr algn="ctr" rtl="1"/>
                      <a:r>
                        <a:rPr lang="fa-IR" sz="1600" dirty="0">
                          <a:solidFill>
                            <a:schemeClr val="tx1"/>
                          </a:solidFill>
                          <a:cs typeface="B Nazanin" panose="00000400000000000000" pitchFamily="2" charset="-78"/>
                        </a:rPr>
                        <a:t>امکان بسته بندی وجود دارد؟</a:t>
                      </a:r>
                    </a:p>
                  </a:txBody>
                  <a:tcPr anchor="ctr">
                    <a:solidFill>
                      <a:srgbClr val="FFF6E7"/>
                    </a:solidFill>
                  </a:tcPr>
                </a:tc>
                <a:tc>
                  <a:txBody>
                    <a:bodyPr/>
                    <a:lstStyle/>
                    <a:p>
                      <a:pPr algn="ctr" rtl="1"/>
                      <a:r>
                        <a:rPr lang="fa-IR" sz="1600" dirty="0">
                          <a:solidFill>
                            <a:schemeClr val="tx1"/>
                          </a:solidFill>
                          <a:cs typeface="B Nazanin" panose="00000400000000000000" pitchFamily="2" charset="-78"/>
                        </a:rPr>
                        <a:t>به طور کلی به صورت فله است</a:t>
                      </a:r>
                    </a:p>
                  </a:txBody>
                  <a:tcPr anchor="ctr">
                    <a:solidFill>
                      <a:srgbClr val="FFF6E7"/>
                    </a:solidFill>
                  </a:tcPr>
                </a:tc>
                <a:extLst>
                  <a:ext uri="{0D108BD9-81ED-4DB2-BD59-A6C34878D82A}">
                    <a16:rowId xmlns:a16="http://schemas.microsoft.com/office/drawing/2014/main" val="3406902758"/>
                  </a:ext>
                </a:extLst>
              </a:tr>
              <a:tr h="401371">
                <a:tc>
                  <a:txBody>
                    <a:bodyPr/>
                    <a:lstStyle/>
                    <a:p>
                      <a:pPr algn="ctr" rtl="1"/>
                      <a:r>
                        <a:rPr lang="fa-IR" sz="1600" dirty="0">
                          <a:solidFill>
                            <a:schemeClr val="tx1"/>
                          </a:solidFill>
                          <a:cs typeface="B Nazanin" panose="00000400000000000000" pitchFamily="2" charset="-78"/>
                        </a:rPr>
                        <a:t>نشانی انبار</a:t>
                      </a:r>
                    </a:p>
                  </a:txBody>
                  <a:tcPr anchor="ctr">
                    <a:solidFill>
                      <a:srgbClr val="F1F1F3"/>
                    </a:solidFill>
                  </a:tcPr>
                </a:tc>
                <a:tc>
                  <a:txBody>
                    <a:bodyPr/>
                    <a:lstStyle/>
                    <a:p>
                      <a:pPr marL="0" algn="ctr" defTabSz="914400" rtl="1" eaLnBrk="1" latinLnBrk="0" hangingPunct="1">
                        <a:lnSpc>
                          <a:spcPts val="2280"/>
                        </a:lnSpc>
                        <a:buNone/>
                      </a:pPr>
                      <a:r>
                        <a:rPr lang="fa-IR" sz="1600" kern="1200" dirty="0">
                          <a:solidFill>
                            <a:schemeClr val="tx1"/>
                          </a:solidFill>
                          <a:latin typeface="+mn-lt"/>
                          <a:ea typeface="+mn-ea"/>
                          <a:cs typeface="B Nazanin" panose="00000400000000000000" pitchFamily="2" charset="-78"/>
                        </a:rPr>
                        <a:t>....</a:t>
                      </a:r>
                    </a:p>
                  </a:txBody>
                  <a:tcPr anchor="ctr">
                    <a:solidFill>
                      <a:srgbClr val="F1F1F3"/>
                    </a:solidFill>
                  </a:tcPr>
                </a:tc>
                <a:extLst>
                  <a:ext uri="{0D108BD9-81ED-4DB2-BD59-A6C34878D82A}">
                    <a16:rowId xmlns:a16="http://schemas.microsoft.com/office/drawing/2014/main" val="580963444"/>
                  </a:ext>
                </a:extLst>
              </a:tr>
              <a:tr h="411946">
                <a:tc>
                  <a:txBody>
                    <a:bodyPr/>
                    <a:lstStyle/>
                    <a:p>
                      <a:pPr algn="ctr" rtl="1"/>
                      <a:r>
                        <a:rPr lang="fa-IR" sz="1600" dirty="0">
                          <a:solidFill>
                            <a:schemeClr val="tx1"/>
                          </a:solidFill>
                          <a:cs typeface="B Nazanin" panose="00000400000000000000" pitchFamily="2" charset="-78"/>
                        </a:rPr>
                        <a:t>وضعیت مالکیت انبار</a:t>
                      </a:r>
                    </a:p>
                  </a:txBody>
                  <a:tcPr anchor="ctr">
                    <a:solidFill>
                      <a:srgbClr val="FFF6E7"/>
                    </a:solidFill>
                  </a:tcPr>
                </a:tc>
                <a:tc>
                  <a:txBody>
                    <a:bodyPr/>
                    <a:lstStyle/>
                    <a:p>
                      <a:pPr marL="0" algn="ctr" defTabSz="914400" rtl="1" eaLnBrk="1" latinLnBrk="0" hangingPunct="1">
                        <a:lnSpc>
                          <a:spcPts val="2280"/>
                        </a:lnSpc>
                        <a:buNone/>
                      </a:pPr>
                      <a:r>
                        <a:rPr lang="fa-IR" sz="1600" kern="1200" dirty="0">
                          <a:solidFill>
                            <a:schemeClr val="tx1"/>
                          </a:solidFill>
                          <a:latin typeface="+mn-lt"/>
                          <a:ea typeface="+mn-ea"/>
                          <a:cs typeface="B Nazanin" panose="00000400000000000000" pitchFamily="2" charset="-78"/>
                        </a:rPr>
                        <a:t>ملکی</a:t>
                      </a:r>
                    </a:p>
                  </a:txBody>
                  <a:tcPr anchor="ctr">
                    <a:solidFill>
                      <a:srgbClr val="FFF6E7"/>
                    </a:solidFill>
                  </a:tcPr>
                </a:tc>
                <a:extLst>
                  <a:ext uri="{0D108BD9-81ED-4DB2-BD59-A6C34878D82A}">
                    <a16:rowId xmlns:a16="http://schemas.microsoft.com/office/drawing/2014/main" val="1228065111"/>
                  </a:ext>
                </a:extLst>
              </a:tr>
            </a:tbl>
          </a:graphicData>
        </a:graphic>
      </p:graphicFrame>
    </p:spTree>
    <p:extLst>
      <p:ext uri="{BB962C8B-B14F-4D97-AF65-F5344CB8AC3E}">
        <p14:creationId xmlns:p14="http://schemas.microsoft.com/office/powerpoint/2010/main" val="4108438082"/>
      </p:ext>
    </p:extLst>
  </p:cSld>
  <p:clrMapOvr>
    <a:masterClrMapping/>
  </p:clrMapOvr>
  <p:transition spd="slow">
    <p:cove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7CC98-E6FF-4C5F-038F-04E52BED5BA4}"/>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966584-1C26-7E0D-CAA4-A42FFD21D335}"/>
              </a:ext>
            </a:extLst>
          </p:cNvPr>
          <p:cNvSpPr>
            <a:spLocks noGrp="1"/>
          </p:cNvSpPr>
          <p:nvPr>
            <p:ph type="ftr" sz="quarter" idx="11"/>
          </p:nvPr>
        </p:nvSpPr>
        <p:spPr>
          <a:xfrm>
            <a:off x="10515600" y="6447897"/>
            <a:ext cx="12192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a:extLst>
              <a:ext uri="{FF2B5EF4-FFF2-40B4-BE49-F238E27FC236}">
                <a16:creationId xmlns:a16="http://schemas.microsoft.com/office/drawing/2014/main" id="{E271F247-7DD1-A355-AE0F-41363300E2B8}"/>
              </a:ext>
            </a:extLst>
          </p:cNvPr>
          <p:cNvSpPr>
            <a:spLocks noGrp="1"/>
          </p:cNvSpPr>
          <p:nvPr>
            <p:ph type="sldNum" sz="quarter" idx="12"/>
          </p:nvPr>
        </p:nvSpPr>
        <p:spPr>
          <a:xfrm>
            <a:off x="46704" y="6447897"/>
            <a:ext cx="5334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21</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8" name="Title 7">
            <a:extLst>
              <a:ext uri="{FF2B5EF4-FFF2-40B4-BE49-F238E27FC236}">
                <a16:creationId xmlns:a16="http://schemas.microsoft.com/office/drawing/2014/main" id="{6ACF2893-AFF2-4A07-114C-FEE7EB15F8DF}"/>
              </a:ext>
            </a:extLst>
          </p:cNvPr>
          <p:cNvSpPr>
            <a:spLocks noGrp="1"/>
          </p:cNvSpPr>
          <p:nvPr>
            <p:ph type="title"/>
          </p:nvPr>
        </p:nvSpPr>
        <p:spPr/>
        <p:txBody>
          <a:bodyPr/>
          <a:lstStyle/>
          <a:p>
            <a:r>
              <a:rPr lang="fa-IR" dirty="0"/>
              <a:t>موقعیت جغرافیایی انبار متقاضی و مزایا و معایب موقعیت جغرافیایی </a:t>
            </a:r>
          </a:p>
        </p:txBody>
      </p:sp>
      <p:graphicFrame>
        <p:nvGraphicFramePr>
          <p:cNvPr id="3" name="Table 2">
            <a:extLst>
              <a:ext uri="{FF2B5EF4-FFF2-40B4-BE49-F238E27FC236}">
                <a16:creationId xmlns:a16="http://schemas.microsoft.com/office/drawing/2014/main" id="{51FC5553-CA0B-BC54-48FE-0025BCBDF266}"/>
              </a:ext>
            </a:extLst>
          </p:cNvPr>
          <p:cNvGraphicFramePr>
            <a:graphicFrameLocks noGrp="1"/>
          </p:cNvGraphicFramePr>
          <p:nvPr>
            <p:extLst>
              <p:ext uri="{D42A27DB-BD31-4B8C-83A1-F6EECF244321}">
                <p14:modId xmlns:p14="http://schemas.microsoft.com/office/powerpoint/2010/main" val="3480574778"/>
              </p:ext>
            </p:extLst>
          </p:nvPr>
        </p:nvGraphicFramePr>
        <p:xfrm>
          <a:off x="685801" y="1066800"/>
          <a:ext cx="10551443" cy="4663440"/>
        </p:xfrm>
        <a:graphic>
          <a:graphicData uri="http://schemas.openxmlformats.org/drawingml/2006/table">
            <a:tbl>
              <a:tblPr rtl="1" firstRow="1" bandRow="1">
                <a:tableStyleId>{5C22544A-7EE6-4342-B048-85BDC9FD1C3A}</a:tableStyleId>
              </a:tblPr>
              <a:tblGrid>
                <a:gridCol w="2553973">
                  <a:extLst>
                    <a:ext uri="{9D8B030D-6E8A-4147-A177-3AD203B41FA5}">
                      <a16:colId xmlns:a16="http://schemas.microsoft.com/office/drawing/2014/main" val="2127932220"/>
                    </a:ext>
                  </a:extLst>
                </a:gridCol>
                <a:gridCol w="3182098">
                  <a:extLst>
                    <a:ext uri="{9D8B030D-6E8A-4147-A177-3AD203B41FA5}">
                      <a16:colId xmlns:a16="http://schemas.microsoft.com/office/drawing/2014/main" val="2634973006"/>
                    </a:ext>
                  </a:extLst>
                </a:gridCol>
                <a:gridCol w="1924745">
                  <a:extLst>
                    <a:ext uri="{9D8B030D-6E8A-4147-A177-3AD203B41FA5}">
                      <a16:colId xmlns:a16="http://schemas.microsoft.com/office/drawing/2014/main" val="2759850350"/>
                    </a:ext>
                  </a:extLst>
                </a:gridCol>
                <a:gridCol w="2890627">
                  <a:extLst>
                    <a:ext uri="{9D8B030D-6E8A-4147-A177-3AD203B41FA5}">
                      <a16:colId xmlns:a16="http://schemas.microsoft.com/office/drawing/2014/main" val="3688091109"/>
                    </a:ext>
                  </a:extLst>
                </a:gridCol>
              </a:tblGrid>
              <a:tr h="294640">
                <a:tc>
                  <a:txBody>
                    <a:bodyPr/>
                    <a:lstStyle/>
                    <a:p>
                      <a:pPr algn="ctr" rtl="1"/>
                      <a:r>
                        <a:rPr lang="fa-IR" dirty="0">
                          <a:solidFill>
                            <a:schemeClr val="tx1"/>
                          </a:solidFill>
                          <a:cs typeface="B Nazanin" panose="00000400000000000000" pitchFamily="2" charset="-78"/>
                        </a:rPr>
                        <a:t>مزایای موقعیت جغرافیایی</a:t>
                      </a:r>
                    </a:p>
                  </a:txBody>
                  <a:tcPr anchor="ctr">
                    <a:solidFill>
                      <a:srgbClr val="A5C0E2"/>
                    </a:solidFill>
                  </a:tcPr>
                </a:tc>
                <a:tc>
                  <a:txBody>
                    <a:bodyPr/>
                    <a:lstStyle/>
                    <a:p>
                      <a:pPr algn="ctr" rtl="1"/>
                      <a:r>
                        <a:rPr lang="fa-IR" dirty="0">
                          <a:solidFill>
                            <a:schemeClr val="tx1"/>
                          </a:solidFill>
                          <a:cs typeface="B Nazanin" panose="00000400000000000000" pitchFamily="2" charset="-78"/>
                        </a:rPr>
                        <a:t>توضیحات</a:t>
                      </a:r>
                    </a:p>
                  </a:txBody>
                  <a:tcPr anchor="ctr">
                    <a:solidFill>
                      <a:srgbClr val="A5C0E2"/>
                    </a:solidFill>
                  </a:tcPr>
                </a:tc>
                <a:tc>
                  <a:txBody>
                    <a:bodyPr/>
                    <a:lstStyle/>
                    <a:p>
                      <a:pPr algn="ctr" rtl="1"/>
                      <a:r>
                        <a:rPr lang="fa-IR" dirty="0">
                          <a:solidFill>
                            <a:schemeClr val="tx1"/>
                          </a:solidFill>
                          <a:cs typeface="B Nazanin" panose="00000400000000000000" pitchFamily="2" charset="-78"/>
                        </a:rPr>
                        <a:t>معایب موقعیت جغرافیایی</a:t>
                      </a:r>
                    </a:p>
                  </a:txBody>
                  <a:tcPr anchor="ctr">
                    <a:solidFill>
                      <a:srgbClr val="A5C0E2"/>
                    </a:solidFill>
                  </a:tcPr>
                </a:tc>
                <a:tc>
                  <a:txBody>
                    <a:bodyPr/>
                    <a:lstStyle/>
                    <a:p>
                      <a:pPr algn="ctr" rtl="1"/>
                      <a:r>
                        <a:rPr lang="fa-IR" dirty="0">
                          <a:solidFill>
                            <a:schemeClr val="tx1"/>
                          </a:solidFill>
                          <a:cs typeface="B Nazanin" panose="00000400000000000000" pitchFamily="2" charset="-78"/>
                        </a:rPr>
                        <a:t>توضیحات</a:t>
                      </a:r>
                    </a:p>
                  </a:txBody>
                  <a:tcPr anchor="ctr">
                    <a:solidFill>
                      <a:srgbClr val="A5C0E2"/>
                    </a:solidFill>
                  </a:tcPr>
                </a:tc>
                <a:extLst>
                  <a:ext uri="{0D108BD9-81ED-4DB2-BD59-A6C34878D82A}">
                    <a16:rowId xmlns:a16="http://schemas.microsoft.com/office/drawing/2014/main" val="1350653554"/>
                  </a:ext>
                </a:extLst>
              </a:tr>
              <a:tr h="370840">
                <a:tc>
                  <a:txBody>
                    <a:bodyPr/>
                    <a:lstStyle/>
                    <a:p>
                      <a:pPr algn="ctr" rtl="1"/>
                      <a:r>
                        <a:rPr lang="fa-IR" sz="1600" dirty="0">
                          <a:solidFill>
                            <a:schemeClr val="tx1"/>
                          </a:solidFill>
                          <a:cs typeface="B Nazanin" panose="00000400000000000000" pitchFamily="2" charset="-78"/>
                        </a:rPr>
                        <a:t>مجاورت با معدن و خط تولید</a:t>
                      </a:r>
                    </a:p>
                  </a:txBody>
                  <a:tcPr anchor="ctr">
                    <a:solidFill>
                      <a:srgbClr val="FFF6E7"/>
                    </a:solidFill>
                  </a:tcPr>
                </a:tc>
                <a:tc>
                  <a:txBody>
                    <a:bodyPr/>
                    <a:lstStyle/>
                    <a:p>
                      <a:pPr algn="justLow" rtl="1"/>
                      <a:r>
                        <a:rPr lang="fa-IR" sz="1600" dirty="0">
                          <a:solidFill>
                            <a:schemeClr val="tx1"/>
                          </a:solidFill>
                          <a:cs typeface="B Nazanin" panose="00000400000000000000" pitchFamily="2" charset="-78"/>
                        </a:rPr>
                        <a:t>انبار در محل تولید است؛ این یعنی هزینه حمل از کوره تا انبار صفر است و ریسک توقف تولید به دلیل پر شدن انبار کاهش می‌یابد.</a:t>
                      </a:r>
                    </a:p>
                  </a:txBody>
                  <a:tcPr anchor="ctr">
                    <a:solidFill>
                      <a:srgbClr val="FFF6E7"/>
                    </a:solidFill>
                  </a:tcPr>
                </a:tc>
                <a:tc>
                  <a:txBody>
                    <a:bodyPr/>
                    <a:lstStyle/>
                    <a:p>
                      <a:pPr algn="ctr" rtl="1"/>
                      <a:r>
                        <a:rPr lang="fa-IR" sz="1600" dirty="0">
                          <a:solidFill>
                            <a:schemeClr val="tx1"/>
                          </a:solidFill>
                          <a:cs typeface="B Nazanin" panose="00000400000000000000" pitchFamily="2" charset="-78"/>
                        </a:rPr>
                        <a:t>دوری از قطب‌های فولادی مرکز و شمال</a:t>
                      </a:r>
                    </a:p>
                  </a:txBody>
                  <a:tcPr anchor="ctr">
                    <a:solidFill>
                      <a:srgbClr val="FFF6E7"/>
                    </a:solidFill>
                  </a:tcPr>
                </a:tc>
                <a:tc>
                  <a:txBody>
                    <a:bodyPr/>
                    <a:lstStyle/>
                    <a:p>
                      <a:pPr marL="0" indent="0" algn="justLow" rtl="1">
                        <a:buFont typeface="Wingdings" panose="05000000000000000000" pitchFamily="2" charset="2"/>
                        <a:buNone/>
                      </a:pPr>
                      <a:r>
                        <a:rPr lang="fa-IR" sz="1600" dirty="0">
                          <a:solidFill>
                            <a:schemeClr val="tx1"/>
                          </a:solidFill>
                          <a:cs typeface="B Nazanin" panose="00000400000000000000" pitchFamily="2" charset="-78"/>
                        </a:rPr>
                        <a:t>فاصله زیاد با مصرف‌کنندگان بزرگی مثل ذوب‌آهن اصفهان یا فولاد خراسان، هزینه‌های حمل داخلی را برای مشتریان دوردست بالا می‌برد.</a:t>
                      </a:r>
                    </a:p>
                  </a:txBody>
                  <a:tcPr anchor="ctr">
                    <a:solidFill>
                      <a:srgbClr val="FFF6E7"/>
                    </a:solidFill>
                  </a:tcPr>
                </a:tc>
                <a:extLst>
                  <a:ext uri="{0D108BD9-81ED-4DB2-BD59-A6C34878D82A}">
                    <a16:rowId xmlns:a16="http://schemas.microsoft.com/office/drawing/2014/main" val="600421170"/>
                  </a:ext>
                </a:extLst>
              </a:tr>
              <a:tr h="370840">
                <a:tc>
                  <a:txBody>
                    <a:bodyPr/>
                    <a:lstStyle/>
                    <a:p>
                      <a:pPr algn="ctr" rtl="1"/>
                      <a:r>
                        <a:rPr lang="fa-IR" sz="1600" dirty="0">
                          <a:solidFill>
                            <a:schemeClr val="tx1"/>
                          </a:solidFill>
                          <a:cs typeface="B Nazanin" panose="00000400000000000000" pitchFamily="2" charset="-78"/>
                        </a:rPr>
                        <a:t>دسترسی به شبکه ریلی (در دست تاسیس)</a:t>
                      </a:r>
                    </a:p>
                  </a:txBody>
                  <a:tcPr anchor="ctr">
                    <a:solidFill>
                      <a:srgbClr val="F1F1F3"/>
                    </a:solidFill>
                  </a:tcPr>
                </a:tc>
                <a:tc>
                  <a:txBody>
                    <a:bodyPr/>
                    <a:lstStyle/>
                    <a:p>
                      <a:pPr marL="0" indent="0" algn="justLow" rtl="1">
                        <a:buFont typeface="Wingdings" panose="05000000000000000000" pitchFamily="2" charset="2"/>
                        <a:buNone/>
                      </a:pPr>
                      <a:r>
                        <a:rPr lang="fa-IR" sz="1600" dirty="0">
                          <a:solidFill>
                            <a:schemeClr val="tx1"/>
                          </a:solidFill>
                          <a:cs typeface="B Nazanin" panose="00000400000000000000" pitchFamily="2" charset="-78"/>
                        </a:rPr>
                        <a:t>منطقه .... به شبکه سراسری راه‌آهن متصل است که اقتصادی‌ترین روش برای حمل گندله به بنادر جنوبی (صادرات) یا فولادسازان داخلی است.</a:t>
                      </a:r>
                    </a:p>
                  </a:txBody>
                  <a:tcPr anchor="ctr">
                    <a:solidFill>
                      <a:srgbClr val="F1F1F3"/>
                    </a:solidFill>
                  </a:tcPr>
                </a:tc>
                <a:tc>
                  <a:txBody>
                    <a:bodyPr/>
                    <a:lstStyle/>
                    <a:p>
                      <a:pPr algn="ctr" rtl="1"/>
                      <a:r>
                        <a:rPr lang="fa-IR" sz="1600" dirty="0">
                          <a:solidFill>
                            <a:schemeClr val="tx1"/>
                          </a:solidFill>
                          <a:cs typeface="B Nazanin" panose="00000400000000000000" pitchFamily="2" charset="-78"/>
                        </a:rPr>
                        <a:t>تراکم ترافیکی منطقه</a:t>
                      </a:r>
                    </a:p>
                  </a:txBody>
                  <a:tcPr anchor="ctr">
                    <a:solidFill>
                      <a:srgbClr val="F1F1F3"/>
                    </a:solidFill>
                  </a:tcPr>
                </a:tc>
                <a:tc>
                  <a:txBody>
                    <a:bodyPr/>
                    <a:lstStyle/>
                    <a:p>
                      <a:pPr marL="0" indent="0" algn="justLow" rtl="1">
                        <a:buFont typeface="Wingdings" panose="05000000000000000000" pitchFamily="2" charset="2"/>
                        <a:buNone/>
                      </a:pPr>
                      <a:r>
                        <a:rPr lang="fa-IR" sz="1600" dirty="0">
                          <a:solidFill>
                            <a:schemeClr val="tx1"/>
                          </a:solidFill>
                          <a:cs typeface="B Nazanin" panose="00000400000000000000" pitchFamily="2" charset="-78"/>
                        </a:rPr>
                        <a:t>به دلیل استقرار چندین شرکت بزرگ در منطقه ...... ، گلوگاه‌های لجستیکی در بارگیری و ترافیک جاده‌ای/ریلی در فصول اوج تقاضا رخ می‌دهد.</a:t>
                      </a:r>
                    </a:p>
                  </a:txBody>
                  <a:tcPr anchor="ctr">
                    <a:solidFill>
                      <a:srgbClr val="F1F1F3"/>
                    </a:solidFill>
                  </a:tcPr>
                </a:tc>
                <a:extLst>
                  <a:ext uri="{0D108BD9-81ED-4DB2-BD59-A6C34878D82A}">
                    <a16:rowId xmlns:a16="http://schemas.microsoft.com/office/drawing/2014/main" val="2475513131"/>
                  </a:ext>
                </a:extLst>
              </a:tr>
              <a:tr h="370840">
                <a:tc>
                  <a:txBody>
                    <a:bodyPr/>
                    <a:lstStyle/>
                    <a:p>
                      <a:pPr algn="ctr" rtl="1"/>
                      <a:r>
                        <a:rPr lang="fa-IR" sz="1600" dirty="0">
                          <a:solidFill>
                            <a:schemeClr val="tx1"/>
                          </a:solidFill>
                          <a:cs typeface="B Nazanin" panose="00000400000000000000" pitchFamily="2" charset="-78"/>
                        </a:rPr>
                        <a:t>فاصله نسبی کم تا بنادر جنوبی</a:t>
                      </a:r>
                    </a:p>
                  </a:txBody>
                  <a:tcPr anchor="ctr">
                    <a:solidFill>
                      <a:srgbClr val="FFF6E7"/>
                    </a:solidFill>
                  </a:tcPr>
                </a:tc>
                <a:tc>
                  <a:txBody>
                    <a:bodyPr/>
                    <a:lstStyle/>
                    <a:p>
                      <a:pPr marL="0" indent="0" algn="justLow" rtl="1">
                        <a:buFont typeface="Wingdings" panose="05000000000000000000" pitchFamily="2" charset="2"/>
                        <a:buNone/>
                      </a:pPr>
                      <a:r>
                        <a:rPr lang="fa-IR" sz="1600" dirty="0">
                          <a:solidFill>
                            <a:schemeClr val="tx1"/>
                          </a:solidFill>
                          <a:cs typeface="B Nazanin" panose="00000400000000000000" pitchFamily="2" charset="-78"/>
                        </a:rPr>
                        <a:t>نسبت به معادن مرکز و شمال ایران، فاصله کمتری تا بندرعباس (اسکله شهید رجایی) دارد که هزینه لجستیک صادراتی را به شدت رقابتی می‌کند.</a:t>
                      </a:r>
                    </a:p>
                  </a:txBody>
                  <a:tcPr anchor="ctr">
                    <a:solidFill>
                      <a:srgbClr val="FFF6E7"/>
                    </a:solidFill>
                  </a:tcPr>
                </a:tc>
                <a:tc>
                  <a:txBody>
                    <a:bodyPr/>
                    <a:lstStyle/>
                    <a:p>
                      <a:pPr algn="ctr" rtl="1"/>
                      <a:r>
                        <a:rPr lang="fa-IR" sz="1600" dirty="0">
                          <a:solidFill>
                            <a:schemeClr val="tx1"/>
                          </a:solidFill>
                          <a:cs typeface="B Nazanin" panose="00000400000000000000" pitchFamily="2" charset="-78"/>
                        </a:rPr>
                        <a:t>قرارگیری در منطقه گرمسیری</a:t>
                      </a:r>
                    </a:p>
                  </a:txBody>
                  <a:tcPr anchor="ctr">
                    <a:solidFill>
                      <a:srgbClr val="FFF6E7"/>
                    </a:solidFill>
                  </a:tcPr>
                </a:tc>
                <a:tc>
                  <a:txBody>
                    <a:bodyPr/>
                    <a:lstStyle/>
                    <a:p>
                      <a:pPr marL="0" indent="0" algn="justLow" rtl="1">
                        <a:buFont typeface="Wingdings" panose="05000000000000000000" pitchFamily="2" charset="2"/>
                        <a:buNone/>
                      </a:pPr>
                      <a:r>
                        <a:rPr lang="fa-IR" sz="1600" dirty="0">
                          <a:solidFill>
                            <a:schemeClr val="tx1"/>
                          </a:solidFill>
                          <a:cs typeface="B Nazanin" panose="00000400000000000000" pitchFamily="2" charset="-78"/>
                        </a:rPr>
                        <a:t>گرمای شدید تابستان در .... می‌تواند باعث خشکی بیش از حد و افزایش گرد و غبار در هنگام جابه‌جایی گندله شود.</a:t>
                      </a:r>
                    </a:p>
                  </a:txBody>
                  <a:tcPr anchor="ctr">
                    <a:solidFill>
                      <a:srgbClr val="FFF6E7"/>
                    </a:solidFill>
                  </a:tcPr>
                </a:tc>
                <a:extLst>
                  <a:ext uri="{0D108BD9-81ED-4DB2-BD59-A6C34878D82A}">
                    <a16:rowId xmlns:a16="http://schemas.microsoft.com/office/drawing/2014/main" val="3192323918"/>
                  </a:ext>
                </a:extLst>
              </a:tr>
              <a:tr h="370840">
                <a:tc>
                  <a:txBody>
                    <a:bodyPr/>
                    <a:lstStyle/>
                    <a:p>
                      <a:pPr algn="ctr" rtl="1"/>
                      <a:r>
                        <a:rPr lang="fa-IR" sz="1600" dirty="0">
                          <a:solidFill>
                            <a:schemeClr val="tx1"/>
                          </a:solidFill>
                          <a:cs typeface="B Nazanin" panose="00000400000000000000" pitchFamily="2" charset="-78"/>
                        </a:rPr>
                        <a:t>اقلیم خشک و کم‌رطوبت</a:t>
                      </a:r>
                    </a:p>
                  </a:txBody>
                  <a:tcPr anchor="ctr">
                    <a:solidFill>
                      <a:srgbClr val="F1F1F3"/>
                    </a:solidFill>
                  </a:tcPr>
                </a:tc>
                <a:tc>
                  <a:txBody>
                    <a:bodyPr/>
                    <a:lstStyle/>
                    <a:p>
                      <a:pPr marL="0" indent="0" algn="justLow" rtl="1">
                        <a:buFont typeface="Wingdings" panose="05000000000000000000" pitchFamily="2" charset="2"/>
                        <a:buNone/>
                      </a:pPr>
                      <a:r>
                        <a:rPr lang="fa-IR" sz="1600" dirty="0">
                          <a:solidFill>
                            <a:schemeClr val="tx1"/>
                          </a:solidFill>
                          <a:cs typeface="B Nazanin" panose="00000400000000000000" pitchFamily="2" charset="-78"/>
                        </a:rPr>
                        <a:t>رطوبت پایین منطقه ..... برای انبارش گندله عالی است؛ زیرا مانع از اکسیداسیون سریع یا چسبندگی محصول در انبار می‌شود.</a:t>
                      </a:r>
                    </a:p>
                  </a:txBody>
                  <a:tcPr anchor="ctr">
                    <a:solidFill>
                      <a:srgbClr val="F1F1F3"/>
                    </a:solidFill>
                  </a:tcPr>
                </a:tc>
                <a:tc>
                  <a:txBody>
                    <a:bodyPr/>
                    <a:lstStyle/>
                    <a:p>
                      <a:pPr algn="ctr" rtl="1"/>
                      <a:r>
                        <a:rPr lang="fa-IR" sz="1600" dirty="0">
                          <a:solidFill>
                            <a:schemeClr val="tx1"/>
                          </a:solidFill>
                          <a:cs typeface="B Nazanin" panose="00000400000000000000" pitchFamily="2" charset="-78"/>
                        </a:rPr>
                        <a:t>محدودیت منابع آبی منطقه</a:t>
                      </a:r>
                    </a:p>
                  </a:txBody>
                  <a:tcPr anchor="ctr">
                    <a:solidFill>
                      <a:srgbClr val="F1F1F3"/>
                    </a:solidFill>
                  </a:tcPr>
                </a:tc>
                <a:tc>
                  <a:txBody>
                    <a:bodyPr/>
                    <a:lstStyle/>
                    <a:p>
                      <a:pPr marL="0" indent="0" algn="justLow" rtl="1">
                        <a:buFont typeface="Wingdings" panose="05000000000000000000" pitchFamily="2" charset="2"/>
                        <a:buNone/>
                      </a:pPr>
                      <a:r>
                        <a:rPr lang="fa-IR" sz="1600" dirty="0">
                          <a:solidFill>
                            <a:schemeClr val="tx1"/>
                          </a:solidFill>
                          <a:cs typeface="B Nazanin" panose="00000400000000000000" pitchFamily="2" charset="-78"/>
                        </a:rPr>
                        <a:t>اگر برای کنترل گرد و غبارِ انبار نیاز به پاشش آب باشد، با توجه به بحران آب در .....، این موضوع یک چالش هزینه‌بر است.</a:t>
                      </a:r>
                    </a:p>
                  </a:txBody>
                  <a:tcPr anchor="ctr">
                    <a:solidFill>
                      <a:srgbClr val="F1F1F3"/>
                    </a:solidFill>
                  </a:tcPr>
                </a:tc>
                <a:extLst>
                  <a:ext uri="{0D108BD9-81ED-4DB2-BD59-A6C34878D82A}">
                    <a16:rowId xmlns:a16="http://schemas.microsoft.com/office/drawing/2014/main" val="2242607496"/>
                  </a:ext>
                </a:extLst>
              </a:tr>
            </a:tbl>
          </a:graphicData>
        </a:graphic>
      </p:graphicFrame>
    </p:spTree>
    <p:extLst>
      <p:ext uri="{BB962C8B-B14F-4D97-AF65-F5344CB8AC3E}">
        <p14:creationId xmlns:p14="http://schemas.microsoft.com/office/powerpoint/2010/main" val="2483327404"/>
      </p:ext>
    </p:extLst>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81CB1-AC6A-AB7D-1FE9-F5B3966D972D}"/>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30D049EA-B482-4219-EE83-600A58E12976}"/>
              </a:ext>
            </a:extLst>
          </p:cNvPr>
          <p:cNvSpPr>
            <a:spLocks noGrp="1"/>
          </p:cNvSpPr>
          <p:nvPr>
            <p:ph type="ftr" sz="quarter" idx="11"/>
          </p:nvPr>
        </p:nvSpPr>
        <p:spPr>
          <a:xfrm>
            <a:off x="10515600" y="6447897"/>
            <a:ext cx="12192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a:extLst>
              <a:ext uri="{FF2B5EF4-FFF2-40B4-BE49-F238E27FC236}">
                <a16:creationId xmlns:a16="http://schemas.microsoft.com/office/drawing/2014/main" id="{FA02879F-C39D-5D63-F39D-8B519E2AEB5C}"/>
              </a:ext>
            </a:extLst>
          </p:cNvPr>
          <p:cNvSpPr>
            <a:spLocks noGrp="1"/>
          </p:cNvSpPr>
          <p:nvPr>
            <p:ph type="sldNum" sz="quarter" idx="12"/>
          </p:nvPr>
        </p:nvSpPr>
        <p:spPr>
          <a:xfrm>
            <a:off x="46704" y="6447897"/>
            <a:ext cx="5334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3</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8" name="Title 7">
            <a:extLst>
              <a:ext uri="{FF2B5EF4-FFF2-40B4-BE49-F238E27FC236}">
                <a16:creationId xmlns:a16="http://schemas.microsoft.com/office/drawing/2014/main" id="{7BA7BC93-95BF-505F-C393-56172D76E0C9}"/>
              </a:ext>
            </a:extLst>
          </p:cNvPr>
          <p:cNvSpPr>
            <a:spLocks noGrp="1"/>
          </p:cNvSpPr>
          <p:nvPr>
            <p:ph type="title"/>
          </p:nvPr>
        </p:nvSpPr>
        <p:spPr/>
        <p:txBody>
          <a:bodyPr/>
          <a:lstStyle/>
          <a:p>
            <a:r>
              <a:rPr lang="fa-IR" dirty="0"/>
              <a:t>تولیدکنندگان عمده دارایی پایه در کشور </a:t>
            </a:r>
          </a:p>
        </p:txBody>
      </p:sp>
      <p:sp>
        <p:nvSpPr>
          <p:cNvPr id="3" name="Title 7">
            <a:extLst>
              <a:ext uri="{FF2B5EF4-FFF2-40B4-BE49-F238E27FC236}">
                <a16:creationId xmlns:a16="http://schemas.microsoft.com/office/drawing/2014/main" id="{EE66F103-1664-09D5-4D89-C9EAD62D5B9A}"/>
              </a:ext>
            </a:extLst>
          </p:cNvPr>
          <p:cNvSpPr txBox="1">
            <a:spLocks/>
          </p:cNvSpPr>
          <p:nvPr/>
        </p:nvSpPr>
        <p:spPr>
          <a:xfrm>
            <a:off x="381000" y="1219200"/>
            <a:ext cx="11201400" cy="1447800"/>
          </a:xfrm>
          <a:prstGeom prst="rect">
            <a:avLst/>
          </a:prstGeom>
        </p:spPr>
        <p:txBody>
          <a:bodyPr vert="horz" lIns="91440" tIns="45720" rIns="91440" bIns="45720" rtlCol="0" anchor="ctr">
            <a:normAutofit/>
          </a:bodyPr>
          <a:lstStyle>
            <a:lvl1pPr algn="r" defTabSz="914400" rtl="1" eaLnBrk="1" latinLnBrk="0" hangingPunct="1">
              <a:lnSpc>
                <a:spcPct val="90000"/>
              </a:lnSpc>
              <a:spcBef>
                <a:spcPct val="0"/>
              </a:spcBef>
              <a:buNone/>
              <a:defRPr sz="3200" b="1" kern="1200" baseline="0">
                <a:solidFill>
                  <a:schemeClr val="tx1"/>
                </a:solidFill>
                <a:latin typeface="+mj-lt"/>
                <a:ea typeface="+mj-ea"/>
                <a:cs typeface="B Nazanin" panose="00000400000000000000" pitchFamily="2" charset="-78"/>
              </a:defRPr>
            </a:lvl1pPr>
          </a:lstStyle>
          <a:p>
            <a:pPr fontAlgn="auto">
              <a:spcAft>
                <a:spcPts val="0"/>
              </a:spcAft>
            </a:pPr>
            <a:r>
              <a:rPr lang="fa-IR" sz="2800" dirty="0">
                <a:solidFill>
                  <a:srgbClr val="00B0F0"/>
                </a:solidFill>
              </a:rPr>
              <a:t>تولیدکنندگان عمده، حجم تولید سالانه هر یک، سهم متقاضی پذیرش انبار از بازار  دارایی پایه در کشور به دقت درج شود.  </a:t>
            </a:r>
          </a:p>
        </p:txBody>
      </p:sp>
      <p:graphicFrame>
        <p:nvGraphicFramePr>
          <p:cNvPr id="9" name="Table 8">
            <a:extLst>
              <a:ext uri="{FF2B5EF4-FFF2-40B4-BE49-F238E27FC236}">
                <a16:creationId xmlns:a16="http://schemas.microsoft.com/office/drawing/2014/main" id="{F16A4140-4234-F2EA-A4CE-F4BFADD5E697}"/>
              </a:ext>
            </a:extLst>
          </p:cNvPr>
          <p:cNvGraphicFramePr>
            <a:graphicFrameLocks noGrp="1"/>
          </p:cNvGraphicFramePr>
          <p:nvPr>
            <p:extLst>
              <p:ext uri="{D42A27DB-BD31-4B8C-83A1-F6EECF244321}">
                <p14:modId xmlns:p14="http://schemas.microsoft.com/office/powerpoint/2010/main" val="1088867842"/>
              </p:ext>
            </p:extLst>
          </p:nvPr>
        </p:nvGraphicFramePr>
        <p:xfrm>
          <a:off x="768298" y="2743200"/>
          <a:ext cx="10655403" cy="3169921"/>
        </p:xfrm>
        <a:graphic>
          <a:graphicData uri="http://schemas.openxmlformats.org/drawingml/2006/table">
            <a:tbl>
              <a:tblPr rtl="1" firstRow="1" bandRow="1">
                <a:tableStyleId>{5C22544A-7EE6-4342-B048-85BDC9FD1C3A}</a:tableStyleId>
              </a:tblPr>
              <a:tblGrid>
                <a:gridCol w="1877958">
                  <a:extLst>
                    <a:ext uri="{9D8B030D-6E8A-4147-A177-3AD203B41FA5}">
                      <a16:colId xmlns:a16="http://schemas.microsoft.com/office/drawing/2014/main" val="488334332"/>
                    </a:ext>
                  </a:extLst>
                </a:gridCol>
                <a:gridCol w="2971768">
                  <a:extLst>
                    <a:ext uri="{9D8B030D-6E8A-4147-A177-3AD203B41FA5}">
                      <a16:colId xmlns:a16="http://schemas.microsoft.com/office/drawing/2014/main" val="2020279944"/>
                    </a:ext>
                  </a:extLst>
                </a:gridCol>
                <a:gridCol w="3337714">
                  <a:extLst>
                    <a:ext uri="{9D8B030D-6E8A-4147-A177-3AD203B41FA5}">
                      <a16:colId xmlns:a16="http://schemas.microsoft.com/office/drawing/2014/main" val="4066128480"/>
                    </a:ext>
                  </a:extLst>
                </a:gridCol>
                <a:gridCol w="2467963">
                  <a:extLst>
                    <a:ext uri="{9D8B030D-6E8A-4147-A177-3AD203B41FA5}">
                      <a16:colId xmlns:a16="http://schemas.microsoft.com/office/drawing/2014/main" val="450211472"/>
                    </a:ext>
                  </a:extLst>
                </a:gridCol>
              </a:tblGrid>
              <a:tr h="960582">
                <a:tc>
                  <a:txBody>
                    <a:bodyPr/>
                    <a:lstStyle/>
                    <a:p>
                      <a:pPr algn="ctr" rtl="1"/>
                      <a:r>
                        <a:rPr lang="fa-IR" dirty="0">
                          <a:solidFill>
                            <a:schemeClr val="tx1"/>
                          </a:solidFill>
                          <a:cs typeface="B Nazanin" panose="00000400000000000000" pitchFamily="2" charset="-78"/>
                        </a:rPr>
                        <a:t>نام شرکت</a:t>
                      </a:r>
                    </a:p>
                  </a:txBody>
                  <a:tcPr anchor="ctr">
                    <a:solidFill>
                      <a:srgbClr val="A5C0E2"/>
                    </a:solidFill>
                  </a:tcPr>
                </a:tc>
                <a:tc>
                  <a:txBody>
                    <a:bodyPr/>
                    <a:lstStyle/>
                    <a:p>
                      <a:pPr algn="ctr" rtl="1"/>
                      <a:r>
                        <a:rPr lang="fa-IR" dirty="0">
                          <a:solidFill>
                            <a:schemeClr val="tx1"/>
                          </a:solidFill>
                          <a:cs typeface="B Nazanin" panose="00000400000000000000" pitchFamily="2" charset="-78"/>
                        </a:rPr>
                        <a:t>ظرفیت اسمی سالانه(تن)</a:t>
                      </a:r>
                    </a:p>
                  </a:txBody>
                  <a:tcPr anchor="ctr">
                    <a:solidFill>
                      <a:srgbClr val="A5C0E2"/>
                    </a:solidFill>
                  </a:tcPr>
                </a:tc>
                <a:tc>
                  <a:txBody>
                    <a:bodyPr/>
                    <a:lstStyle/>
                    <a:p>
                      <a:pPr algn="ctr" rtl="1"/>
                      <a:r>
                        <a:rPr lang="fa-IR" dirty="0">
                          <a:solidFill>
                            <a:schemeClr val="tx1"/>
                          </a:solidFill>
                          <a:cs typeface="B Nazanin" panose="00000400000000000000" pitchFamily="2" charset="-78"/>
                        </a:rPr>
                        <a:t>تولید تقریبی سالانه(تن)</a:t>
                      </a:r>
                    </a:p>
                  </a:txBody>
                  <a:tcPr anchor="ctr">
                    <a:solidFill>
                      <a:srgbClr val="A5C0E2"/>
                    </a:solidFill>
                  </a:tcPr>
                </a:tc>
                <a:tc>
                  <a:txBody>
                    <a:bodyPr/>
                    <a:lstStyle/>
                    <a:p>
                      <a:pPr algn="ctr" rtl="1"/>
                      <a:r>
                        <a:rPr lang="fa-IR" dirty="0">
                          <a:solidFill>
                            <a:schemeClr val="tx1"/>
                          </a:solidFill>
                          <a:cs typeface="B Nazanin" panose="00000400000000000000" pitchFamily="2" charset="-78"/>
                        </a:rPr>
                        <a:t>سهم از تولید کل کشور (درصد)</a:t>
                      </a:r>
                    </a:p>
                  </a:txBody>
                  <a:tcPr anchor="ctr">
                    <a:solidFill>
                      <a:srgbClr val="A5C0E2"/>
                    </a:solidFill>
                  </a:tcPr>
                </a:tc>
                <a:extLst>
                  <a:ext uri="{0D108BD9-81ED-4DB2-BD59-A6C34878D82A}">
                    <a16:rowId xmlns:a16="http://schemas.microsoft.com/office/drawing/2014/main" val="732447923"/>
                  </a:ext>
                </a:extLst>
              </a:tr>
              <a:tr h="384233">
                <a:tc>
                  <a:txBody>
                    <a:bodyPr/>
                    <a:lstStyle/>
                    <a:p>
                      <a:pPr algn="ctr" rtl="1"/>
                      <a:endParaRPr lang="fa-IR" dirty="0">
                        <a:solidFill>
                          <a:schemeClr val="tx1"/>
                        </a:solidFill>
                        <a:cs typeface="B Nazanin" panose="00000400000000000000" pitchFamily="2" charset="-78"/>
                      </a:endParaRPr>
                    </a:p>
                  </a:txBody>
                  <a:tcPr anchor="ctr">
                    <a:solidFill>
                      <a:srgbClr val="FFF6E7"/>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mn-lt"/>
                        <a:ea typeface="+mn-ea"/>
                        <a:cs typeface="B Nazanin" panose="00000400000000000000" pitchFamily="2" charset="-78"/>
                      </a:endParaRPr>
                    </a:p>
                  </a:txBody>
                  <a:tcPr anchor="ctr">
                    <a:solidFill>
                      <a:srgbClr val="FFF6E7"/>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mn-lt"/>
                        <a:ea typeface="+mn-ea"/>
                        <a:cs typeface="B Nazanin" panose="00000400000000000000" pitchFamily="2" charset="-78"/>
                      </a:endParaRPr>
                    </a:p>
                  </a:txBody>
                  <a:tcPr anchor="ctr">
                    <a:solidFill>
                      <a:srgbClr val="FFF6E7"/>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mn-lt"/>
                        <a:ea typeface="+mn-ea"/>
                        <a:cs typeface="B Nazanin" panose="00000400000000000000" pitchFamily="2" charset="-78"/>
                      </a:endParaRPr>
                    </a:p>
                  </a:txBody>
                  <a:tcPr anchor="ctr">
                    <a:solidFill>
                      <a:srgbClr val="FFF6E7"/>
                    </a:solidFill>
                  </a:tcPr>
                </a:tc>
                <a:extLst>
                  <a:ext uri="{0D108BD9-81ED-4DB2-BD59-A6C34878D82A}">
                    <a16:rowId xmlns:a16="http://schemas.microsoft.com/office/drawing/2014/main" val="2768914742"/>
                  </a:ext>
                </a:extLst>
              </a:tr>
              <a:tr h="384233">
                <a:tc>
                  <a:txBody>
                    <a:bodyPr/>
                    <a:lstStyle/>
                    <a:p>
                      <a:pPr algn="ctr" rtl="1"/>
                      <a:endParaRPr lang="fa-IR" dirty="0">
                        <a:solidFill>
                          <a:schemeClr val="tx1"/>
                        </a:solidFill>
                        <a:cs typeface="B Nazanin" panose="00000400000000000000" pitchFamily="2" charset="-78"/>
                      </a:endParaRPr>
                    </a:p>
                  </a:txBody>
                  <a:tcPr anchor="ctr">
                    <a:solidFill>
                      <a:srgbClr val="D5E0F7"/>
                    </a:solidFill>
                  </a:tcPr>
                </a:tc>
                <a:tc>
                  <a:txBody>
                    <a:bodyPr/>
                    <a:lstStyle/>
                    <a:p>
                      <a:pPr algn="ctr" rtl="1"/>
                      <a:endParaRPr lang="fa-IR" dirty="0">
                        <a:solidFill>
                          <a:schemeClr val="tx1"/>
                        </a:solidFill>
                        <a:cs typeface="B Nazanin" panose="00000400000000000000" pitchFamily="2" charset="-78"/>
                      </a:endParaRPr>
                    </a:p>
                  </a:txBody>
                  <a:tcPr anchor="ctr">
                    <a:solidFill>
                      <a:srgbClr val="D5E0F7"/>
                    </a:solidFill>
                  </a:tcPr>
                </a:tc>
                <a:tc>
                  <a:txBody>
                    <a:bodyPr/>
                    <a:lstStyle/>
                    <a:p>
                      <a:pPr algn="ctr" rtl="1"/>
                      <a:endParaRPr lang="fa-IR" dirty="0">
                        <a:solidFill>
                          <a:schemeClr val="tx1"/>
                        </a:solidFill>
                        <a:cs typeface="B Nazanin" panose="00000400000000000000" pitchFamily="2" charset="-78"/>
                      </a:endParaRPr>
                    </a:p>
                  </a:txBody>
                  <a:tcPr anchor="ctr">
                    <a:solidFill>
                      <a:srgbClr val="D5E0F7"/>
                    </a:solidFill>
                  </a:tcPr>
                </a:tc>
                <a:tc>
                  <a:txBody>
                    <a:bodyPr/>
                    <a:lstStyle/>
                    <a:p>
                      <a:pPr algn="ctr" rtl="1"/>
                      <a:endParaRPr lang="fa-IR" dirty="0">
                        <a:solidFill>
                          <a:schemeClr val="tx1"/>
                        </a:solidFill>
                        <a:cs typeface="B Nazanin" panose="00000400000000000000" pitchFamily="2" charset="-78"/>
                      </a:endParaRPr>
                    </a:p>
                  </a:txBody>
                  <a:tcPr anchor="ctr">
                    <a:solidFill>
                      <a:srgbClr val="D5E0F7"/>
                    </a:solidFill>
                  </a:tcPr>
                </a:tc>
                <a:extLst>
                  <a:ext uri="{0D108BD9-81ED-4DB2-BD59-A6C34878D82A}">
                    <a16:rowId xmlns:a16="http://schemas.microsoft.com/office/drawing/2014/main" val="2058644670"/>
                  </a:ext>
                </a:extLst>
              </a:tr>
              <a:tr h="384233">
                <a:tc>
                  <a:txBody>
                    <a:bodyPr/>
                    <a:lstStyle/>
                    <a:p>
                      <a:pPr algn="ctr" rtl="1"/>
                      <a:endParaRPr lang="fa-IR" dirty="0">
                        <a:solidFill>
                          <a:schemeClr val="tx1"/>
                        </a:solidFill>
                        <a:cs typeface="B Nazanin" panose="00000400000000000000" pitchFamily="2" charset="-78"/>
                      </a:endParaRPr>
                    </a:p>
                  </a:txBody>
                  <a:tcPr anchor="ctr">
                    <a:solidFill>
                      <a:srgbClr val="FFF6E7"/>
                    </a:solidFill>
                  </a:tcPr>
                </a:tc>
                <a:tc>
                  <a:txBody>
                    <a:bodyPr/>
                    <a:lstStyle/>
                    <a:p>
                      <a:pPr algn="ctr" rtl="1"/>
                      <a:endParaRPr lang="fa-IR" dirty="0">
                        <a:solidFill>
                          <a:schemeClr val="tx1"/>
                        </a:solidFill>
                        <a:cs typeface="B Nazanin" panose="00000400000000000000" pitchFamily="2" charset="-78"/>
                      </a:endParaRPr>
                    </a:p>
                  </a:txBody>
                  <a:tcPr anchor="ctr">
                    <a:solidFill>
                      <a:srgbClr val="FFF6E7"/>
                    </a:solidFill>
                  </a:tcPr>
                </a:tc>
                <a:tc>
                  <a:txBody>
                    <a:bodyPr/>
                    <a:lstStyle/>
                    <a:p>
                      <a:pPr algn="ctr" rtl="1"/>
                      <a:endParaRPr lang="fa-IR" dirty="0">
                        <a:solidFill>
                          <a:schemeClr val="tx1"/>
                        </a:solidFill>
                        <a:cs typeface="B Nazanin" panose="00000400000000000000" pitchFamily="2" charset="-78"/>
                      </a:endParaRPr>
                    </a:p>
                  </a:txBody>
                  <a:tcPr anchor="ctr">
                    <a:solidFill>
                      <a:srgbClr val="FFF6E7"/>
                    </a:solidFill>
                  </a:tcPr>
                </a:tc>
                <a:tc>
                  <a:txBody>
                    <a:bodyPr/>
                    <a:lstStyle/>
                    <a:p>
                      <a:pPr algn="ctr" rtl="1"/>
                      <a:endParaRPr lang="fa-IR" dirty="0">
                        <a:solidFill>
                          <a:schemeClr val="tx1"/>
                        </a:solidFill>
                        <a:cs typeface="B Nazanin" panose="00000400000000000000" pitchFamily="2" charset="-78"/>
                      </a:endParaRPr>
                    </a:p>
                  </a:txBody>
                  <a:tcPr anchor="ctr">
                    <a:solidFill>
                      <a:srgbClr val="FFF6E7"/>
                    </a:solidFill>
                  </a:tcPr>
                </a:tc>
                <a:extLst>
                  <a:ext uri="{0D108BD9-81ED-4DB2-BD59-A6C34878D82A}">
                    <a16:rowId xmlns:a16="http://schemas.microsoft.com/office/drawing/2014/main" val="18027111"/>
                  </a:ext>
                </a:extLst>
              </a:tr>
              <a:tr h="384233">
                <a:tc>
                  <a:txBody>
                    <a:bodyPr/>
                    <a:lstStyle/>
                    <a:p>
                      <a:pPr algn="ctr" rtl="1"/>
                      <a:endParaRPr lang="fa-IR" dirty="0">
                        <a:solidFill>
                          <a:schemeClr val="tx1"/>
                        </a:solidFill>
                        <a:cs typeface="B Nazanin" panose="00000400000000000000" pitchFamily="2" charset="-78"/>
                      </a:endParaRPr>
                    </a:p>
                  </a:txBody>
                  <a:tcPr anchor="ctr">
                    <a:solidFill>
                      <a:srgbClr val="D5E0F7"/>
                    </a:solidFill>
                  </a:tcPr>
                </a:tc>
                <a:tc>
                  <a:txBody>
                    <a:bodyPr/>
                    <a:lstStyle/>
                    <a:p>
                      <a:pPr algn="ctr" rtl="1"/>
                      <a:endParaRPr lang="fa-IR" dirty="0">
                        <a:solidFill>
                          <a:schemeClr val="tx1"/>
                        </a:solidFill>
                        <a:cs typeface="B Nazanin" panose="00000400000000000000" pitchFamily="2" charset="-78"/>
                      </a:endParaRPr>
                    </a:p>
                  </a:txBody>
                  <a:tcPr anchor="ctr">
                    <a:solidFill>
                      <a:srgbClr val="D5E0F7"/>
                    </a:solidFill>
                  </a:tcPr>
                </a:tc>
                <a:tc>
                  <a:txBody>
                    <a:bodyPr/>
                    <a:lstStyle/>
                    <a:p>
                      <a:pPr algn="ctr" rtl="1"/>
                      <a:endParaRPr lang="fa-IR" dirty="0">
                        <a:solidFill>
                          <a:schemeClr val="tx1"/>
                        </a:solidFill>
                        <a:cs typeface="B Nazanin" panose="00000400000000000000" pitchFamily="2" charset="-78"/>
                      </a:endParaRPr>
                    </a:p>
                  </a:txBody>
                  <a:tcPr anchor="ctr">
                    <a:solidFill>
                      <a:srgbClr val="D5E0F7"/>
                    </a:solidFill>
                  </a:tcPr>
                </a:tc>
                <a:tc>
                  <a:txBody>
                    <a:bodyPr/>
                    <a:lstStyle/>
                    <a:p>
                      <a:pPr algn="ctr" rtl="1"/>
                      <a:endParaRPr lang="fa-IR" dirty="0">
                        <a:solidFill>
                          <a:schemeClr val="tx1"/>
                        </a:solidFill>
                        <a:cs typeface="B Nazanin" panose="00000400000000000000" pitchFamily="2" charset="-78"/>
                      </a:endParaRPr>
                    </a:p>
                  </a:txBody>
                  <a:tcPr anchor="ctr">
                    <a:solidFill>
                      <a:srgbClr val="D5E0F7"/>
                    </a:solidFill>
                  </a:tcPr>
                </a:tc>
                <a:extLst>
                  <a:ext uri="{0D108BD9-81ED-4DB2-BD59-A6C34878D82A}">
                    <a16:rowId xmlns:a16="http://schemas.microsoft.com/office/drawing/2014/main" val="2201852989"/>
                  </a:ext>
                </a:extLst>
              </a:tr>
              <a:tr h="672407">
                <a:tc>
                  <a:txBody>
                    <a:bodyPr/>
                    <a:lstStyle/>
                    <a:p>
                      <a:pPr algn="ctr" rtl="1"/>
                      <a:r>
                        <a:rPr lang="fa-IR" dirty="0">
                          <a:solidFill>
                            <a:schemeClr val="tx1"/>
                          </a:solidFill>
                          <a:cs typeface="B Nazanin" panose="00000400000000000000" pitchFamily="2" charset="-78"/>
                        </a:rPr>
                        <a:t>کل تولید کشور </a:t>
                      </a:r>
                    </a:p>
                  </a:txBody>
                  <a:tcPr anchor="ctr">
                    <a:solidFill>
                      <a:srgbClr val="FFF6E7"/>
                    </a:solidFill>
                  </a:tcPr>
                </a:tc>
                <a:tc gridSpan="3">
                  <a:txBody>
                    <a:bodyPr/>
                    <a:lstStyle/>
                    <a:p>
                      <a:pPr algn="ctr" rtl="1"/>
                      <a:endParaRPr lang="fa-IR" dirty="0">
                        <a:solidFill>
                          <a:schemeClr val="tx1"/>
                        </a:solidFill>
                        <a:cs typeface="B Nazanin" panose="00000400000000000000" pitchFamily="2" charset="-78"/>
                      </a:endParaRPr>
                    </a:p>
                  </a:txBody>
                  <a:tcPr anchor="ctr">
                    <a:solidFill>
                      <a:srgbClr val="FFF6E7"/>
                    </a:solidFill>
                  </a:tcPr>
                </a:tc>
                <a:tc hMerge="1">
                  <a:txBody>
                    <a:bodyPr/>
                    <a:lstStyle/>
                    <a:p>
                      <a:pPr rtl="1"/>
                      <a:endParaRPr lang="fa-IR"/>
                    </a:p>
                  </a:txBody>
                  <a:tcPr/>
                </a:tc>
                <a:tc hMerge="1">
                  <a:txBody>
                    <a:bodyPr/>
                    <a:lstStyle/>
                    <a:p>
                      <a:pPr algn="ctr" rtl="1"/>
                      <a:endParaRPr lang="fa-IR" dirty="0">
                        <a:solidFill>
                          <a:schemeClr val="tx1"/>
                        </a:solidFill>
                        <a:cs typeface="B Nazanin" panose="00000400000000000000" pitchFamily="2" charset="-78"/>
                      </a:endParaRPr>
                    </a:p>
                  </a:txBody>
                  <a:tcPr anchor="ctr"/>
                </a:tc>
                <a:extLst>
                  <a:ext uri="{0D108BD9-81ED-4DB2-BD59-A6C34878D82A}">
                    <a16:rowId xmlns:a16="http://schemas.microsoft.com/office/drawing/2014/main" val="210861250"/>
                  </a:ext>
                </a:extLst>
              </a:tr>
            </a:tbl>
          </a:graphicData>
        </a:graphic>
      </p:graphicFrame>
    </p:spTree>
    <p:extLst>
      <p:ext uri="{BB962C8B-B14F-4D97-AF65-F5344CB8AC3E}">
        <p14:creationId xmlns:p14="http://schemas.microsoft.com/office/powerpoint/2010/main" val="1593754765"/>
      </p:ext>
    </p:extLst>
  </p:cSld>
  <p:clrMapOvr>
    <a:masterClrMapping/>
  </p:clrMapOvr>
  <p:transition spd="slow">
    <p:cov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F1C4B-039C-0242-098D-ABA4B764353E}"/>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A673CF69-F45C-D315-7E09-9CF858AEF9E2}"/>
              </a:ext>
            </a:extLst>
          </p:cNvPr>
          <p:cNvSpPr>
            <a:spLocks noGrp="1"/>
          </p:cNvSpPr>
          <p:nvPr>
            <p:ph type="ftr" sz="quarter" idx="11"/>
          </p:nvPr>
        </p:nvSpPr>
        <p:spPr>
          <a:xfrm>
            <a:off x="10515600" y="6447897"/>
            <a:ext cx="12192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a:extLst>
              <a:ext uri="{FF2B5EF4-FFF2-40B4-BE49-F238E27FC236}">
                <a16:creationId xmlns:a16="http://schemas.microsoft.com/office/drawing/2014/main" id="{F2BEB4A0-4673-69C1-A745-58EE4E6C25BC}"/>
              </a:ext>
            </a:extLst>
          </p:cNvPr>
          <p:cNvSpPr>
            <a:spLocks noGrp="1"/>
          </p:cNvSpPr>
          <p:nvPr>
            <p:ph type="sldNum" sz="quarter" idx="12"/>
          </p:nvPr>
        </p:nvSpPr>
        <p:spPr>
          <a:xfrm>
            <a:off x="46704" y="6447897"/>
            <a:ext cx="5334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8" name="Title 7">
            <a:extLst>
              <a:ext uri="{FF2B5EF4-FFF2-40B4-BE49-F238E27FC236}">
                <a16:creationId xmlns:a16="http://schemas.microsoft.com/office/drawing/2014/main" id="{763D3DFA-B85E-76B2-0B1B-BC2576A01BE1}"/>
              </a:ext>
            </a:extLst>
          </p:cNvPr>
          <p:cNvSpPr>
            <a:spLocks noGrp="1"/>
          </p:cNvSpPr>
          <p:nvPr>
            <p:ph type="title"/>
          </p:nvPr>
        </p:nvSpPr>
        <p:spPr/>
        <p:txBody>
          <a:bodyPr>
            <a:normAutofit/>
          </a:bodyPr>
          <a:lstStyle/>
          <a:p>
            <a:r>
              <a:rPr lang="fa-IR" dirty="0"/>
              <a:t>همه چیز در مورد واردات و صادرات دارایی پایه</a:t>
            </a:r>
          </a:p>
        </p:txBody>
      </p:sp>
      <p:sp>
        <p:nvSpPr>
          <p:cNvPr id="2" name="Title 7">
            <a:extLst>
              <a:ext uri="{FF2B5EF4-FFF2-40B4-BE49-F238E27FC236}">
                <a16:creationId xmlns:a16="http://schemas.microsoft.com/office/drawing/2014/main" id="{430FBE55-4E5E-48F4-5EDB-936A52C3EA93}"/>
              </a:ext>
            </a:extLst>
          </p:cNvPr>
          <p:cNvSpPr txBox="1">
            <a:spLocks/>
          </p:cNvSpPr>
          <p:nvPr/>
        </p:nvSpPr>
        <p:spPr>
          <a:xfrm>
            <a:off x="914400" y="2514600"/>
            <a:ext cx="10972800" cy="838200"/>
          </a:xfrm>
          <a:prstGeom prst="rect">
            <a:avLst/>
          </a:prstGeom>
        </p:spPr>
        <p:txBody>
          <a:bodyPr vert="horz" lIns="91440" tIns="45720" rIns="91440" bIns="45720" rtlCol="0" anchor="ctr">
            <a:normAutofit/>
          </a:bodyPr>
          <a:lstStyle>
            <a:lvl1pPr algn="r" defTabSz="914400" rtl="1" eaLnBrk="1" latinLnBrk="0" hangingPunct="1">
              <a:lnSpc>
                <a:spcPct val="90000"/>
              </a:lnSpc>
              <a:spcBef>
                <a:spcPct val="0"/>
              </a:spcBef>
              <a:buNone/>
              <a:defRPr sz="3200" b="1" kern="1200" baseline="0">
                <a:solidFill>
                  <a:schemeClr val="tx1"/>
                </a:solidFill>
                <a:latin typeface="+mj-lt"/>
                <a:ea typeface="+mj-ea"/>
                <a:cs typeface="B Nazanin" panose="00000400000000000000" pitchFamily="2" charset="-78"/>
              </a:defRPr>
            </a:lvl1pPr>
          </a:lstStyle>
          <a:p>
            <a:pPr marL="457200" indent="-457200" fontAlgn="auto">
              <a:spcAft>
                <a:spcPts val="0"/>
              </a:spcAft>
              <a:buFont typeface="Arial" panose="020B0604020202020204" pitchFamily="34" charset="0"/>
              <a:buChar char="•"/>
            </a:pPr>
            <a:r>
              <a:rPr lang="fa-IR" sz="2800" dirty="0">
                <a:solidFill>
                  <a:srgbClr val="00B0F0"/>
                </a:solidFill>
              </a:rPr>
              <a:t>مقاصد عمده صادراتی (5 کشور عمده مقصد، حجم و ارزش صادرات به آنها)</a:t>
            </a:r>
          </a:p>
        </p:txBody>
      </p:sp>
      <p:sp>
        <p:nvSpPr>
          <p:cNvPr id="7" name="Title 7">
            <a:extLst>
              <a:ext uri="{FF2B5EF4-FFF2-40B4-BE49-F238E27FC236}">
                <a16:creationId xmlns:a16="http://schemas.microsoft.com/office/drawing/2014/main" id="{D2060F9C-F137-BBFD-539B-A72647948A06}"/>
              </a:ext>
            </a:extLst>
          </p:cNvPr>
          <p:cNvSpPr txBox="1">
            <a:spLocks/>
          </p:cNvSpPr>
          <p:nvPr/>
        </p:nvSpPr>
        <p:spPr>
          <a:xfrm>
            <a:off x="4648200" y="1600200"/>
            <a:ext cx="7239000" cy="694267"/>
          </a:xfrm>
          <a:prstGeom prst="rect">
            <a:avLst/>
          </a:prstGeom>
        </p:spPr>
        <p:txBody>
          <a:bodyPr vert="horz" lIns="91440" tIns="45720" rIns="91440" bIns="45720" rtlCol="0" anchor="ctr">
            <a:normAutofit/>
          </a:bodyPr>
          <a:lstStyle>
            <a:lvl1pPr algn="r" defTabSz="914400" rtl="1" eaLnBrk="1" latinLnBrk="0" hangingPunct="1">
              <a:lnSpc>
                <a:spcPct val="90000"/>
              </a:lnSpc>
              <a:spcBef>
                <a:spcPct val="0"/>
              </a:spcBef>
              <a:buNone/>
              <a:defRPr sz="3200" b="1" kern="1200" baseline="0">
                <a:solidFill>
                  <a:schemeClr val="tx1"/>
                </a:solidFill>
                <a:latin typeface="+mj-lt"/>
                <a:ea typeface="+mj-ea"/>
                <a:cs typeface="B Nazanin" panose="00000400000000000000" pitchFamily="2" charset="-78"/>
              </a:defRPr>
            </a:lvl1pPr>
          </a:lstStyle>
          <a:p>
            <a:pPr marL="457200" indent="-457200" fontAlgn="auto">
              <a:spcAft>
                <a:spcPts val="0"/>
              </a:spcAft>
              <a:buFont typeface="Arial" panose="020B0604020202020204" pitchFamily="34" charset="0"/>
              <a:buChar char="•"/>
            </a:pPr>
            <a:r>
              <a:rPr lang="fa-IR" sz="2800" dirty="0">
                <a:solidFill>
                  <a:srgbClr val="00B0F0"/>
                </a:solidFill>
              </a:rPr>
              <a:t>حجم و ارزش صادرات و واردات حداقل برای 3 سال </a:t>
            </a:r>
          </a:p>
        </p:txBody>
      </p:sp>
      <p:sp>
        <p:nvSpPr>
          <p:cNvPr id="11" name="TextBox 10">
            <a:extLst>
              <a:ext uri="{FF2B5EF4-FFF2-40B4-BE49-F238E27FC236}">
                <a16:creationId xmlns:a16="http://schemas.microsoft.com/office/drawing/2014/main" id="{D294C3C6-069A-761A-15F1-C3E0156A7CC7}"/>
              </a:ext>
            </a:extLst>
          </p:cNvPr>
          <p:cNvSpPr txBox="1"/>
          <p:nvPr/>
        </p:nvSpPr>
        <p:spPr>
          <a:xfrm>
            <a:off x="1600200" y="3886200"/>
            <a:ext cx="10178414" cy="1331134"/>
          </a:xfrm>
          <a:prstGeom prst="rect">
            <a:avLst/>
          </a:prstGeom>
          <a:noFill/>
        </p:spPr>
        <p:txBody>
          <a:bodyPr wrap="square">
            <a:spAutoFit/>
          </a:bodyPr>
          <a:lstStyle/>
          <a:p>
            <a:pPr marL="457200" indent="-457200" algn="r" rtl="1" fontAlgn="auto">
              <a:lnSpc>
                <a:spcPct val="150000"/>
              </a:lnSpc>
              <a:spcAft>
                <a:spcPts val="0"/>
              </a:spcAft>
              <a:buFont typeface="Arial" panose="020B0604020202020204" pitchFamily="34" charset="0"/>
              <a:buChar char="•"/>
            </a:pPr>
            <a:r>
              <a:rPr lang="fa-IR" sz="2800" b="1" dirty="0">
                <a:solidFill>
                  <a:srgbClr val="00B0F0"/>
                </a:solidFill>
                <a:latin typeface="+mj-lt"/>
                <a:ea typeface="+mj-ea"/>
                <a:cs typeface="B Nazanin" panose="00000400000000000000" pitchFamily="2" charset="-78"/>
              </a:rPr>
              <a:t>واردات دارایی پایه مشمول عوارض گمرکی هست؟ میزان عوارض چقدر است؟</a:t>
            </a:r>
          </a:p>
          <a:p>
            <a:pPr marL="457200" indent="-457200" algn="r" rtl="1" fontAlgn="auto">
              <a:lnSpc>
                <a:spcPct val="150000"/>
              </a:lnSpc>
              <a:spcAft>
                <a:spcPts val="0"/>
              </a:spcAft>
              <a:buFont typeface="Arial" panose="020B0604020202020204" pitchFamily="34" charset="0"/>
              <a:buChar char="•"/>
            </a:pPr>
            <a:r>
              <a:rPr lang="fa-IR" sz="2800" b="1" dirty="0">
                <a:solidFill>
                  <a:srgbClr val="00B0F0"/>
                </a:solidFill>
                <a:latin typeface="+mj-lt"/>
                <a:ea typeface="+mj-ea"/>
                <a:cs typeface="B Nazanin" panose="00000400000000000000" pitchFamily="2" charset="-78"/>
              </a:rPr>
              <a:t>کالا ممنوعیت یا محدودیت صادرات یا واردات دارد؟ بخشنامه مورد نظر چیست؟ </a:t>
            </a:r>
          </a:p>
        </p:txBody>
      </p:sp>
      <p:sp>
        <p:nvSpPr>
          <p:cNvPr id="12" name="Title 7">
            <a:extLst>
              <a:ext uri="{FF2B5EF4-FFF2-40B4-BE49-F238E27FC236}">
                <a16:creationId xmlns:a16="http://schemas.microsoft.com/office/drawing/2014/main" id="{EE1896C7-92C3-94BE-76FB-200E1064459B}"/>
              </a:ext>
            </a:extLst>
          </p:cNvPr>
          <p:cNvSpPr txBox="1">
            <a:spLocks/>
          </p:cNvSpPr>
          <p:nvPr/>
        </p:nvSpPr>
        <p:spPr>
          <a:xfrm>
            <a:off x="7848600" y="762000"/>
            <a:ext cx="3962400" cy="762000"/>
          </a:xfrm>
          <a:prstGeom prst="rect">
            <a:avLst/>
          </a:prstGeom>
        </p:spPr>
        <p:txBody>
          <a:bodyPr vert="horz" lIns="91440" tIns="45720" rIns="91440" bIns="45720" rtlCol="0" anchor="ctr">
            <a:normAutofit/>
          </a:bodyPr>
          <a:lstStyle>
            <a:lvl1pPr algn="r" defTabSz="914400" rtl="1" eaLnBrk="1" latinLnBrk="0" hangingPunct="1">
              <a:lnSpc>
                <a:spcPct val="90000"/>
              </a:lnSpc>
              <a:spcBef>
                <a:spcPct val="0"/>
              </a:spcBef>
              <a:buNone/>
              <a:defRPr sz="3200" b="1" kern="1200" baseline="0">
                <a:solidFill>
                  <a:schemeClr val="tx1"/>
                </a:solidFill>
                <a:latin typeface="+mj-lt"/>
                <a:ea typeface="+mj-ea"/>
                <a:cs typeface="B Nazanin" panose="00000400000000000000" pitchFamily="2" charset="-78"/>
              </a:defRPr>
            </a:lvl1pPr>
          </a:lstStyle>
          <a:p>
            <a:pPr marL="457200" indent="-457200" fontAlgn="auto">
              <a:spcAft>
                <a:spcPts val="0"/>
              </a:spcAft>
              <a:buFont typeface="Arial" panose="020B0604020202020204" pitchFamily="34" charset="0"/>
              <a:buChar char="•"/>
            </a:pPr>
            <a:r>
              <a:rPr lang="fa-IR" sz="2800" dirty="0">
                <a:solidFill>
                  <a:srgbClr val="00B0F0"/>
                </a:solidFill>
              </a:rPr>
              <a:t>کد تعرفه کالا چیست؟ </a:t>
            </a:r>
          </a:p>
        </p:txBody>
      </p:sp>
    </p:spTree>
    <p:extLst>
      <p:ext uri="{BB962C8B-B14F-4D97-AF65-F5344CB8AC3E}">
        <p14:creationId xmlns:p14="http://schemas.microsoft.com/office/powerpoint/2010/main" val="491764814"/>
      </p:ext>
    </p:extLst>
  </p:cSld>
  <p:clrMapOvr>
    <a:masterClrMapping/>
  </p:clrMapOvr>
  <p:transition spd="slow">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B8BD2-C066-3C19-29C1-2899A2FD357C}"/>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66772EC1-6FD9-FD1D-D211-79BF36D62C79}"/>
              </a:ext>
            </a:extLst>
          </p:cNvPr>
          <p:cNvSpPr>
            <a:spLocks noGrp="1"/>
          </p:cNvSpPr>
          <p:nvPr>
            <p:ph type="ftr" sz="quarter" idx="11"/>
          </p:nvPr>
        </p:nvSpPr>
        <p:spPr>
          <a:xfrm>
            <a:off x="10515600" y="6447897"/>
            <a:ext cx="12192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a:extLst>
              <a:ext uri="{FF2B5EF4-FFF2-40B4-BE49-F238E27FC236}">
                <a16:creationId xmlns:a16="http://schemas.microsoft.com/office/drawing/2014/main" id="{BD550C26-932D-B896-A963-AA5879A50FA3}"/>
              </a:ext>
            </a:extLst>
          </p:cNvPr>
          <p:cNvSpPr>
            <a:spLocks noGrp="1"/>
          </p:cNvSpPr>
          <p:nvPr>
            <p:ph type="sldNum" sz="quarter" idx="12"/>
          </p:nvPr>
        </p:nvSpPr>
        <p:spPr>
          <a:xfrm>
            <a:off x="46704" y="6447897"/>
            <a:ext cx="5334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8" name="Title 7">
            <a:extLst>
              <a:ext uri="{FF2B5EF4-FFF2-40B4-BE49-F238E27FC236}">
                <a16:creationId xmlns:a16="http://schemas.microsoft.com/office/drawing/2014/main" id="{1894514E-6E9C-F719-D269-740CAF320801}"/>
              </a:ext>
            </a:extLst>
          </p:cNvPr>
          <p:cNvSpPr>
            <a:spLocks noGrp="1"/>
          </p:cNvSpPr>
          <p:nvPr>
            <p:ph type="title"/>
          </p:nvPr>
        </p:nvSpPr>
        <p:spPr>
          <a:xfrm>
            <a:off x="457200" y="0"/>
            <a:ext cx="11506200" cy="694267"/>
          </a:xfrm>
        </p:spPr>
        <p:txBody>
          <a:bodyPr>
            <a:normAutofit fontScale="90000"/>
          </a:bodyPr>
          <a:lstStyle/>
          <a:p>
            <a:r>
              <a:rPr lang="fa-IR" dirty="0"/>
              <a:t>تجربه سایر کشورها در خصوص دارایی پایه ( بورس‌های کالایی یا مراکز معاملاتی مهم)</a:t>
            </a:r>
          </a:p>
        </p:txBody>
      </p:sp>
      <p:graphicFrame>
        <p:nvGraphicFramePr>
          <p:cNvPr id="2" name="Table 1">
            <a:extLst>
              <a:ext uri="{FF2B5EF4-FFF2-40B4-BE49-F238E27FC236}">
                <a16:creationId xmlns:a16="http://schemas.microsoft.com/office/drawing/2014/main" id="{6C102162-4470-B2B1-8E29-E9160C268DBC}"/>
              </a:ext>
            </a:extLst>
          </p:cNvPr>
          <p:cNvGraphicFramePr>
            <a:graphicFrameLocks noGrp="1"/>
          </p:cNvGraphicFramePr>
          <p:nvPr>
            <p:extLst>
              <p:ext uri="{D42A27DB-BD31-4B8C-83A1-F6EECF244321}">
                <p14:modId xmlns:p14="http://schemas.microsoft.com/office/powerpoint/2010/main" val="3583636159"/>
              </p:ext>
            </p:extLst>
          </p:nvPr>
        </p:nvGraphicFramePr>
        <p:xfrm>
          <a:off x="1079500" y="1524000"/>
          <a:ext cx="10033000" cy="3588072"/>
        </p:xfrm>
        <a:graphic>
          <a:graphicData uri="http://schemas.openxmlformats.org/drawingml/2006/table">
            <a:tbl>
              <a:tblPr rtl="1" firstRow="1" bandRow="1">
                <a:tableStyleId>{5C22544A-7EE6-4342-B048-85BDC9FD1C3A}</a:tableStyleId>
              </a:tblPr>
              <a:tblGrid>
                <a:gridCol w="2006600">
                  <a:extLst>
                    <a:ext uri="{9D8B030D-6E8A-4147-A177-3AD203B41FA5}">
                      <a16:colId xmlns:a16="http://schemas.microsoft.com/office/drawing/2014/main" val="1876063726"/>
                    </a:ext>
                  </a:extLst>
                </a:gridCol>
                <a:gridCol w="2006600">
                  <a:extLst>
                    <a:ext uri="{9D8B030D-6E8A-4147-A177-3AD203B41FA5}">
                      <a16:colId xmlns:a16="http://schemas.microsoft.com/office/drawing/2014/main" val="3290765526"/>
                    </a:ext>
                  </a:extLst>
                </a:gridCol>
                <a:gridCol w="2006600">
                  <a:extLst>
                    <a:ext uri="{9D8B030D-6E8A-4147-A177-3AD203B41FA5}">
                      <a16:colId xmlns:a16="http://schemas.microsoft.com/office/drawing/2014/main" val="364509879"/>
                    </a:ext>
                  </a:extLst>
                </a:gridCol>
                <a:gridCol w="2006600">
                  <a:extLst>
                    <a:ext uri="{9D8B030D-6E8A-4147-A177-3AD203B41FA5}">
                      <a16:colId xmlns:a16="http://schemas.microsoft.com/office/drawing/2014/main" val="3836351702"/>
                    </a:ext>
                  </a:extLst>
                </a:gridCol>
                <a:gridCol w="2006600">
                  <a:extLst>
                    <a:ext uri="{9D8B030D-6E8A-4147-A177-3AD203B41FA5}">
                      <a16:colId xmlns:a16="http://schemas.microsoft.com/office/drawing/2014/main" val="1317888861"/>
                    </a:ext>
                  </a:extLst>
                </a:gridCol>
              </a:tblGrid>
              <a:tr h="668418">
                <a:tc>
                  <a:txBody>
                    <a:bodyPr/>
                    <a:lstStyle/>
                    <a:p>
                      <a:pPr algn="ctr" rtl="1"/>
                      <a:r>
                        <a:rPr lang="fa-IR" b="1" dirty="0">
                          <a:solidFill>
                            <a:schemeClr val="tx1"/>
                          </a:solidFill>
                          <a:cs typeface="B Nazanin" panose="00000400000000000000" pitchFamily="2" charset="-78"/>
                        </a:rPr>
                        <a:t>کشور</a:t>
                      </a:r>
                    </a:p>
                  </a:txBody>
                  <a:tcPr anchor="ctr">
                    <a:solidFill>
                      <a:srgbClr val="A5C0E2"/>
                    </a:solidFill>
                  </a:tcPr>
                </a:tc>
                <a:tc>
                  <a:txBody>
                    <a:bodyPr/>
                    <a:lstStyle/>
                    <a:p>
                      <a:pPr algn="ctr" rtl="1"/>
                      <a:r>
                        <a:rPr lang="fa-IR" b="1" dirty="0">
                          <a:solidFill>
                            <a:schemeClr val="tx1"/>
                          </a:solidFill>
                          <a:cs typeface="B Nazanin" panose="00000400000000000000" pitchFamily="2" charset="-78"/>
                        </a:rPr>
                        <a:t>نام بورس/مرکز معاملاتی</a:t>
                      </a:r>
                    </a:p>
                  </a:txBody>
                  <a:tcPr anchor="ctr">
                    <a:solidFill>
                      <a:srgbClr val="A5C0E2"/>
                    </a:solidFill>
                  </a:tcPr>
                </a:tc>
                <a:tc>
                  <a:txBody>
                    <a:bodyPr/>
                    <a:lstStyle/>
                    <a:p>
                      <a:pPr algn="ctr" rtl="1"/>
                      <a:r>
                        <a:rPr lang="fa-IR" b="1" dirty="0">
                          <a:solidFill>
                            <a:schemeClr val="tx1"/>
                          </a:solidFill>
                          <a:cs typeface="B Nazanin" panose="00000400000000000000" pitchFamily="2" charset="-78"/>
                        </a:rPr>
                        <a:t>نوع دارایی پایه</a:t>
                      </a:r>
                    </a:p>
                  </a:txBody>
                  <a:tcPr anchor="ctr">
                    <a:solidFill>
                      <a:srgbClr val="A5C0E2"/>
                    </a:solidFill>
                  </a:tcPr>
                </a:tc>
                <a:tc>
                  <a:txBody>
                    <a:bodyPr/>
                    <a:lstStyle/>
                    <a:p>
                      <a:pPr algn="ctr" rtl="1"/>
                      <a:r>
                        <a:rPr lang="fa-IR" b="1" dirty="0">
                          <a:solidFill>
                            <a:schemeClr val="tx1"/>
                          </a:solidFill>
                          <a:cs typeface="B Nazanin" panose="00000400000000000000" pitchFamily="2" charset="-78"/>
                        </a:rPr>
                        <a:t>نوع  قرارداد ( نقدی،آتی و ...)، اندازه قرارداد و ... </a:t>
                      </a:r>
                    </a:p>
                  </a:txBody>
                  <a:tcPr anchor="ctr">
                    <a:solidFill>
                      <a:srgbClr val="A5C0E2"/>
                    </a:solidFill>
                  </a:tcPr>
                </a:tc>
                <a:tc>
                  <a:txBody>
                    <a:bodyPr/>
                    <a:lstStyle/>
                    <a:p>
                      <a:pPr algn="ctr" rtl="1"/>
                      <a:r>
                        <a:rPr lang="fa-IR" b="1" dirty="0">
                          <a:solidFill>
                            <a:schemeClr val="tx1"/>
                          </a:solidFill>
                          <a:cs typeface="B Nazanin" panose="00000400000000000000" pitchFamily="2" charset="-78"/>
                        </a:rPr>
                        <a:t>شیوه تسویه (نقدی، تحویل فیزیکی) </a:t>
                      </a:r>
                    </a:p>
                  </a:txBody>
                  <a:tcPr anchor="ctr">
                    <a:solidFill>
                      <a:srgbClr val="A5C0E2"/>
                    </a:solidFill>
                  </a:tcPr>
                </a:tc>
                <a:extLst>
                  <a:ext uri="{0D108BD9-81ED-4DB2-BD59-A6C34878D82A}">
                    <a16:rowId xmlns:a16="http://schemas.microsoft.com/office/drawing/2014/main" val="3034877688"/>
                  </a:ext>
                </a:extLst>
              </a:tr>
              <a:tr h="668418">
                <a:tc>
                  <a:txBody>
                    <a:bodyPr/>
                    <a:lstStyle/>
                    <a:p>
                      <a:pPr algn="ctr" rtl="1"/>
                      <a:endParaRPr lang="fa-IR" b="1" dirty="0">
                        <a:solidFill>
                          <a:schemeClr val="tx1"/>
                        </a:solidFill>
                        <a:cs typeface="B Nazanin" panose="00000400000000000000" pitchFamily="2" charset="-78"/>
                      </a:endParaRPr>
                    </a:p>
                  </a:txBody>
                  <a:tcPr anchor="ctr">
                    <a:solidFill>
                      <a:srgbClr val="FFF6E7"/>
                    </a:solidFill>
                  </a:tcPr>
                </a:tc>
                <a:tc>
                  <a:txBody>
                    <a:bodyPr/>
                    <a:lstStyle/>
                    <a:p>
                      <a:pPr algn="ctr" rtl="1"/>
                      <a:endParaRPr lang="fa-IR" b="0" dirty="0">
                        <a:solidFill>
                          <a:schemeClr val="tx1"/>
                        </a:solidFill>
                        <a:cs typeface="B Nazanin" panose="00000400000000000000" pitchFamily="2" charset="-78"/>
                      </a:endParaRPr>
                    </a:p>
                  </a:txBody>
                  <a:tcPr anchor="ctr">
                    <a:solidFill>
                      <a:srgbClr val="FFF6E7"/>
                    </a:solidFill>
                  </a:tcPr>
                </a:tc>
                <a:tc>
                  <a:txBody>
                    <a:bodyPr/>
                    <a:lstStyle/>
                    <a:p>
                      <a:pPr algn="ctr" rtl="1"/>
                      <a:endParaRPr lang="fa-IR" b="0" dirty="0">
                        <a:solidFill>
                          <a:schemeClr val="tx1"/>
                        </a:solidFill>
                        <a:cs typeface="B Nazanin" panose="00000400000000000000" pitchFamily="2" charset="-78"/>
                      </a:endParaRPr>
                    </a:p>
                  </a:txBody>
                  <a:tcPr anchor="ctr">
                    <a:solidFill>
                      <a:srgbClr val="FFF6E7"/>
                    </a:solidFill>
                  </a:tcPr>
                </a:tc>
                <a:tc>
                  <a:txBody>
                    <a:bodyPr/>
                    <a:lstStyle/>
                    <a:p>
                      <a:pPr algn="ctr" rtl="1"/>
                      <a:endParaRPr lang="fa-IR" b="0" dirty="0">
                        <a:solidFill>
                          <a:schemeClr val="tx1"/>
                        </a:solidFill>
                        <a:cs typeface="B Nazanin" panose="00000400000000000000" pitchFamily="2" charset="-78"/>
                      </a:endParaRPr>
                    </a:p>
                  </a:txBody>
                  <a:tcPr anchor="ctr">
                    <a:solidFill>
                      <a:srgbClr val="FFF6E7"/>
                    </a:solidFill>
                  </a:tcPr>
                </a:tc>
                <a:tc>
                  <a:txBody>
                    <a:bodyPr/>
                    <a:lstStyle/>
                    <a:p>
                      <a:pPr algn="ctr" rtl="1"/>
                      <a:endParaRPr lang="fa-IR" b="0" dirty="0">
                        <a:solidFill>
                          <a:schemeClr val="tx1"/>
                        </a:solidFill>
                        <a:cs typeface="B Nazanin" panose="00000400000000000000" pitchFamily="2" charset="-78"/>
                      </a:endParaRPr>
                    </a:p>
                  </a:txBody>
                  <a:tcPr anchor="ctr">
                    <a:solidFill>
                      <a:srgbClr val="FFF6E7"/>
                    </a:solidFill>
                  </a:tcPr>
                </a:tc>
                <a:extLst>
                  <a:ext uri="{0D108BD9-81ED-4DB2-BD59-A6C34878D82A}">
                    <a16:rowId xmlns:a16="http://schemas.microsoft.com/office/drawing/2014/main" val="1594144539"/>
                  </a:ext>
                </a:extLst>
              </a:tr>
              <a:tr h="668418">
                <a:tc>
                  <a:txBody>
                    <a:bodyPr/>
                    <a:lstStyle/>
                    <a:p>
                      <a:pPr algn="ctr" rtl="1"/>
                      <a:endParaRPr lang="fa-IR" b="1" dirty="0">
                        <a:solidFill>
                          <a:schemeClr val="tx1"/>
                        </a:solidFill>
                        <a:cs typeface="B Nazanin" panose="00000400000000000000" pitchFamily="2" charset="-78"/>
                      </a:endParaRPr>
                    </a:p>
                  </a:txBody>
                  <a:tcPr anchor="ctr">
                    <a:solidFill>
                      <a:srgbClr val="F1F1F3"/>
                    </a:solidFill>
                  </a:tcPr>
                </a:tc>
                <a:tc>
                  <a:txBody>
                    <a:bodyPr/>
                    <a:lstStyle/>
                    <a:p>
                      <a:pPr algn="ctr" rtl="1"/>
                      <a:endParaRPr lang="fa-IR" b="0" dirty="0">
                        <a:solidFill>
                          <a:schemeClr val="tx1"/>
                        </a:solidFill>
                        <a:cs typeface="B Nazanin" panose="00000400000000000000" pitchFamily="2" charset="-78"/>
                      </a:endParaRPr>
                    </a:p>
                  </a:txBody>
                  <a:tcPr anchor="ctr">
                    <a:solidFill>
                      <a:srgbClr val="F1F1F3"/>
                    </a:solidFill>
                  </a:tcPr>
                </a:tc>
                <a:tc>
                  <a:txBody>
                    <a:bodyPr/>
                    <a:lstStyle/>
                    <a:p>
                      <a:pPr algn="ctr" rtl="1"/>
                      <a:endParaRPr lang="fa-IR" b="0" dirty="0">
                        <a:solidFill>
                          <a:schemeClr val="tx1"/>
                        </a:solidFill>
                        <a:cs typeface="B Nazanin" panose="00000400000000000000" pitchFamily="2" charset="-78"/>
                      </a:endParaRPr>
                    </a:p>
                  </a:txBody>
                  <a:tcPr anchor="ctr">
                    <a:solidFill>
                      <a:srgbClr val="F1F1F3"/>
                    </a:solidFill>
                  </a:tcPr>
                </a:tc>
                <a:tc>
                  <a:txBody>
                    <a:bodyPr/>
                    <a:lstStyle/>
                    <a:p>
                      <a:pPr algn="ctr" rtl="1"/>
                      <a:endParaRPr lang="fa-IR" b="0" dirty="0">
                        <a:solidFill>
                          <a:schemeClr val="tx1"/>
                        </a:solidFill>
                        <a:cs typeface="B Nazanin" panose="00000400000000000000" pitchFamily="2" charset="-78"/>
                      </a:endParaRPr>
                    </a:p>
                  </a:txBody>
                  <a:tcPr anchor="ctr">
                    <a:solidFill>
                      <a:srgbClr val="F1F1F3"/>
                    </a:solidFill>
                  </a:tcPr>
                </a:tc>
                <a:tc>
                  <a:txBody>
                    <a:bodyPr/>
                    <a:lstStyle/>
                    <a:p>
                      <a:pPr algn="ctr" rtl="1"/>
                      <a:endParaRPr lang="fa-IR" b="0" dirty="0">
                        <a:solidFill>
                          <a:schemeClr val="tx1"/>
                        </a:solidFill>
                        <a:cs typeface="B Nazanin" panose="00000400000000000000" pitchFamily="2" charset="-78"/>
                      </a:endParaRPr>
                    </a:p>
                  </a:txBody>
                  <a:tcPr anchor="ctr">
                    <a:solidFill>
                      <a:srgbClr val="F1F1F3"/>
                    </a:solidFill>
                  </a:tcPr>
                </a:tc>
                <a:extLst>
                  <a:ext uri="{0D108BD9-81ED-4DB2-BD59-A6C34878D82A}">
                    <a16:rowId xmlns:a16="http://schemas.microsoft.com/office/drawing/2014/main" val="2586926457"/>
                  </a:ext>
                </a:extLst>
              </a:tr>
              <a:tr h="668418">
                <a:tc>
                  <a:txBody>
                    <a:bodyPr/>
                    <a:lstStyle/>
                    <a:p>
                      <a:pPr algn="ctr" rtl="1"/>
                      <a:endParaRPr lang="fa-IR" b="1" dirty="0">
                        <a:solidFill>
                          <a:schemeClr val="tx1"/>
                        </a:solidFill>
                        <a:cs typeface="B Nazanin" panose="00000400000000000000" pitchFamily="2" charset="-78"/>
                      </a:endParaRPr>
                    </a:p>
                  </a:txBody>
                  <a:tcPr anchor="ctr">
                    <a:solidFill>
                      <a:srgbClr val="FFF6E7"/>
                    </a:solidFill>
                  </a:tcPr>
                </a:tc>
                <a:tc>
                  <a:txBody>
                    <a:bodyPr/>
                    <a:lstStyle/>
                    <a:p>
                      <a:pPr algn="ctr" rtl="1"/>
                      <a:endParaRPr lang="fa-IR" b="0" dirty="0">
                        <a:solidFill>
                          <a:schemeClr val="tx1"/>
                        </a:solidFill>
                        <a:cs typeface="B Nazanin" panose="00000400000000000000" pitchFamily="2" charset="-78"/>
                      </a:endParaRPr>
                    </a:p>
                  </a:txBody>
                  <a:tcPr anchor="ctr">
                    <a:solidFill>
                      <a:srgbClr val="FFF6E7"/>
                    </a:solidFill>
                  </a:tcPr>
                </a:tc>
                <a:tc>
                  <a:txBody>
                    <a:bodyPr/>
                    <a:lstStyle/>
                    <a:p>
                      <a:pPr algn="ctr" rtl="1"/>
                      <a:endParaRPr lang="fa-IR" b="0" dirty="0">
                        <a:solidFill>
                          <a:schemeClr val="tx1"/>
                        </a:solidFill>
                        <a:cs typeface="B Nazanin" panose="00000400000000000000" pitchFamily="2" charset="-78"/>
                      </a:endParaRPr>
                    </a:p>
                  </a:txBody>
                  <a:tcPr anchor="ctr">
                    <a:solidFill>
                      <a:srgbClr val="FFF6E7"/>
                    </a:solidFill>
                  </a:tcPr>
                </a:tc>
                <a:tc>
                  <a:txBody>
                    <a:bodyPr/>
                    <a:lstStyle/>
                    <a:p>
                      <a:pPr algn="ctr" rtl="1"/>
                      <a:endParaRPr lang="fa-IR" b="0" dirty="0">
                        <a:solidFill>
                          <a:schemeClr val="tx1"/>
                        </a:solidFill>
                        <a:cs typeface="B Nazanin" panose="00000400000000000000" pitchFamily="2" charset="-78"/>
                      </a:endParaRPr>
                    </a:p>
                  </a:txBody>
                  <a:tcPr anchor="ctr">
                    <a:solidFill>
                      <a:srgbClr val="FFF6E7"/>
                    </a:solidFill>
                  </a:tcPr>
                </a:tc>
                <a:tc>
                  <a:txBody>
                    <a:bodyPr/>
                    <a:lstStyle/>
                    <a:p>
                      <a:pPr algn="ctr" rtl="1"/>
                      <a:endParaRPr lang="fa-IR" b="0" dirty="0">
                        <a:solidFill>
                          <a:schemeClr val="tx1"/>
                        </a:solidFill>
                        <a:cs typeface="B Nazanin" panose="00000400000000000000" pitchFamily="2" charset="-78"/>
                      </a:endParaRPr>
                    </a:p>
                  </a:txBody>
                  <a:tcPr anchor="ctr">
                    <a:solidFill>
                      <a:srgbClr val="FFF6E7"/>
                    </a:solidFill>
                  </a:tcPr>
                </a:tc>
                <a:extLst>
                  <a:ext uri="{0D108BD9-81ED-4DB2-BD59-A6C34878D82A}">
                    <a16:rowId xmlns:a16="http://schemas.microsoft.com/office/drawing/2014/main" val="3773512157"/>
                  </a:ext>
                </a:extLst>
              </a:tr>
              <a:tr h="668418">
                <a:tc>
                  <a:txBody>
                    <a:bodyPr/>
                    <a:lstStyle/>
                    <a:p>
                      <a:pPr algn="ctr" rtl="1"/>
                      <a:endParaRPr lang="fa-IR" b="1" dirty="0">
                        <a:solidFill>
                          <a:schemeClr val="tx1"/>
                        </a:solidFill>
                        <a:cs typeface="B Nazanin" panose="00000400000000000000" pitchFamily="2" charset="-78"/>
                      </a:endParaRPr>
                    </a:p>
                  </a:txBody>
                  <a:tcPr anchor="ctr">
                    <a:solidFill>
                      <a:srgbClr val="F1F1F3"/>
                    </a:solidFill>
                  </a:tcPr>
                </a:tc>
                <a:tc>
                  <a:txBody>
                    <a:bodyPr/>
                    <a:lstStyle/>
                    <a:p>
                      <a:pPr algn="ctr" rtl="1"/>
                      <a:endParaRPr lang="fa-IR" b="0" dirty="0">
                        <a:solidFill>
                          <a:schemeClr val="tx1"/>
                        </a:solidFill>
                        <a:cs typeface="B Nazanin" panose="00000400000000000000" pitchFamily="2" charset="-78"/>
                      </a:endParaRPr>
                    </a:p>
                  </a:txBody>
                  <a:tcPr anchor="ctr">
                    <a:solidFill>
                      <a:srgbClr val="F1F1F3"/>
                    </a:solidFill>
                  </a:tcPr>
                </a:tc>
                <a:tc>
                  <a:txBody>
                    <a:bodyPr/>
                    <a:lstStyle/>
                    <a:p>
                      <a:pPr algn="ctr" rtl="1"/>
                      <a:endParaRPr lang="fa-IR" b="0" dirty="0">
                        <a:solidFill>
                          <a:schemeClr val="tx1"/>
                        </a:solidFill>
                        <a:cs typeface="B Nazanin" panose="00000400000000000000" pitchFamily="2" charset="-78"/>
                      </a:endParaRPr>
                    </a:p>
                  </a:txBody>
                  <a:tcPr anchor="ctr">
                    <a:solidFill>
                      <a:srgbClr val="F1F1F3"/>
                    </a:solidFill>
                  </a:tcPr>
                </a:tc>
                <a:tc>
                  <a:txBody>
                    <a:bodyPr/>
                    <a:lstStyle/>
                    <a:p>
                      <a:pPr algn="ctr" rtl="1"/>
                      <a:endParaRPr lang="fa-IR" b="0" dirty="0">
                        <a:solidFill>
                          <a:schemeClr val="tx1"/>
                        </a:solidFill>
                        <a:cs typeface="B Nazanin" panose="00000400000000000000" pitchFamily="2" charset="-78"/>
                      </a:endParaRPr>
                    </a:p>
                  </a:txBody>
                  <a:tcPr anchor="ctr">
                    <a:solidFill>
                      <a:srgbClr val="F1F1F3"/>
                    </a:solidFill>
                  </a:tcPr>
                </a:tc>
                <a:tc>
                  <a:txBody>
                    <a:bodyPr/>
                    <a:lstStyle/>
                    <a:p>
                      <a:pPr algn="ctr" rtl="1"/>
                      <a:endParaRPr lang="fa-IR" b="0" dirty="0">
                        <a:solidFill>
                          <a:schemeClr val="tx1"/>
                        </a:solidFill>
                        <a:cs typeface="B Nazanin" panose="00000400000000000000" pitchFamily="2" charset="-78"/>
                      </a:endParaRPr>
                    </a:p>
                  </a:txBody>
                  <a:tcPr anchor="ctr">
                    <a:solidFill>
                      <a:srgbClr val="F1F1F3"/>
                    </a:solidFill>
                  </a:tcPr>
                </a:tc>
                <a:extLst>
                  <a:ext uri="{0D108BD9-81ED-4DB2-BD59-A6C34878D82A}">
                    <a16:rowId xmlns:a16="http://schemas.microsoft.com/office/drawing/2014/main" val="2153539307"/>
                  </a:ext>
                </a:extLst>
              </a:tr>
            </a:tbl>
          </a:graphicData>
        </a:graphic>
      </p:graphicFrame>
    </p:spTree>
    <p:extLst>
      <p:ext uri="{BB962C8B-B14F-4D97-AF65-F5344CB8AC3E}">
        <p14:creationId xmlns:p14="http://schemas.microsoft.com/office/powerpoint/2010/main" val="3517092130"/>
      </p:ext>
    </p:extLst>
  </p:cSld>
  <p:clrMapOvr>
    <a:masterClrMapping/>
  </p:clrMapOvr>
  <p:transition spd="slow">
    <p:cov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17CD7-E14D-A6C3-8E5A-C3D526A9EEB9}"/>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2A437F76-9F69-F7B4-3CF9-BF119A372A4E}"/>
              </a:ext>
            </a:extLst>
          </p:cNvPr>
          <p:cNvSpPr>
            <a:spLocks noGrp="1"/>
          </p:cNvSpPr>
          <p:nvPr>
            <p:ph type="ftr" sz="quarter" idx="11"/>
          </p:nvPr>
        </p:nvSpPr>
        <p:spPr>
          <a:xfrm>
            <a:off x="10515600" y="6447897"/>
            <a:ext cx="12192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a:extLst>
              <a:ext uri="{FF2B5EF4-FFF2-40B4-BE49-F238E27FC236}">
                <a16:creationId xmlns:a16="http://schemas.microsoft.com/office/drawing/2014/main" id="{A8828E44-B6EE-C311-5E18-9898885FF1B3}"/>
              </a:ext>
            </a:extLst>
          </p:cNvPr>
          <p:cNvSpPr>
            <a:spLocks noGrp="1"/>
          </p:cNvSpPr>
          <p:nvPr>
            <p:ph type="sldNum" sz="quarter" idx="12"/>
          </p:nvPr>
        </p:nvSpPr>
        <p:spPr>
          <a:xfrm>
            <a:off x="46704" y="6447897"/>
            <a:ext cx="5334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8" name="Title 7">
            <a:extLst>
              <a:ext uri="{FF2B5EF4-FFF2-40B4-BE49-F238E27FC236}">
                <a16:creationId xmlns:a16="http://schemas.microsoft.com/office/drawing/2014/main" id="{D0BE6E7F-B54D-0663-C798-A9B551263BAB}"/>
              </a:ext>
            </a:extLst>
          </p:cNvPr>
          <p:cNvSpPr>
            <a:spLocks noGrp="1"/>
          </p:cNvSpPr>
          <p:nvPr>
            <p:ph type="title"/>
          </p:nvPr>
        </p:nvSpPr>
        <p:spPr>
          <a:xfrm>
            <a:off x="1371600" y="62231"/>
            <a:ext cx="10515600" cy="694267"/>
          </a:xfrm>
        </p:spPr>
        <p:txBody>
          <a:bodyPr/>
          <a:lstStyle/>
          <a:p>
            <a:r>
              <a:rPr lang="fa-IR" dirty="0"/>
              <a:t>عوامل موثر بر قیمت / فرمول محاسبه قیمت دارایی پایه</a:t>
            </a:r>
          </a:p>
        </p:txBody>
      </p:sp>
      <p:graphicFrame>
        <p:nvGraphicFramePr>
          <p:cNvPr id="2" name="Table 1">
            <a:extLst>
              <a:ext uri="{FF2B5EF4-FFF2-40B4-BE49-F238E27FC236}">
                <a16:creationId xmlns:a16="http://schemas.microsoft.com/office/drawing/2014/main" id="{2B5C650D-F905-FA3B-D0ED-F6295A7985B5}"/>
              </a:ext>
            </a:extLst>
          </p:cNvPr>
          <p:cNvGraphicFramePr>
            <a:graphicFrameLocks noGrp="1"/>
          </p:cNvGraphicFramePr>
          <p:nvPr>
            <p:extLst>
              <p:ext uri="{D42A27DB-BD31-4B8C-83A1-F6EECF244321}">
                <p14:modId xmlns:p14="http://schemas.microsoft.com/office/powerpoint/2010/main" val="3210292829"/>
              </p:ext>
            </p:extLst>
          </p:nvPr>
        </p:nvGraphicFramePr>
        <p:xfrm>
          <a:off x="990600" y="990600"/>
          <a:ext cx="10802812" cy="2895599"/>
        </p:xfrm>
        <a:graphic>
          <a:graphicData uri="http://schemas.openxmlformats.org/drawingml/2006/table">
            <a:tbl>
              <a:tblPr rtl="1" firstRow="1" bandRow="1">
                <a:tableStyleId>{5C22544A-7EE6-4342-B048-85BDC9FD1C3A}</a:tableStyleId>
              </a:tblPr>
              <a:tblGrid>
                <a:gridCol w="4029888">
                  <a:extLst>
                    <a:ext uri="{9D8B030D-6E8A-4147-A177-3AD203B41FA5}">
                      <a16:colId xmlns:a16="http://schemas.microsoft.com/office/drawing/2014/main" val="447023955"/>
                    </a:ext>
                  </a:extLst>
                </a:gridCol>
                <a:gridCol w="6772924">
                  <a:extLst>
                    <a:ext uri="{9D8B030D-6E8A-4147-A177-3AD203B41FA5}">
                      <a16:colId xmlns:a16="http://schemas.microsoft.com/office/drawing/2014/main" val="3290810759"/>
                    </a:ext>
                  </a:extLst>
                </a:gridCol>
              </a:tblGrid>
              <a:tr h="413657">
                <a:tc rowSpan="7">
                  <a:txBody>
                    <a:bodyPr/>
                    <a:lstStyle/>
                    <a:p>
                      <a:pPr algn="ctr" rtl="1"/>
                      <a:r>
                        <a:rPr lang="fa-IR" dirty="0">
                          <a:solidFill>
                            <a:schemeClr val="tx1"/>
                          </a:solidFill>
                          <a:cs typeface="B Nazanin" panose="00000400000000000000" pitchFamily="2" charset="-78"/>
                        </a:rPr>
                        <a:t>عوامل اثر گذار بر قیمت احصاء شوند </a:t>
                      </a:r>
                    </a:p>
                  </a:txBody>
                  <a:tcPr anchor="ctr">
                    <a:solidFill>
                      <a:srgbClr val="3B7DCD">
                        <a:alpha val="63922"/>
                      </a:srgbClr>
                    </a:solidFill>
                  </a:tcPr>
                </a:tc>
                <a:tc>
                  <a:txBody>
                    <a:bodyPr/>
                    <a:lstStyle/>
                    <a:p>
                      <a:pPr algn="ctr" rtl="1"/>
                      <a:endParaRPr lang="fa-IR" b="0" dirty="0">
                        <a:solidFill>
                          <a:schemeClr val="tx1"/>
                        </a:solidFill>
                        <a:cs typeface="B Nazanin" panose="00000400000000000000" pitchFamily="2" charset="-78"/>
                      </a:endParaRPr>
                    </a:p>
                  </a:txBody>
                  <a:tcPr anchor="ctr">
                    <a:noFill/>
                  </a:tcPr>
                </a:tc>
                <a:extLst>
                  <a:ext uri="{0D108BD9-81ED-4DB2-BD59-A6C34878D82A}">
                    <a16:rowId xmlns:a16="http://schemas.microsoft.com/office/drawing/2014/main" val="3837648462"/>
                  </a:ext>
                </a:extLst>
              </a:tr>
              <a:tr h="413657">
                <a:tc vMerge="1">
                  <a:txBody>
                    <a:bodyPr/>
                    <a:lstStyle/>
                    <a:p>
                      <a:pPr rtl="1"/>
                      <a:endParaRPr lang="fa-IR" dirty="0"/>
                    </a:p>
                  </a:txBody>
                  <a:tcPr/>
                </a:tc>
                <a:tc>
                  <a:txBody>
                    <a:bodyPr/>
                    <a:lstStyle/>
                    <a:p>
                      <a:pPr algn="ctr" rtl="1"/>
                      <a:endParaRPr lang="fa-IR" dirty="0">
                        <a:cs typeface="B Nazanin" panose="00000400000000000000" pitchFamily="2" charset="-78"/>
                      </a:endParaRPr>
                    </a:p>
                  </a:txBody>
                  <a:tcPr anchor="ctr">
                    <a:solidFill>
                      <a:srgbClr val="D5E0F7"/>
                    </a:solidFill>
                  </a:tcPr>
                </a:tc>
                <a:extLst>
                  <a:ext uri="{0D108BD9-81ED-4DB2-BD59-A6C34878D82A}">
                    <a16:rowId xmlns:a16="http://schemas.microsoft.com/office/drawing/2014/main" val="3837874221"/>
                  </a:ext>
                </a:extLst>
              </a:tr>
              <a:tr h="413657">
                <a:tc vMerge="1">
                  <a:txBody>
                    <a:bodyPr/>
                    <a:lstStyle/>
                    <a:p>
                      <a:pPr rtl="1"/>
                      <a:endParaRPr lang="fa-IR" dirty="0"/>
                    </a:p>
                  </a:txBody>
                  <a:tcPr/>
                </a:tc>
                <a:tc>
                  <a:txBody>
                    <a:bodyPr/>
                    <a:lstStyle/>
                    <a:p>
                      <a:pPr algn="ctr" rtl="1"/>
                      <a:endParaRPr lang="fa-IR" dirty="0">
                        <a:cs typeface="B Nazanin" panose="00000400000000000000" pitchFamily="2" charset="-78"/>
                      </a:endParaRPr>
                    </a:p>
                  </a:txBody>
                  <a:tcPr anchor="ctr">
                    <a:noFill/>
                  </a:tcPr>
                </a:tc>
                <a:extLst>
                  <a:ext uri="{0D108BD9-81ED-4DB2-BD59-A6C34878D82A}">
                    <a16:rowId xmlns:a16="http://schemas.microsoft.com/office/drawing/2014/main" val="1161337273"/>
                  </a:ext>
                </a:extLst>
              </a:tr>
              <a:tr h="413657">
                <a:tc vMerge="1">
                  <a:txBody>
                    <a:bodyPr/>
                    <a:lstStyle/>
                    <a:p>
                      <a:pPr rtl="1"/>
                      <a:endParaRPr lang="fa-IR" dirty="0"/>
                    </a:p>
                  </a:txBody>
                  <a:tcPr/>
                </a:tc>
                <a:tc>
                  <a:txBody>
                    <a:bodyPr/>
                    <a:lstStyle/>
                    <a:p>
                      <a:pPr algn="ctr" rtl="1"/>
                      <a:endParaRPr lang="fa-IR" dirty="0">
                        <a:cs typeface="B Nazanin" panose="00000400000000000000" pitchFamily="2" charset="-78"/>
                      </a:endParaRPr>
                    </a:p>
                  </a:txBody>
                  <a:tcPr anchor="ctr">
                    <a:solidFill>
                      <a:srgbClr val="D5E0F7"/>
                    </a:solidFill>
                  </a:tcPr>
                </a:tc>
                <a:extLst>
                  <a:ext uri="{0D108BD9-81ED-4DB2-BD59-A6C34878D82A}">
                    <a16:rowId xmlns:a16="http://schemas.microsoft.com/office/drawing/2014/main" val="12690006"/>
                  </a:ext>
                </a:extLst>
              </a:tr>
              <a:tr h="413657">
                <a:tc vMerge="1">
                  <a:txBody>
                    <a:bodyPr/>
                    <a:lstStyle/>
                    <a:p>
                      <a:pPr algn="ctr" rtl="1"/>
                      <a:endParaRPr lang="fa-IR" dirty="0"/>
                    </a:p>
                  </a:txBody>
                  <a:tcPr anchor="ctr"/>
                </a:tc>
                <a:tc>
                  <a:txBody>
                    <a:bodyPr/>
                    <a:lstStyle/>
                    <a:p>
                      <a:pPr algn="ctr" rtl="1"/>
                      <a:endParaRPr lang="fa-IR" dirty="0">
                        <a:cs typeface="B Nazanin" panose="00000400000000000000" pitchFamily="2" charset="-78"/>
                      </a:endParaRPr>
                    </a:p>
                  </a:txBody>
                  <a:tcPr anchor="ctr">
                    <a:noFill/>
                  </a:tcPr>
                </a:tc>
                <a:extLst>
                  <a:ext uri="{0D108BD9-81ED-4DB2-BD59-A6C34878D82A}">
                    <a16:rowId xmlns:a16="http://schemas.microsoft.com/office/drawing/2014/main" val="3196611092"/>
                  </a:ext>
                </a:extLst>
              </a:tr>
              <a:tr h="413657">
                <a:tc vMerge="1">
                  <a:txBody>
                    <a:bodyPr/>
                    <a:lstStyle/>
                    <a:p>
                      <a:pPr algn="ctr" rtl="1"/>
                      <a:endParaRPr lang="fa-IR" dirty="0"/>
                    </a:p>
                  </a:txBody>
                  <a:tcPr anchor="ctr"/>
                </a:tc>
                <a:tc>
                  <a:txBody>
                    <a:bodyPr/>
                    <a:lstStyle/>
                    <a:p>
                      <a:pPr algn="ctr" rtl="1"/>
                      <a:endParaRPr lang="fa-IR" dirty="0">
                        <a:cs typeface="B Nazanin" panose="00000400000000000000" pitchFamily="2" charset="-78"/>
                      </a:endParaRPr>
                    </a:p>
                  </a:txBody>
                  <a:tcPr anchor="ctr">
                    <a:solidFill>
                      <a:srgbClr val="D5E0F7"/>
                    </a:solidFill>
                  </a:tcPr>
                </a:tc>
                <a:extLst>
                  <a:ext uri="{0D108BD9-81ED-4DB2-BD59-A6C34878D82A}">
                    <a16:rowId xmlns:a16="http://schemas.microsoft.com/office/drawing/2014/main" val="2887806144"/>
                  </a:ext>
                </a:extLst>
              </a:tr>
              <a:tr h="413657">
                <a:tc vMerge="1">
                  <a:txBody>
                    <a:bodyPr/>
                    <a:lstStyle/>
                    <a:p>
                      <a:pPr algn="ctr" rtl="1"/>
                      <a:endParaRPr lang="fa-IR" dirty="0">
                        <a:solidFill>
                          <a:schemeClr val="tx1"/>
                        </a:solidFill>
                        <a:cs typeface="B Nazanin" panose="00000400000000000000" pitchFamily="2" charset="-78"/>
                      </a:endParaRPr>
                    </a:p>
                  </a:txBody>
                  <a:tcPr anchor="ctr">
                    <a:solidFill>
                      <a:srgbClr val="3B7DCD">
                        <a:alpha val="63922"/>
                      </a:srgbClr>
                    </a:solidFill>
                  </a:tcPr>
                </a:tc>
                <a:tc>
                  <a:txBody>
                    <a:bodyPr/>
                    <a:lstStyle/>
                    <a:p>
                      <a:pPr algn="ctr" rtl="1"/>
                      <a:endParaRPr lang="fa-IR" dirty="0">
                        <a:cs typeface="B Nazanin" panose="00000400000000000000" pitchFamily="2" charset="-78"/>
                      </a:endParaRPr>
                    </a:p>
                  </a:txBody>
                  <a:tcPr anchor="ctr">
                    <a:noFill/>
                  </a:tcPr>
                </a:tc>
                <a:extLst>
                  <a:ext uri="{0D108BD9-81ED-4DB2-BD59-A6C34878D82A}">
                    <a16:rowId xmlns:a16="http://schemas.microsoft.com/office/drawing/2014/main" val="3259130976"/>
                  </a:ext>
                </a:extLst>
              </a:tr>
            </a:tbl>
          </a:graphicData>
        </a:graphic>
      </p:graphicFrame>
      <p:sp>
        <p:nvSpPr>
          <p:cNvPr id="7" name="Title 7">
            <a:extLst>
              <a:ext uri="{FF2B5EF4-FFF2-40B4-BE49-F238E27FC236}">
                <a16:creationId xmlns:a16="http://schemas.microsoft.com/office/drawing/2014/main" id="{5A0EFDD6-9B0F-541C-44C0-665F198A4AAA}"/>
              </a:ext>
            </a:extLst>
          </p:cNvPr>
          <p:cNvSpPr txBox="1">
            <a:spLocks/>
          </p:cNvSpPr>
          <p:nvPr/>
        </p:nvSpPr>
        <p:spPr>
          <a:xfrm>
            <a:off x="228600" y="3962400"/>
            <a:ext cx="11353800" cy="2438400"/>
          </a:xfrm>
          <a:prstGeom prst="rect">
            <a:avLst/>
          </a:prstGeom>
        </p:spPr>
        <p:txBody>
          <a:bodyPr vert="horz" lIns="91440" tIns="45720" rIns="91440" bIns="45720" rtlCol="0" anchor="ctr">
            <a:normAutofit fontScale="62500" lnSpcReduction="20000"/>
          </a:bodyPr>
          <a:lstStyle>
            <a:lvl1pPr algn="r" defTabSz="914400" rtl="1" eaLnBrk="1" latinLnBrk="0" hangingPunct="1">
              <a:lnSpc>
                <a:spcPct val="90000"/>
              </a:lnSpc>
              <a:spcBef>
                <a:spcPct val="0"/>
              </a:spcBef>
              <a:buNone/>
              <a:defRPr sz="3200" b="1" kern="1200" baseline="0">
                <a:solidFill>
                  <a:schemeClr val="tx1"/>
                </a:solidFill>
                <a:latin typeface="+mj-lt"/>
                <a:ea typeface="+mj-ea"/>
                <a:cs typeface="B Nazanin" panose="00000400000000000000" pitchFamily="2" charset="-78"/>
              </a:defRPr>
            </a:lvl1pPr>
          </a:lstStyle>
          <a:p>
            <a:pPr marL="457200" indent="-457200" fontAlgn="auto">
              <a:spcAft>
                <a:spcPts val="0"/>
              </a:spcAft>
              <a:buFont typeface="Arial" panose="020B0604020202020204" pitchFamily="34" charset="0"/>
              <a:buChar char="•"/>
            </a:pPr>
            <a:r>
              <a:rPr lang="fa-IR" dirty="0">
                <a:solidFill>
                  <a:srgbClr val="00B0F0"/>
                </a:solidFill>
              </a:rPr>
              <a:t>نحوه تعیین قیمت پایه به چه صورت است؟</a:t>
            </a:r>
          </a:p>
          <a:p>
            <a:pPr marL="457200" indent="-457200" fontAlgn="auto">
              <a:lnSpc>
                <a:spcPct val="150000"/>
              </a:lnSpc>
              <a:spcAft>
                <a:spcPts val="0"/>
              </a:spcAft>
              <a:buFont typeface="Arial" panose="020B0604020202020204" pitchFamily="34" charset="0"/>
              <a:buChar char="•"/>
            </a:pPr>
            <a:r>
              <a:rPr lang="fa-IR" dirty="0">
                <a:solidFill>
                  <a:srgbClr val="00B0F0"/>
                </a:solidFill>
              </a:rPr>
              <a:t>کشف نرخ در بازارهای جهانی  و داخلی بر اساس فرمول خاصی است؟ فرمول درج شود. </a:t>
            </a:r>
          </a:p>
          <a:p>
            <a:pPr marL="457200" indent="-457200" fontAlgn="auto">
              <a:lnSpc>
                <a:spcPct val="150000"/>
              </a:lnSpc>
              <a:spcAft>
                <a:spcPts val="0"/>
              </a:spcAft>
              <a:buFont typeface="Arial" panose="020B0604020202020204" pitchFamily="34" charset="0"/>
              <a:buChar char="•"/>
            </a:pPr>
            <a:r>
              <a:rPr lang="fa-IR" dirty="0">
                <a:solidFill>
                  <a:srgbClr val="00B0F0"/>
                </a:solidFill>
              </a:rPr>
              <a:t>کالا محدودیت قیمت‌گذاری یا سهمیه‌بندی دارد؟ کدام نهاد نظارتی محدودیت ایجاد کرده و سهمیه مشخص می‌کند؟ </a:t>
            </a:r>
          </a:p>
          <a:p>
            <a:pPr marL="457200" indent="-457200" fontAlgn="auto">
              <a:lnSpc>
                <a:spcPct val="150000"/>
              </a:lnSpc>
              <a:spcAft>
                <a:spcPts val="0"/>
              </a:spcAft>
              <a:buFont typeface="Arial" panose="020B0604020202020204" pitchFamily="34" charset="0"/>
              <a:buChar char="•"/>
            </a:pPr>
            <a:r>
              <a:rPr lang="fa-IR" dirty="0">
                <a:solidFill>
                  <a:srgbClr val="00B0F0"/>
                </a:solidFill>
              </a:rPr>
              <a:t> به منظور کنترل نوسانات قیمتی، متقاضی پذیرش انبار بازارگردان معرفی کرده است؟</a:t>
            </a:r>
          </a:p>
          <a:p>
            <a:pPr marL="457200" indent="-457200" fontAlgn="auto">
              <a:lnSpc>
                <a:spcPct val="150000"/>
              </a:lnSpc>
              <a:spcAft>
                <a:spcPts val="0"/>
              </a:spcAft>
              <a:buFont typeface="Arial" panose="020B0604020202020204" pitchFamily="34" charset="0"/>
              <a:buChar char="•"/>
            </a:pPr>
            <a:r>
              <a:rPr lang="fa-IR" dirty="0">
                <a:solidFill>
                  <a:srgbClr val="00B0F0"/>
                </a:solidFill>
              </a:rPr>
              <a:t>آیا کالا مشمول مالیات ارزش افزوده است؟</a:t>
            </a:r>
          </a:p>
          <a:p>
            <a:pPr marL="457200" indent="-457200" fontAlgn="auto">
              <a:lnSpc>
                <a:spcPct val="150000"/>
              </a:lnSpc>
              <a:spcAft>
                <a:spcPts val="0"/>
              </a:spcAft>
              <a:buFont typeface="Arial" panose="020B0604020202020204" pitchFamily="34" charset="0"/>
              <a:buChar char="•"/>
            </a:pPr>
            <a:r>
              <a:rPr lang="fa-IR" dirty="0">
                <a:solidFill>
                  <a:srgbClr val="00B0F0"/>
                </a:solidFill>
              </a:rPr>
              <a:t>روند تغییرات قیمت در بازار داخلی طی یکسال اخیر به چه صورت بوده است؟ </a:t>
            </a:r>
          </a:p>
        </p:txBody>
      </p:sp>
    </p:spTree>
    <p:extLst>
      <p:ext uri="{BB962C8B-B14F-4D97-AF65-F5344CB8AC3E}">
        <p14:creationId xmlns:p14="http://schemas.microsoft.com/office/powerpoint/2010/main" val="3088560466"/>
      </p:ext>
    </p:extLst>
  </p:cSld>
  <p:clrMapOvr>
    <a:masterClrMapping/>
  </p:clrMapOvr>
  <p:transition spd="slow">
    <p:cove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27821-1FF3-02A3-B6D0-A389B30B129B}"/>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972B1EE0-B1A3-33F3-F91E-BD9A64CF0C79}"/>
              </a:ext>
            </a:extLst>
          </p:cNvPr>
          <p:cNvSpPr>
            <a:spLocks noGrp="1"/>
          </p:cNvSpPr>
          <p:nvPr>
            <p:ph type="ftr" sz="quarter" idx="11"/>
          </p:nvPr>
        </p:nvSpPr>
        <p:spPr>
          <a:xfrm>
            <a:off x="10515600" y="6447897"/>
            <a:ext cx="12192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a:extLst>
              <a:ext uri="{FF2B5EF4-FFF2-40B4-BE49-F238E27FC236}">
                <a16:creationId xmlns:a16="http://schemas.microsoft.com/office/drawing/2014/main" id="{5F7C137E-C449-C843-E9EC-34C4ECB4B162}"/>
              </a:ext>
            </a:extLst>
          </p:cNvPr>
          <p:cNvSpPr>
            <a:spLocks noGrp="1"/>
          </p:cNvSpPr>
          <p:nvPr>
            <p:ph type="sldNum" sz="quarter" idx="12"/>
          </p:nvPr>
        </p:nvSpPr>
        <p:spPr>
          <a:xfrm>
            <a:off x="46704" y="6447897"/>
            <a:ext cx="5334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7</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8" name="Title 7">
            <a:extLst>
              <a:ext uri="{FF2B5EF4-FFF2-40B4-BE49-F238E27FC236}">
                <a16:creationId xmlns:a16="http://schemas.microsoft.com/office/drawing/2014/main" id="{B32C576C-12D5-EFE0-9F83-FD69D8ED750A}"/>
              </a:ext>
            </a:extLst>
          </p:cNvPr>
          <p:cNvSpPr>
            <a:spLocks noGrp="1"/>
          </p:cNvSpPr>
          <p:nvPr>
            <p:ph type="title"/>
          </p:nvPr>
        </p:nvSpPr>
        <p:spPr>
          <a:xfrm>
            <a:off x="838200" y="0"/>
            <a:ext cx="10896600" cy="694267"/>
          </a:xfrm>
        </p:spPr>
        <p:txBody>
          <a:bodyPr>
            <a:normAutofit/>
          </a:bodyPr>
          <a:lstStyle/>
          <a:p>
            <a:r>
              <a:rPr lang="fa-IR" dirty="0"/>
              <a:t>مشخصات شرکت متقاضی پذیرش انبار</a:t>
            </a:r>
          </a:p>
        </p:txBody>
      </p:sp>
      <p:graphicFrame>
        <p:nvGraphicFramePr>
          <p:cNvPr id="2" name="Table 1">
            <a:extLst>
              <a:ext uri="{FF2B5EF4-FFF2-40B4-BE49-F238E27FC236}">
                <a16:creationId xmlns:a16="http://schemas.microsoft.com/office/drawing/2014/main" id="{F50B67D4-5584-13D9-7DC8-2C2F26BA0349}"/>
              </a:ext>
            </a:extLst>
          </p:cNvPr>
          <p:cNvGraphicFramePr>
            <a:graphicFrameLocks noGrp="1"/>
          </p:cNvGraphicFramePr>
          <p:nvPr>
            <p:extLst>
              <p:ext uri="{D42A27DB-BD31-4B8C-83A1-F6EECF244321}">
                <p14:modId xmlns:p14="http://schemas.microsoft.com/office/powerpoint/2010/main" val="687514922"/>
              </p:ext>
            </p:extLst>
          </p:nvPr>
        </p:nvGraphicFramePr>
        <p:xfrm>
          <a:off x="466165" y="760093"/>
          <a:ext cx="11277600" cy="5445329"/>
        </p:xfrm>
        <a:graphic>
          <a:graphicData uri="http://schemas.openxmlformats.org/drawingml/2006/table">
            <a:tbl>
              <a:tblPr rtl="1" firstRow="1" bandRow="1">
                <a:tableStyleId>{5C22544A-7EE6-4342-B048-85BDC9FD1C3A}</a:tableStyleId>
              </a:tblPr>
              <a:tblGrid>
                <a:gridCol w="4946725">
                  <a:extLst>
                    <a:ext uri="{9D8B030D-6E8A-4147-A177-3AD203B41FA5}">
                      <a16:colId xmlns:a16="http://schemas.microsoft.com/office/drawing/2014/main" val="2715008487"/>
                    </a:ext>
                  </a:extLst>
                </a:gridCol>
                <a:gridCol w="6330875">
                  <a:extLst>
                    <a:ext uri="{9D8B030D-6E8A-4147-A177-3AD203B41FA5}">
                      <a16:colId xmlns:a16="http://schemas.microsoft.com/office/drawing/2014/main" val="1344880426"/>
                    </a:ext>
                  </a:extLst>
                </a:gridCol>
              </a:tblGrid>
              <a:tr h="380999">
                <a:tc>
                  <a:txBody>
                    <a:bodyPr/>
                    <a:lstStyle/>
                    <a:p>
                      <a:pPr algn="ctr" rtl="1"/>
                      <a:r>
                        <a:rPr lang="fa-IR" sz="1600" dirty="0">
                          <a:solidFill>
                            <a:schemeClr val="tx1"/>
                          </a:solidFill>
                          <a:cs typeface="B Nazanin" panose="00000400000000000000" pitchFamily="2" charset="-78"/>
                        </a:rPr>
                        <a:t>نام شرکت</a:t>
                      </a:r>
                    </a:p>
                  </a:txBody>
                  <a:tcPr anchor="ctr">
                    <a:solidFill>
                      <a:srgbClr val="A5C0E2"/>
                    </a:solidFill>
                  </a:tcPr>
                </a:tc>
                <a:tc>
                  <a:txBody>
                    <a:bodyPr/>
                    <a:lstStyle/>
                    <a:p>
                      <a:pPr algn="ctr" rtl="1"/>
                      <a:endParaRPr lang="fa-IR" sz="1600" dirty="0">
                        <a:solidFill>
                          <a:schemeClr val="tx1"/>
                        </a:solidFill>
                        <a:cs typeface="B Nazanin" panose="00000400000000000000" pitchFamily="2" charset="-78"/>
                      </a:endParaRPr>
                    </a:p>
                  </a:txBody>
                  <a:tcPr anchor="ctr">
                    <a:solidFill>
                      <a:srgbClr val="A5C0E2"/>
                    </a:solidFill>
                  </a:tcPr>
                </a:tc>
                <a:extLst>
                  <a:ext uri="{0D108BD9-81ED-4DB2-BD59-A6C34878D82A}">
                    <a16:rowId xmlns:a16="http://schemas.microsoft.com/office/drawing/2014/main" val="144624259"/>
                  </a:ext>
                </a:extLst>
              </a:tr>
              <a:tr h="352276">
                <a:tc>
                  <a:txBody>
                    <a:bodyPr/>
                    <a:lstStyle/>
                    <a:p>
                      <a:pPr algn="ctr" rtl="1"/>
                      <a:r>
                        <a:rPr lang="fa-IR" sz="1600" dirty="0">
                          <a:solidFill>
                            <a:schemeClr val="tx1"/>
                          </a:solidFill>
                          <a:cs typeface="B Nazanin" panose="00000400000000000000" pitchFamily="2" charset="-78"/>
                        </a:rPr>
                        <a:t>نوع شرکت</a:t>
                      </a:r>
                    </a:p>
                  </a:txBody>
                  <a:tcPr anchor="ctr">
                    <a:solidFill>
                      <a:srgbClr val="FFF6E7"/>
                    </a:solidFill>
                  </a:tcPr>
                </a:tc>
                <a:tc>
                  <a:txBody>
                    <a:bodyPr/>
                    <a:lstStyle/>
                    <a:p>
                      <a:pPr algn="ctr" rtl="1"/>
                      <a:endParaRPr lang="fa-IR" sz="1600" dirty="0">
                        <a:solidFill>
                          <a:schemeClr val="tx1"/>
                        </a:solidFill>
                        <a:cs typeface="B Nazanin" panose="00000400000000000000" pitchFamily="2" charset="-78"/>
                      </a:endParaRPr>
                    </a:p>
                  </a:txBody>
                  <a:tcPr anchor="ctr">
                    <a:solidFill>
                      <a:srgbClr val="FFF6E7"/>
                    </a:solidFill>
                  </a:tcPr>
                </a:tc>
                <a:extLst>
                  <a:ext uri="{0D108BD9-81ED-4DB2-BD59-A6C34878D82A}">
                    <a16:rowId xmlns:a16="http://schemas.microsoft.com/office/drawing/2014/main" val="1812305313"/>
                  </a:ext>
                </a:extLst>
              </a:tr>
              <a:tr h="352276">
                <a:tc>
                  <a:txBody>
                    <a:bodyPr/>
                    <a:lstStyle/>
                    <a:p>
                      <a:pPr algn="ctr" rtl="1"/>
                      <a:r>
                        <a:rPr lang="fa-IR" sz="1600" dirty="0">
                          <a:solidFill>
                            <a:schemeClr val="tx1"/>
                          </a:solidFill>
                          <a:cs typeface="B Nazanin" panose="00000400000000000000" pitchFamily="2" charset="-78"/>
                        </a:rPr>
                        <a:t>سال تاسیس</a:t>
                      </a:r>
                    </a:p>
                  </a:txBody>
                  <a:tcPr anchor="ctr">
                    <a:solidFill>
                      <a:srgbClr val="F1F1F3"/>
                    </a:solidFill>
                  </a:tcPr>
                </a:tc>
                <a:tc>
                  <a:txBody>
                    <a:bodyPr/>
                    <a:lstStyle/>
                    <a:p>
                      <a:pPr algn="ctr" rtl="1"/>
                      <a:endParaRPr lang="fa-IR" sz="1600" dirty="0">
                        <a:solidFill>
                          <a:schemeClr val="tx1"/>
                        </a:solidFill>
                        <a:cs typeface="B Nazanin" panose="00000400000000000000" pitchFamily="2" charset="-78"/>
                      </a:endParaRPr>
                    </a:p>
                  </a:txBody>
                  <a:tcPr anchor="ctr">
                    <a:solidFill>
                      <a:srgbClr val="F1F1F3"/>
                    </a:solidFill>
                  </a:tcPr>
                </a:tc>
                <a:extLst>
                  <a:ext uri="{0D108BD9-81ED-4DB2-BD59-A6C34878D82A}">
                    <a16:rowId xmlns:a16="http://schemas.microsoft.com/office/drawing/2014/main" val="644117174"/>
                  </a:ext>
                </a:extLst>
              </a:tr>
              <a:tr h="352276">
                <a:tc>
                  <a:txBody>
                    <a:bodyPr/>
                    <a:lstStyle/>
                    <a:p>
                      <a:pPr algn="ctr" rtl="1"/>
                      <a:r>
                        <a:rPr lang="fa-IR" sz="1600" dirty="0">
                          <a:solidFill>
                            <a:schemeClr val="tx1"/>
                          </a:solidFill>
                          <a:cs typeface="B Nazanin" panose="00000400000000000000" pitchFamily="2" charset="-78"/>
                        </a:rPr>
                        <a:t>حیطه فعالیت ( تولیدی، بازرگانی، انبارداری و ... )</a:t>
                      </a:r>
                    </a:p>
                  </a:txBody>
                  <a:tcPr anchor="ctr">
                    <a:solidFill>
                      <a:srgbClr val="FFF6E7"/>
                    </a:solidFill>
                  </a:tcPr>
                </a:tc>
                <a:tc>
                  <a:txBody>
                    <a:bodyPr/>
                    <a:lstStyle/>
                    <a:p>
                      <a:pPr algn="ctr" rtl="1"/>
                      <a:endParaRPr lang="fa-IR" sz="1600" dirty="0">
                        <a:solidFill>
                          <a:schemeClr val="tx1"/>
                        </a:solidFill>
                        <a:cs typeface="B Nazanin" panose="00000400000000000000" pitchFamily="2" charset="-78"/>
                      </a:endParaRPr>
                    </a:p>
                  </a:txBody>
                  <a:tcPr anchor="ctr">
                    <a:solidFill>
                      <a:srgbClr val="FFF6E7"/>
                    </a:solidFill>
                  </a:tcPr>
                </a:tc>
                <a:extLst>
                  <a:ext uri="{0D108BD9-81ED-4DB2-BD59-A6C34878D82A}">
                    <a16:rowId xmlns:a16="http://schemas.microsoft.com/office/drawing/2014/main" val="4264346003"/>
                  </a:ext>
                </a:extLst>
              </a:tr>
              <a:tr h="352276">
                <a:tc>
                  <a:txBody>
                    <a:bodyPr/>
                    <a:lstStyle/>
                    <a:p>
                      <a:pPr algn="ctr" rtl="1"/>
                      <a:r>
                        <a:rPr lang="fa-IR" sz="1600" dirty="0">
                          <a:solidFill>
                            <a:schemeClr val="tx1"/>
                          </a:solidFill>
                          <a:cs typeface="B Nazanin" panose="00000400000000000000" pitchFamily="2" charset="-78"/>
                        </a:rPr>
                        <a:t>سابقه پذیرش و عرضه در بازار فیزیکی بورس کالا </a:t>
                      </a:r>
                    </a:p>
                  </a:txBody>
                  <a:tcPr anchor="ctr">
                    <a:solidFill>
                      <a:srgbClr val="F1F1F3"/>
                    </a:solidFill>
                  </a:tcPr>
                </a:tc>
                <a:tc>
                  <a:txBody>
                    <a:bodyPr/>
                    <a:lstStyle/>
                    <a:p>
                      <a:pPr algn="ctr" rtl="1"/>
                      <a:endParaRPr lang="fa-IR" sz="1600" b="1" dirty="0">
                        <a:solidFill>
                          <a:schemeClr val="tx1"/>
                        </a:solidFill>
                        <a:cs typeface="B Nazanin" panose="00000400000000000000" pitchFamily="2" charset="-78"/>
                      </a:endParaRPr>
                    </a:p>
                  </a:txBody>
                  <a:tcPr anchor="ctr">
                    <a:solidFill>
                      <a:srgbClr val="F1F1F3"/>
                    </a:solidFill>
                  </a:tcPr>
                </a:tc>
                <a:extLst>
                  <a:ext uri="{0D108BD9-81ED-4DB2-BD59-A6C34878D82A}">
                    <a16:rowId xmlns:a16="http://schemas.microsoft.com/office/drawing/2014/main" val="855686375"/>
                  </a:ext>
                </a:extLst>
              </a:tr>
              <a:tr h="347778">
                <a:tc>
                  <a:txBody>
                    <a:bodyPr/>
                    <a:lstStyle/>
                    <a:p>
                      <a:pPr algn="ctr" rtl="1"/>
                      <a:r>
                        <a:rPr lang="fa-IR" sz="1600" b="1" dirty="0">
                          <a:solidFill>
                            <a:schemeClr val="tx1"/>
                          </a:solidFill>
                          <a:cs typeface="B Nazanin" panose="00000400000000000000" pitchFamily="2" charset="-78"/>
                        </a:rPr>
                        <a:t>ظرفیت مورد تقاضا برای انبار بورسی</a:t>
                      </a:r>
                    </a:p>
                  </a:txBody>
                  <a:tcPr anchor="ctr">
                    <a:solidFill>
                      <a:srgbClr val="F1F1F3"/>
                    </a:solidFill>
                  </a:tcPr>
                </a:tc>
                <a:tc>
                  <a:txBody>
                    <a:bodyPr/>
                    <a:lstStyle/>
                    <a:p>
                      <a:pPr algn="ctr" rtl="1"/>
                      <a:endParaRPr lang="fa-IR" sz="1600" b="1" dirty="0">
                        <a:solidFill>
                          <a:schemeClr val="tx1"/>
                        </a:solidFill>
                        <a:cs typeface="B Nazanin" panose="00000400000000000000" pitchFamily="2" charset="-78"/>
                      </a:endParaRPr>
                    </a:p>
                  </a:txBody>
                  <a:tcPr anchor="ctr">
                    <a:solidFill>
                      <a:srgbClr val="F1F1F3"/>
                    </a:solidFill>
                  </a:tcPr>
                </a:tc>
                <a:extLst>
                  <a:ext uri="{0D108BD9-81ED-4DB2-BD59-A6C34878D82A}">
                    <a16:rowId xmlns:a16="http://schemas.microsoft.com/office/drawing/2014/main" val="4043869348"/>
                  </a:ext>
                </a:extLst>
              </a:tr>
              <a:tr h="347778">
                <a:tc>
                  <a:txBody>
                    <a:bodyPr/>
                    <a:lstStyle/>
                    <a:p>
                      <a:pPr algn="ctr" rtl="1"/>
                      <a:r>
                        <a:rPr lang="fa-IR" sz="1600" b="1" dirty="0">
                          <a:solidFill>
                            <a:schemeClr val="tx1"/>
                          </a:solidFill>
                          <a:cs typeface="B Nazanin" panose="00000400000000000000" pitchFamily="2" charset="-78"/>
                        </a:rPr>
                        <a:t>ظرفیت تولید سالانه (تن)/ ظرفیت قابل افزایش (تن)</a:t>
                      </a:r>
                    </a:p>
                  </a:txBody>
                  <a:tcPr anchor="ctr">
                    <a:solidFill>
                      <a:srgbClr val="FFF6E7"/>
                    </a:solidFill>
                  </a:tcPr>
                </a:tc>
                <a:tc>
                  <a:txBody>
                    <a:bodyPr/>
                    <a:lstStyle/>
                    <a:p>
                      <a:pPr algn="ctr" rtl="1"/>
                      <a:endParaRPr lang="fa-IR" sz="1600" b="1" dirty="0">
                        <a:solidFill>
                          <a:schemeClr val="tx1"/>
                        </a:solidFill>
                        <a:cs typeface="B Nazanin" panose="00000400000000000000" pitchFamily="2" charset="-78"/>
                      </a:endParaRPr>
                    </a:p>
                  </a:txBody>
                  <a:tcPr anchor="ctr">
                    <a:solidFill>
                      <a:srgbClr val="FFF6E7"/>
                    </a:solidFill>
                  </a:tcPr>
                </a:tc>
                <a:extLst>
                  <a:ext uri="{0D108BD9-81ED-4DB2-BD59-A6C34878D82A}">
                    <a16:rowId xmlns:a16="http://schemas.microsoft.com/office/drawing/2014/main" val="2289102899"/>
                  </a:ext>
                </a:extLst>
              </a:tr>
              <a:tr h="352276">
                <a:tc>
                  <a:txBody>
                    <a:bodyPr/>
                    <a:lstStyle/>
                    <a:p>
                      <a:pPr algn="ctr" rtl="1"/>
                      <a:r>
                        <a:rPr lang="fa-IR" sz="1600" b="1" dirty="0">
                          <a:solidFill>
                            <a:schemeClr val="tx1"/>
                          </a:solidFill>
                          <a:cs typeface="B Nazanin" panose="00000400000000000000" pitchFamily="2" charset="-78"/>
                        </a:rPr>
                        <a:t>تولید محقق شده در سال اخیر(تن)</a:t>
                      </a:r>
                    </a:p>
                  </a:txBody>
                  <a:tcPr anchor="ctr">
                    <a:solidFill>
                      <a:srgbClr val="F1F1F3"/>
                    </a:solidFill>
                  </a:tcPr>
                </a:tc>
                <a:tc>
                  <a:txBody>
                    <a:bodyPr/>
                    <a:lstStyle/>
                    <a:p>
                      <a:pPr algn="ctr" rtl="1"/>
                      <a:endParaRPr lang="fa-IR" sz="1600" b="1" dirty="0">
                        <a:solidFill>
                          <a:schemeClr val="tx1"/>
                        </a:solidFill>
                        <a:cs typeface="B Nazanin" panose="00000400000000000000" pitchFamily="2" charset="-78"/>
                      </a:endParaRPr>
                    </a:p>
                  </a:txBody>
                  <a:tcPr anchor="ctr">
                    <a:solidFill>
                      <a:srgbClr val="F1F1F3"/>
                    </a:solidFill>
                  </a:tcPr>
                </a:tc>
                <a:extLst>
                  <a:ext uri="{0D108BD9-81ED-4DB2-BD59-A6C34878D82A}">
                    <a16:rowId xmlns:a16="http://schemas.microsoft.com/office/drawing/2014/main" val="2211390002"/>
                  </a:ext>
                </a:extLst>
              </a:tr>
              <a:tr h="352276">
                <a:tc>
                  <a:txBody>
                    <a:bodyPr/>
                    <a:lstStyle/>
                    <a:p>
                      <a:pPr algn="ctr" rtl="1"/>
                      <a:r>
                        <a:rPr lang="fa-IR" sz="1600" b="1" dirty="0">
                          <a:solidFill>
                            <a:schemeClr val="tx1"/>
                          </a:solidFill>
                          <a:cs typeface="B Nazanin" panose="00000400000000000000" pitchFamily="2" charset="-78"/>
                        </a:rPr>
                        <a:t>درصد صادرات از کل فروش</a:t>
                      </a:r>
                    </a:p>
                  </a:txBody>
                  <a:tcPr anchor="ctr">
                    <a:solidFill>
                      <a:srgbClr val="FFF6E7"/>
                    </a:solidFill>
                  </a:tcPr>
                </a:tc>
                <a:tc>
                  <a:txBody>
                    <a:bodyPr/>
                    <a:lstStyle/>
                    <a:p>
                      <a:pPr algn="ctr" rtl="1"/>
                      <a:endParaRPr lang="fa-IR" sz="1600" b="1" dirty="0">
                        <a:solidFill>
                          <a:schemeClr val="tx1"/>
                        </a:solidFill>
                        <a:cs typeface="B Nazanin" panose="00000400000000000000" pitchFamily="2" charset="-78"/>
                      </a:endParaRPr>
                    </a:p>
                  </a:txBody>
                  <a:tcPr anchor="ctr">
                    <a:solidFill>
                      <a:srgbClr val="FFF6E7"/>
                    </a:solidFill>
                  </a:tcPr>
                </a:tc>
                <a:extLst>
                  <a:ext uri="{0D108BD9-81ED-4DB2-BD59-A6C34878D82A}">
                    <a16:rowId xmlns:a16="http://schemas.microsoft.com/office/drawing/2014/main" val="3122830303"/>
                  </a:ext>
                </a:extLst>
              </a:tr>
              <a:tr h="347778">
                <a:tc>
                  <a:txBody>
                    <a:bodyPr/>
                    <a:lstStyle/>
                    <a:p>
                      <a:pPr algn="ctr" rtl="1"/>
                      <a:r>
                        <a:rPr lang="fa-IR" sz="1600" b="1" dirty="0">
                          <a:solidFill>
                            <a:schemeClr val="tx1"/>
                          </a:solidFill>
                          <a:cs typeface="B Nazanin" panose="00000400000000000000" pitchFamily="2" charset="-78"/>
                        </a:rPr>
                        <a:t>سهم از بازار دارایی پایه</a:t>
                      </a:r>
                    </a:p>
                  </a:txBody>
                  <a:tcPr anchor="ctr">
                    <a:solidFill>
                      <a:srgbClr val="F1F1F3"/>
                    </a:solidFill>
                  </a:tcPr>
                </a:tc>
                <a:tc>
                  <a:txBody>
                    <a:bodyPr/>
                    <a:lstStyle/>
                    <a:p>
                      <a:pPr algn="ctr" rtl="1"/>
                      <a:endParaRPr lang="fa-IR" sz="1600" dirty="0">
                        <a:solidFill>
                          <a:schemeClr val="tx1"/>
                        </a:solidFill>
                        <a:cs typeface="B Nazanin" panose="00000400000000000000" pitchFamily="2" charset="-78"/>
                      </a:endParaRPr>
                    </a:p>
                  </a:txBody>
                  <a:tcPr anchor="ctr">
                    <a:solidFill>
                      <a:srgbClr val="F1F1F3"/>
                    </a:solidFill>
                  </a:tcPr>
                </a:tc>
                <a:extLst>
                  <a:ext uri="{0D108BD9-81ED-4DB2-BD59-A6C34878D82A}">
                    <a16:rowId xmlns:a16="http://schemas.microsoft.com/office/drawing/2014/main" val="1423914649"/>
                  </a:ext>
                </a:extLst>
              </a:tr>
              <a:tr h="347778">
                <a:tc>
                  <a:txBody>
                    <a:bodyPr/>
                    <a:lstStyle/>
                    <a:p>
                      <a:pPr algn="ctr" rtl="1"/>
                      <a:r>
                        <a:rPr lang="fa-IR" sz="1600" dirty="0">
                          <a:solidFill>
                            <a:schemeClr val="tx1"/>
                          </a:solidFill>
                          <a:cs typeface="B Nazanin" panose="00000400000000000000" pitchFamily="2" charset="-78"/>
                        </a:rPr>
                        <a:t>تعداد پرسنل</a:t>
                      </a:r>
                    </a:p>
                  </a:txBody>
                  <a:tcPr anchor="ctr">
                    <a:solidFill>
                      <a:srgbClr val="FFF6E7"/>
                    </a:solidFill>
                  </a:tcPr>
                </a:tc>
                <a:tc>
                  <a:txBody>
                    <a:bodyPr/>
                    <a:lstStyle/>
                    <a:p>
                      <a:pPr algn="ctr" rtl="1"/>
                      <a:endParaRPr lang="fa-IR" sz="1600" dirty="0">
                        <a:solidFill>
                          <a:schemeClr val="tx1"/>
                        </a:solidFill>
                        <a:cs typeface="B Nazanin" panose="00000400000000000000" pitchFamily="2" charset="-78"/>
                      </a:endParaRPr>
                    </a:p>
                  </a:txBody>
                  <a:tcPr anchor="ctr">
                    <a:solidFill>
                      <a:srgbClr val="FFF6E7"/>
                    </a:solidFill>
                  </a:tcPr>
                </a:tc>
                <a:extLst>
                  <a:ext uri="{0D108BD9-81ED-4DB2-BD59-A6C34878D82A}">
                    <a16:rowId xmlns:a16="http://schemas.microsoft.com/office/drawing/2014/main" val="1021478481"/>
                  </a:ext>
                </a:extLst>
              </a:tr>
              <a:tr h="347778">
                <a:tc>
                  <a:txBody>
                    <a:bodyPr/>
                    <a:lstStyle/>
                    <a:p>
                      <a:pPr algn="ctr" rtl="1"/>
                      <a:r>
                        <a:rPr lang="fa-IR" sz="1600" dirty="0">
                          <a:solidFill>
                            <a:schemeClr val="tx1"/>
                          </a:solidFill>
                          <a:cs typeface="B Nazanin" panose="00000400000000000000" pitchFamily="2" charset="-78"/>
                        </a:rPr>
                        <a:t>درآمد عملیاتی آخرین سال مالی (میلیون ریال)</a:t>
                      </a:r>
                    </a:p>
                  </a:txBody>
                  <a:tcPr anchor="ctr">
                    <a:solidFill>
                      <a:srgbClr val="F1F1F3"/>
                    </a:solidFill>
                  </a:tcPr>
                </a:tc>
                <a:tc>
                  <a:txBody>
                    <a:bodyPr/>
                    <a:lstStyle/>
                    <a:p>
                      <a:pPr algn="ctr" rtl="1"/>
                      <a:endParaRPr lang="fa-IR" sz="1600" dirty="0">
                        <a:solidFill>
                          <a:schemeClr val="tx1"/>
                        </a:solidFill>
                        <a:cs typeface="B Nazanin" panose="00000400000000000000" pitchFamily="2" charset="-78"/>
                      </a:endParaRPr>
                    </a:p>
                  </a:txBody>
                  <a:tcPr anchor="ctr">
                    <a:solidFill>
                      <a:srgbClr val="F1F1F3"/>
                    </a:solidFill>
                  </a:tcPr>
                </a:tc>
                <a:extLst>
                  <a:ext uri="{0D108BD9-81ED-4DB2-BD59-A6C34878D82A}">
                    <a16:rowId xmlns:a16="http://schemas.microsoft.com/office/drawing/2014/main" val="1284271881"/>
                  </a:ext>
                </a:extLst>
              </a:tr>
              <a:tr h="347778">
                <a:tc>
                  <a:txBody>
                    <a:bodyPr/>
                    <a:lstStyle/>
                    <a:p>
                      <a:pPr algn="ctr" rtl="1"/>
                      <a:r>
                        <a:rPr lang="fa-IR" sz="1600" dirty="0">
                          <a:solidFill>
                            <a:schemeClr val="tx1"/>
                          </a:solidFill>
                          <a:cs typeface="B Nazanin" panose="00000400000000000000" pitchFamily="2" charset="-78"/>
                        </a:rPr>
                        <a:t>سود خالص آخرین سال مالی (میلیون ریال)</a:t>
                      </a:r>
                    </a:p>
                  </a:txBody>
                  <a:tcPr anchor="ctr">
                    <a:solidFill>
                      <a:srgbClr val="FFF6E7"/>
                    </a:solidFill>
                  </a:tcPr>
                </a:tc>
                <a:tc>
                  <a:txBody>
                    <a:bodyPr/>
                    <a:lstStyle/>
                    <a:p>
                      <a:pPr algn="ctr" rtl="1"/>
                      <a:endParaRPr lang="fa-IR" sz="1600" dirty="0">
                        <a:solidFill>
                          <a:schemeClr val="tx1"/>
                        </a:solidFill>
                        <a:cs typeface="B Nazanin" panose="00000400000000000000" pitchFamily="2" charset="-78"/>
                      </a:endParaRPr>
                    </a:p>
                  </a:txBody>
                  <a:tcPr anchor="ctr">
                    <a:solidFill>
                      <a:srgbClr val="FFF6E7"/>
                    </a:solidFill>
                  </a:tcPr>
                </a:tc>
                <a:extLst>
                  <a:ext uri="{0D108BD9-81ED-4DB2-BD59-A6C34878D82A}">
                    <a16:rowId xmlns:a16="http://schemas.microsoft.com/office/drawing/2014/main" val="3406902758"/>
                  </a:ext>
                </a:extLst>
              </a:tr>
              <a:tr h="426386">
                <a:tc>
                  <a:txBody>
                    <a:bodyPr/>
                    <a:lstStyle/>
                    <a:p>
                      <a:pPr algn="ctr" rtl="1"/>
                      <a:r>
                        <a:rPr lang="fa-IR" sz="1600" dirty="0">
                          <a:solidFill>
                            <a:schemeClr val="tx1"/>
                          </a:solidFill>
                          <a:cs typeface="B Nazanin" panose="00000400000000000000" pitchFamily="2" charset="-78"/>
                        </a:rPr>
                        <a:t>نشانی انبار</a:t>
                      </a:r>
                    </a:p>
                  </a:txBody>
                  <a:tcPr anchor="ctr">
                    <a:solidFill>
                      <a:srgbClr val="F1F1F3"/>
                    </a:solidFill>
                  </a:tcPr>
                </a:tc>
                <a:tc>
                  <a:txBody>
                    <a:bodyPr/>
                    <a:lstStyle/>
                    <a:p>
                      <a:pPr marL="0" algn="ctr" defTabSz="914400" rtl="1" eaLnBrk="1" latinLnBrk="0" hangingPunct="1">
                        <a:lnSpc>
                          <a:spcPts val="2280"/>
                        </a:lnSpc>
                        <a:buNone/>
                      </a:pPr>
                      <a:endParaRPr lang="fa-IR" sz="1600" kern="1200" dirty="0">
                        <a:solidFill>
                          <a:schemeClr val="tx1"/>
                        </a:solidFill>
                        <a:latin typeface="+mn-lt"/>
                        <a:ea typeface="+mn-ea"/>
                        <a:cs typeface="B Nazanin" panose="00000400000000000000" pitchFamily="2" charset="-78"/>
                      </a:endParaRPr>
                    </a:p>
                  </a:txBody>
                  <a:tcPr anchor="ctr">
                    <a:solidFill>
                      <a:srgbClr val="F1F1F3"/>
                    </a:solidFill>
                  </a:tcPr>
                </a:tc>
                <a:extLst>
                  <a:ext uri="{0D108BD9-81ED-4DB2-BD59-A6C34878D82A}">
                    <a16:rowId xmlns:a16="http://schemas.microsoft.com/office/drawing/2014/main" val="580963444"/>
                  </a:ext>
                </a:extLst>
              </a:tr>
              <a:tr h="437620">
                <a:tc>
                  <a:txBody>
                    <a:bodyPr/>
                    <a:lstStyle/>
                    <a:p>
                      <a:pPr algn="ctr" rtl="1"/>
                      <a:r>
                        <a:rPr lang="fa-IR" sz="1600" dirty="0">
                          <a:solidFill>
                            <a:schemeClr val="tx1"/>
                          </a:solidFill>
                          <a:cs typeface="B Nazanin" panose="00000400000000000000" pitchFamily="2" charset="-78"/>
                        </a:rPr>
                        <a:t>وضعیت مالکیت انبار</a:t>
                      </a:r>
                    </a:p>
                  </a:txBody>
                  <a:tcPr anchor="ctr">
                    <a:solidFill>
                      <a:srgbClr val="FFF6E7"/>
                    </a:solidFill>
                  </a:tcPr>
                </a:tc>
                <a:tc>
                  <a:txBody>
                    <a:bodyPr/>
                    <a:lstStyle/>
                    <a:p>
                      <a:pPr marL="0" algn="ctr" defTabSz="914400" rtl="1" eaLnBrk="1" latinLnBrk="0" hangingPunct="1">
                        <a:lnSpc>
                          <a:spcPts val="2280"/>
                        </a:lnSpc>
                        <a:buNone/>
                      </a:pPr>
                      <a:endParaRPr lang="fa-IR" sz="1600" kern="1200" dirty="0">
                        <a:solidFill>
                          <a:schemeClr val="tx1"/>
                        </a:solidFill>
                        <a:latin typeface="+mn-lt"/>
                        <a:ea typeface="+mn-ea"/>
                        <a:cs typeface="B Nazanin" panose="00000400000000000000" pitchFamily="2" charset="-78"/>
                      </a:endParaRPr>
                    </a:p>
                  </a:txBody>
                  <a:tcPr anchor="ctr">
                    <a:solidFill>
                      <a:srgbClr val="FFF6E7"/>
                    </a:solidFill>
                  </a:tcPr>
                </a:tc>
                <a:extLst>
                  <a:ext uri="{0D108BD9-81ED-4DB2-BD59-A6C34878D82A}">
                    <a16:rowId xmlns:a16="http://schemas.microsoft.com/office/drawing/2014/main" val="1228065111"/>
                  </a:ext>
                </a:extLst>
              </a:tr>
            </a:tbl>
          </a:graphicData>
        </a:graphic>
      </p:graphicFrame>
    </p:spTree>
    <p:extLst>
      <p:ext uri="{BB962C8B-B14F-4D97-AF65-F5344CB8AC3E}">
        <p14:creationId xmlns:p14="http://schemas.microsoft.com/office/powerpoint/2010/main" val="2996242987"/>
      </p:ext>
    </p:extLst>
  </p:cSld>
  <p:clrMapOvr>
    <a:masterClrMapping/>
  </p:clrMapOvr>
  <p:transition spd="slow">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7CC98-E6FF-4C5F-038F-04E52BED5BA4}"/>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966584-1C26-7E0D-CAA4-A42FFD21D335}"/>
              </a:ext>
            </a:extLst>
          </p:cNvPr>
          <p:cNvSpPr>
            <a:spLocks noGrp="1"/>
          </p:cNvSpPr>
          <p:nvPr>
            <p:ph type="ftr" sz="quarter" idx="11"/>
          </p:nvPr>
        </p:nvSpPr>
        <p:spPr>
          <a:xfrm>
            <a:off x="10515600" y="6447897"/>
            <a:ext cx="12192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a:extLst>
              <a:ext uri="{FF2B5EF4-FFF2-40B4-BE49-F238E27FC236}">
                <a16:creationId xmlns:a16="http://schemas.microsoft.com/office/drawing/2014/main" id="{E271F247-7DD1-A355-AE0F-41363300E2B8}"/>
              </a:ext>
            </a:extLst>
          </p:cNvPr>
          <p:cNvSpPr>
            <a:spLocks noGrp="1"/>
          </p:cNvSpPr>
          <p:nvPr>
            <p:ph type="sldNum" sz="quarter" idx="12"/>
          </p:nvPr>
        </p:nvSpPr>
        <p:spPr>
          <a:xfrm>
            <a:off x="46704" y="6447897"/>
            <a:ext cx="5334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8</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8" name="Title 7">
            <a:extLst>
              <a:ext uri="{FF2B5EF4-FFF2-40B4-BE49-F238E27FC236}">
                <a16:creationId xmlns:a16="http://schemas.microsoft.com/office/drawing/2014/main" id="{6ACF2893-AFF2-4A07-114C-FEE7EB15F8DF}"/>
              </a:ext>
            </a:extLst>
          </p:cNvPr>
          <p:cNvSpPr>
            <a:spLocks noGrp="1"/>
          </p:cNvSpPr>
          <p:nvPr>
            <p:ph type="title"/>
          </p:nvPr>
        </p:nvSpPr>
        <p:spPr>
          <a:xfrm>
            <a:off x="152400" y="0"/>
            <a:ext cx="11963400" cy="694267"/>
          </a:xfrm>
        </p:spPr>
        <p:txBody>
          <a:bodyPr>
            <a:noAutofit/>
          </a:bodyPr>
          <a:lstStyle/>
          <a:p>
            <a:r>
              <a:rPr lang="fa-IR" sz="2800" dirty="0"/>
              <a:t>نحوه نگهداری و عوامل موثر بر نگهداری دارایی پایه در انبار (به سوالات به تفصیل پاسخ داده شود)</a:t>
            </a:r>
          </a:p>
        </p:txBody>
      </p:sp>
      <p:sp>
        <p:nvSpPr>
          <p:cNvPr id="6" name="TextBox 5">
            <a:extLst>
              <a:ext uri="{FF2B5EF4-FFF2-40B4-BE49-F238E27FC236}">
                <a16:creationId xmlns:a16="http://schemas.microsoft.com/office/drawing/2014/main" id="{ADCFA824-D733-87B9-D8C6-9F4536B274A3}"/>
              </a:ext>
            </a:extLst>
          </p:cNvPr>
          <p:cNvSpPr txBox="1"/>
          <p:nvPr/>
        </p:nvSpPr>
        <p:spPr>
          <a:xfrm>
            <a:off x="228600" y="762000"/>
            <a:ext cx="11369040" cy="4670509"/>
          </a:xfrm>
          <a:prstGeom prst="rect">
            <a:avLst/>
          </a:prstGeom>
          <a:noFill/>
        </p:spPr>
        <p:txBody>
          <a:bodyPr wrap="square">
            <a:spAutoFit/>
          </a:bodyPr>
          <a:lstStyle/>
          <a:p>
            <a:pPr marL="457200" indent="-457200" algn="r" rtl="1" fontAlgn="auto">
              <a:lnSpc>
                <a:spcPct val="150000"/>
              </a:lnSpc>
              <a:spcAft>
                <a:spcPts val="0"/>
              </a:spcAft>
              <a:buFont typeface="Arial" panose="020B0604020202020204" pitchFamily="34" charset="0"/>
              <a:buChar char="•"/>
            </a:pPr>
            <a:r>
              <a:rPr lang="fa-IR" sz="2000" b="1" dirty="0">
                <a:solidFill>
                  <a:srgbClr val="00B0F0"/>
                </a:solidFill>
                <a:latin typeface="+mj-lt"/>
                <a:ea typeface="+mj-ea"/>
                <a:cs typeface="B Nazanin" panose="00000400000000000000" pitchFamily="2" charset="-78"/>
              </a:rPr>
              <a:t>کالا برای پذیرش در انبار یا خروج از انبار به ارزیابی فیزیکی، شیمیایی و ... نیاز دارد؟ </a:t>
            </a:r>
          </a:p>
          <a:p>
            <a:pPr marL="457200" indent="-457200" algn="r" rtl="1" fontAlgn="auto">
              <a:lnSpc>
                <a:spcPct val="150000"/>
              </a:lnSpc>
              <a:spcAft>
                <a:spcPts val="0"/>
              </a:spcAft>
              <a:buFont typeface="Arial" panose="020B0604020202020204" pitchFamily="34" charset="0"/>
              <a:buChar char="•"/>
            </a:pPr>
            <a:r>
              <a:rPr lang="fa-IR" sz="2000" b="1" dirty="0">
                <a:solidFill>
                  <a:srgbClr val="00B0F0"/>
                </a:solidFill>
                <a:latin typeface="+mj-lt"/>
                <a:ea typeface="+mj-ea"/>
                <a:cs typeface="B Nazanin" panose="00000400000000000000" pitchFamily="2" charset="-78"/>
              </a:rPr>
              <a:t>هزینه انواع روش‌های ارزیابی کالا به چه صورت است؟ مرجع انجام ارزیابی کیست؟ به گواهی یا تایید سازمان خاصی نیاز هست؟ </a:t>
            </a:r>
          </a:p>
          <a:p>
            <a:pPr marL="457200" indent="-457200" algn="r" rtl="1" fontAlgn="auto">
              <a:lnSpc>
                <a:spcPct val="150000"/>
              </a:lnSpc>
              <a:spcAft>
                <a:spcPts val="0"/>
              </a:spcAft>
              <a:buFont typeface="Arial" panose="020B0604020202020204" pitchFamily="34" charset="0"/>
              <a:buChar char="•"/>
            </a:pPr>
            <a:r>
              <a:rPr lang="fa-IR" sz="2000" b="1" dirty="0">
                <a:solidFill>
                  <a:srgbClr val="00B0F0"/>
                </a:solidFill>
                <a:latin typeface="+mj-lt"/>
                <a:ea typeface="+mj-ea"/>
                <a:cs typeface="B Nazanin" panose="00000400000000000000" pitchFamily="2" charset="-78"/>
              </a:rPr>
              <a:t>بسته‌بندی‌های مرسوم برای کالا به چه صورت است؟ بسته‌بندی‌ها بر قیمت اثر دارد؟  نوع نگهداری کالا (فله/بسته‌بندی)</a:t>
            </a:r>
          </a:p>
          <a:p>
            <a:pPr marL="457200" indent="-457200" algn="r" rtl="1" fontAlgn="auto">
              <a:lnSpc>
                <a:spcPct val="150000"/>
              </a:lnSpc>
              <a:spcAft>
                <a:spcPts val="0"/>
              </a:spcAft>
              <a:buFont typeface="Arial" panose="020B0604020202020204" pitchFamily="34" charset="0"/>
              <a:buChar char="•"/>
            </a:pPr>
            <a:r>
              <a:rPr lang="fa-IR" sz="2000" b="1" dirty="0">
                <a:solidFill>
                  <a:srgbClr val="00B0F0"/>
                </a:solidFill>
                <a:latin typeface="+mj-lt"/>
                <a:ea typeface="+mj-ea"/>
                <a:cs typeface="B Nazanin" panose="00000400000000000000" pitchFamily="2" charset="-78"/>
              </a:rPr>
              <a:t>کالا قابلیت انبارداری برای چه مدت (بدون تغییر کمیت یا کیفیت) را دارد؟</a:t>
            </a:r>
          </a:p>
          <a:p>
            <a:pPr marL="457200" indent="-457200" algn="r" rtl="1" fontAlgn="auto">
              <a:lnSpc>
                <a:spcPct val="150000"/>
              </a:lnSpc>
              <a:spcAft>
                <a:spcPts val="0"/>
              </a:spcAft>
              <a:buFont typeface="Arial" panose="020B0604020202020204" pitchFamily="34" charset="0"/>
              <a:buChar char="•"/>
            </a:pPr>
            <a:r>
              <a:rPr lang="fa-IR" sz="2000" b="1" dirty="0">
                <a:solidFill>
                  <a:srgbClr val="00B0F0"/>
                </a:solidFill>
                <a:latin typeface="+mj-lt"/>
                <a:ea typeface="+mj-ea"/>
                <a:cs typeface="B Nazanin" panose="00000400000000000000" pitchFamily="2" charset="-78"/>
              </a:rPr>
              <a:t>چه عوامل قطعی و مهمی بر کیفیت کالا در طول دوره نگهداری تاثیر دارد؟ </a:t>
            </a:r>
          </a:p>
          <a:p>
            <a:pPr marL="457200" indent="-457200" algn="r" rtl="1" fontAlgn="auto">
              <a:lnSpc>
                <a:spcPct val="150000"/>
              </a:lnSpc>
              <a:spcAft>
                <a:spcPts val="0"/>
              </a:spcAft>
              <a:buFont typeface="Arial" panose="020B0604020202020204" pitchFamily="34" charset="0"/>
              <a:buChar char="•"/>
            </a:pPr>
            <a:r>
              <a:rPr lang="fa-IR" sz="2000" b="1" dirty="0">
                <a:solidFill>
                  <a:srgbClr val="00B0F0"/>
                </a:solidFill>
                <a:latin typeface="+mj-lt"/>
                <a:ea typeface="+mj-ea"/>
                <a:cs typeface="B Nazanin" panose="00000400000000000000" pitchFamily="2" charset="-78"/>
              </a:rPr>
              <a:t>عوامل موثر بر مدت ماندگاری کالا چیست؟</a:t>
            </a:r>
          </a:p>
          <a:p>
            <a:pPr marL="457200" indent="-457200" algn="r" rtl="1" fontAlgn="auto">
              <a:lnSpc>
                <a:spcPct val="150000"/>
              </a:lnSpc>
              <a:spcAft>
                <a:spcPts val="0"/>
              </a:spcAft>
              <a:buFont typeface="Arial" panose="020B0604020202020204" pitchFamily="34" charset="0"/>
              <a:buChar char="•"/>
            </a:pPr>
            <a:r>
              <a:rPr lang="fa-IR" sz="2000" b="1" dirty="0">
                <a:solidFill>
                  <a:srgbClr val="00B0F0"/>
                </a:solidFill>
                <a:latin typeface="+mj-lt"/>
                <a:ea typeface="+mj-ea"/>
                <a:cs typeface="B Nazanin" panose="00000400000000000000" pitchFamily="2" charset="-78"/>
              </a:rPr>
              <a:t>هزینه انبارداری سالانه پیشنهادی چند درصد ارزش محصول است؟</a:t>
            </a:r>
          </a:p>
          <a:p>
            <a:pPr marL="457200" indent="-457200" algn="r" rtl="1" fontAlgn="auto">
              <a:lnSpc>
                <a:spcPct val="150000"/>
              </a:lnSpc>
              <a:spcAft>
                <a:spcPts val="0"/>
              </a:spcAft>
              <a:buFont typeface="Arial" panose="020B0604020202020204" pitchFamily="34" charset="0"/>
              <a:buChar char="•"/>
            </a:pPr>
            <a:r>
              <a:rPr lang="fa-IR" sz="2000" b="1" dirty="0">
                <a:solidFill>
                  <a:srgbClr val="00B0F0"/>
                </a:solidFill>
                <a:latin typeface="+mj-lt"/>
                <a:ea typeface="+mj-ea"/>
                <a:cs typeface="B Nazanin" panose="00000400000000000000" pitchFamily="2" charset="-78"/>
              </a:rPr>
              <a:t>بارگیری به چه روشی انجام می‌شود؟ هزینه بارگیری چقدر است؟</a:t>
            </a:r>
          </a:p>
          <a:p>
            <a:pPr marL="457200" indent="-457200" algn="r" rtl="1" fontAlgn="auto">
              <a:lnSpc>
                <a:spcPct val="150000"/>
              </a:lnSpc>
              <a:spcAft>
                <a:spcPts val="0"/>
              </a:spcAft>
              <a:buFont typeface="Arial" panose="020B0604020202020204" pitchFamily="34" charset="0"/>
              <a:buChar char="•"/>
            </a:pPr>
            <a:endParaRPr lang="fa-IR" sz="2000" b="1" dirty="0">
              <a:solidFill>
                <a:srgbClr val="00B0F0"/>
              </a:solidFill>
              <a:latin typeface="+mj-lt"/>
              <a:ea typeface="+mj-ea"/>
              <a:cs typeface="B Nazanin" panose="00000400000000000000" pitchFamily="2" charset="-78"/>
            </a:endParaRPr>
          </a:p>
        </p:txBody>
      </p:sp>
    </p:spTree>
    <p:extLst>
      <p:ext uri="{BB962C8B-B14F-4D97-AF65-F5344CB8AC3E}">
        <p14:creationId xmlns:p14="http://schemas.microsoft.com/office/powerpoint/2010/main" val="388223847"/>
      </p:ext>
    </p:extLst>
  </p:cSld>
  <p:clrMapOvr>
    <a:masterClrMapping/>
  </p:clrMapOvr>
  <p:transition spd="slow">
    <p:cove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7CC98-E6FF-4C5F-038F-04E52BED5BA4}"/>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966584-1C26-7E0D-CAA4-A42FFD21D335}"/>
              </a:ext>
            </a:extLst>
          </p:cNvPr>
          <p:cNvSpPr>
            <a:spLocks noGrp="1"/>
          </p:cNvSpPr>
          <p:nvPr>
            <p:ph type="ftr" sz="quarter" idx="11"/>
          </p:nvPr>
        </p:nvSpPr>
        <p:spPr>
          <a:xfrm>
            <a:off x="10515600" y="6447897"/>
            <a:ext cx="12192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a:extLst>
              <a:ext uri="{FF2B5EF4-FFF2-40B4-BE49-F238E27FC236}">
                <a16:creationId xmlns:a16="http://schemas.microsoft.com/office/drawing/2014/main" id="{E271F247-7DD1-A355-AE0F-41363300E2B8}"/>
              </a:ext>
            </a:extLst>
          </p:cNvPr>
          <p:cNvSpPr>
            <a:spLocks noGrp="1"/>
          </p:cNvSpPr>
          <p:nvPr>
            <p:ph type="sldNum" sz="quarter" idx="12"/>
          </p:nvPr>
        </p:nvSpPr>
        <p:spPr>
          <a:xfrm>
            <a:off x="46704" y="6447897"/>
            <a:ext cx="5334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9</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8" name="Title 7">
            <a:extLst>
              <a:ext uri="{FF2B5EF4-FFF2-40B4-BE49-F238E27FC236}">
                <a16:creationId xmlns:a16="http://schemas.microsoft.com/office/drawing/2014/main" id="{6ACF2893-AFF2-4A07-114C-FEE7EB15F8DF}"/>
              </a:ext>
            </a:extLst>
          </p:cNvPr>
          <p:cNvSpPr>
            <a:spLocks noGrp="1"/>
          </p:cNvSpPr>
          <p:nvPr>
            <p:ph type="title"/>
          </p:nvPr>
        </p:nvSpPr>
        <p:spPr/>
        <p:txBody>
          <a:bodyPr/>
          <a:lstStyle/>
          <a:p>
            <a:r>
              <a:rPr lang="fa-IR" dirty="0"/>
              <a:t>به سوالات زیر به تفصیل پاسخ داده شود. </a:t>
            </a:r>
          </a:p>
        </p:txBody>
      </p:sp>
      <p:sp>
        <p:nvSpPr>
          <p:cNvPr id="3" name="TextBox 2">
            <a:extLst>
              <a:ext uri="{FF2B5EF4-FFF2-40B4-BE49-F238E27FC236}">
                <a16:creationId xmlns:a16="http://schemas.microsoft.com/office/drawing/2014/main" id="{713EC335-833E-7A89-FAC0-224937F24253}"/>
              </a:ext>
            </a:extLst>
          </p:cNvPr>
          <p:cNvSpPr txBox="1"/>
          <p:nvPr/>
        </p:nvSpPr>
        <p:spPr>
          <a:xfrm>
            <a:off x="914400" y="762000"/>
            <a:ext cx="10672482" cy="4573560"/>
          </a:xfrm>
          <a:prstGeom prst="rect">
            <a:avLst/>
          </a:prstGeom>
          <a:noFill/>
        </p:spPr>
        <p:txBody>
          <a:bodyPr wrap="square">
            <a:spAutoFit/>
          </a:bodyPr>
          <a:lstStyle/>
          <a:p>
            <a:pPr marL="342900" indent="-342900" algn="r" rtl="1" fontAlgn="auto">
              <a:lnSpc>
                <a:spcPct val="150000"/>
              </a:lnSpc>
              <a:spcAft>
                <a:spcPts val="0"/>
              </a:spcAft>
              <a:buFont typeface="Arial" panose="020B0604020202020204" pitchFamily="34" charset="0"/>
              <a:buChar char="•"/>
            </a:pPr>
            <a:r>
              <a:rPr lang="fa-IR" sz="2000" b="1" dirty="0">
                <a:solidFill>
                  <a:srgbClr val="00B0F0"/>
                </a:solidFill>
                <a:cs typeface="B Nazanin" panose="00000400000000000000" pitchFamily="2" charset="-78"/>
              </a:rPr>
              <a:t>تحویل کالا شرایط خاصی دارد که خریدار باید رعایت کند؟ احصا شود. </a:t>
            </a:r>
          </a:p>
          <a:p>
            <a:pPr marL="457200" indent="-457200" algn="r" rtl="1" fontAlgn="auto">
              <a:lnSpc>
                <a:spcPct val="150000"/>
              </a:lnSpc>
              <a:spcAft>
                <a:spcPts val="0"/>
              </a:spcAft>
              <a:buFont typeface="Arial" panose="020B0604020202020204" pitchFamily="34" charset="0"/>
              <a:buChar char="•"/>
            </a:pPr>
            <a:r>
              <a:rPr lang="fa-IR" sz="2000" b="1" dirty="0">
                <a:solidFill>
                  <a:srgbClr val="00B0F0"/>
                </a:solidFill>
                <a:cs typeface="B Nazanin" panose="00000400000000000000" pitchFamily="2" charset="-78"/>
              </a:rPr>
              <a:t>هزینه انبارداری مشمول مالیات بر ارزش افزوده است یا خیر؟</a:t>
            </a:r>
          </a:p>
          <a:p>
            <a:pPr marL="457200" indent="-457200" algn="r" rtl="1" fontAlgn="auto">
              <a:lnSpc>
                <a:spcPct val="150000"/>
              </a:lnSpc>
              <a:spcAft>
                <a:spcPts val="0"/>
              </a:spcAft>
              <a:buFont typeface="Arial" panose="020B0604020202020204" pitchFamily="34" charset="0"/>
              <a:buChar char="•"/>
            </a:pPr>
            <a:r>
              <a:rPr lang="fa-IR" sz="2000" b="1" dirty="0">
                <a:solidFill>
                  <a:srgbClr val="00B0F0"/>
                </a:solidFill>
                <a:cs typeface="B Nazanin" panose="00000400000000000000" pitchFamily="2" charset="-78"/>
              </a:rPr>
              <a:t>آیا انباردار امکان خارج کردن کالاهای قدیمی سپرده شده در انبار و جایگزینی آن با کالای جدید با کیفیت مشخصات نماد را دارد؟ </a:t>
            </a:r>
            <a:endParaRPr lang="fa-IR" sz="2000" kern="100" dirty="0">
              <a:effectLst/>
              <a:latin typeface="Calibri" panose="020F0502020204030204" pitchFamily="34" charset="0"/>
              <a:ea typeface="Calibri" panose="020F0502020204030204" pitchFamily="34" charset="0"/>
              <a:cs typeface="B Nazanin" panose="00000400000000000000" pitchFamily="2" charset="-78"/>
            </a:endParaRPr>
          </a:p>
          <a:p>
            <a:pPr marL="285750" lvl="0" indent="-285750" algn="just" rtl="1">
              <a:lnSpc>
                <a:spcPct val="107000"/>
              </a:lnSpc>
              <a:buFont typeface="Arial" panose="020B0604020202020204" pitchFamily="34" charset="0"/>
              <a:buChar char="•"/>
            </a:pPr>
            <a:r>
              <a:rPr lang="fa-IR" sz="2000" b="1" dirty="0">
                <a:solidFill>
                  <a:srgbClr val="00B0F0"/>
                </a:solidFill>
                <a:cs typeface="B Nazanin" panose="00000400000000000000" pitchFamily="2" charset="-78"/>
              </a:rPr>
              <a:t>آیا پرمیوم و دیسکانت در تحویل کالا به مشتری وجود دارد؟ گریدبندی کالا بر اساس آنالیز آن به چه صورت است؟ عوامل اثرگذار بر گرید کالا چه مواردی هستند؟ تغییر هر کدام از عوامل مذکور، چند درصد بر قیمت اثرگذار است؟ آیا رابطه اثرگذاری یکی به یک است یا به صورت تصاعدی تغییر می‌کند؟</a:t>
            </a:r>
            <a:endParaRPr lang="en-US" sz="2000" b="1" dirty="0">
              <a:solidFill>
                <a:srgbClr val="00B0F0"/>
              </a:solidFill>
              <a:cs typeface="B Nazanin" panose="00000400000000000000" pitchFamily="2" charset="-78"/>
            </a:endParaRPr>
          </a:p>
          <a:p>
            <a:pPr marL="285750" lvl="0" indent="-285750" algn="r" rtl="1">
              <a:lnSpc>
                <a:spcPct val="107000"/>
              </a:lnSpc>
              <a:buFont typeface="Arial" panose="020B0604020202020204" pitchFamily="34" charset="0"/>
              <a:buChar char="•"/>
            </a:pPr>
            <a:r>
              <a:rPr lang="fa-IR" sz="2000" b="1" dirty="0">
                <a:solidFill>
                  <a:srgbClr val="00B0F0"/>
                </a:solidFill>
                <a:cs typeface="B Nazanin" panose="00000400000000000000" pitchFamily="2" charset="-78"/>
              </a:rPr>
              <a:t>هزینه انواع روش‌های ارزیابی کالا به چه صورت است؟ مرجع انجام ارزیابی کیست؟ </a:t>
            </a:r>
            <a:endParaRPr lang="en-US" sz="2000" b="1" dirty="0">
              <a:solidFill>
                <a:srgbClr val="00B0F0"/>
              </a:solidFill>
              <a:cs typeface="B Nazanin" panose="00000400000000000000" pitchFamily="2" charset="-78"/>
            </a:endParaRPr>
          </a:p>
          <a:p>
            <a:pPr marL="285750" lvl="0" indent="-285750" algn="r" rtl="1">
              <a:lnSpc>
                <a:spcPct val="107000"/>
              </a:lnSpc>
              <a:buFont typeface="Arial" panose="020B0604020202020204" pitchFamily="34" charset="0"/>
              <a:buChar char="•"/>
            </a:pPr>
            <a:r>
              <a:rPr lang="fa-IR" sz="2000" b="1" dirty="0">
                <a:solidFill>
                  <a:srgbClr val="00B0F0"/>
                </a:solidFill>
                <a:cs typeface="B Nazanin" panose="00000400000000000000" pitchFamily="2" charset="-78"/>
              </a:rPr>
              <a:t>کالا یا انبار به پوشش بیمه‌ای خاصی نیاز دارد؟ </a:t>
            </a:r>
            <a:endParaRPr lang="en-US" sz="2000" b="1" dirty="0">
              <a:solidFill>
                <a:srgbClr val="00B0F0"/>
              </a:solidFill>
              <a:cs typeface="B Nazanin" panose="00000400000000000000" pitchFamily="2" charset="-78"/>
            </a:endParaRPr>
          </a:p>
          <a:p>
            <a:pPr marL="285750" lvl="0" indent="-285750" algn="r" rtl="1">
              <a:lnSpc>
                <a:spcPct val="107000"/>
              </a:lnSpc>
              <a:buFont typeface="Arial" panose="020B0604020202020204" pitchFamily="34" charset="0"/>
              <a:buChar char="•"/>
            </a:pPr>
            <a:r>
              <a:rPr lang="fa-IR" sz="2000" b="1" dirty="0">
                <a:solidFill>
                  <a:srgbClr val="00B0F0"/>
                </a:solidFill>
                <a:cs typeface="B Nazanin" panose="00000400000000000000" pitchFamily="2" charset="-78"/>
              </a:rPr>
              <a:t>آیا زمان‌بندی مشخصی برای تحویل باید رعایت گردد؟</a:t>
            </a:r>
            <a:endParaRPr lang="en-US" sz="2000" b="1" dirty="0">
              <a:solidFill>
                <a:srgbClr val="00B0F0"/>
              </a:solidFill>
              <a:cs typeface="B Nazanin" panose="00000400000000000000" pitchFamily="2" charset="-78"/>
            </a:endParaRPr>
          </a:p>
          <a:p>
            <a:pPr marL="285750" lvl="0" indent="-285750" algn="r" rtl="1">
              <a:lnSpc>
                <a:spcPct val="107000"/>
              </a:lnSpc>
              <a:buFont typeface="Arial" panose="020B0604020202020204" pitchFamily="34" charset="0"/>
              <a:buChar char="•"/>
            </a:pPr>
            <a:r>
              <a:rPr lang="fa-IR" sz="2000" b="1" dirty="0">
                <a:solidFill>
                  <a:srgbClr val="00B0F0"/>
                </a:solidFill>
                <a:cs typeface="B Nazanin" panose="00000400000000000000" pitchFamily="2" charset="-78"/>
              </a:rPr>
              <a:t>در چه شرایطی ممکن است تحویل کالا به خریدار با تاخیر انجام شود؟</a:t>
            </a:r>
            <a:endParaRPr lang="en-US" sz="2000" b="1" dirty="0">
              <a:solidFill>
                <a:srgbClr val="00B0F0"/>
              </a:solidFill>
              <a:cs typeface="B Nazanin" panose="00000400000000000000" pitchFamily="2" charset="-78"/>
            </a:endParaRPr>
          </a:p>
          <a:p>
            <a:pPr marL="285750" lvl="0" indent="-285750" algn="r" rtl="1">
              <a:lnSpc>
                <a:spcPct val="107000"/>
              </a:lnSpc>
              <a:spcAft>
                <a:spcPts val="800"/>
              </a:spcAft>
              <a:buFont typeface="Arial" panose="020B0604020202020204" pitchFamily="34" charset="0"/>
              <a:buChar char="•"/>
            </a:pPr>
            <a:r>
              <a:rPr lang="fa-IR" sz="2000" b="1" dirty="0">
                <a:solidFill>
                  <a:srgbClr val="00B0F0"/>
                </a:solidFill>
                <a:cs typeface="B Nazanin" panose="00000400000000000000" pitchFamily="2" charset="-78"/>
              </a:rPr>
              <a:t>آیا خریدار می‌تواند باربری خود را معرفی کند یا حمل حتما باید با باربری انباردار باشد؟</a:t>
            </a:r>
            <a:endParaRPr lang="en-US" sz="2000" b="1" dirty="0">
              <a:solidFill>
                <a:srgbClr val="00B0F0"/>
              </a:solidFill>
              <a:cs typeface="B Nazanin" panose="00000400000000000000" pitchFamily="2" charset="-78"/>
            </a:endParaRPr>
          </a:p>
        </p:txBody>
      </p:sp>
    </p:spTree>
    <p:extLst>
      <p:ext uri="{BB962C8B-B14F-4D97-AF65-F5344CB8AC3E}">
        <p14:creationId xmlns:p14="http://schemas.microsoft.com/office/powerpoint/2010/main" val="4237855644"/>
      </p:ext>
    </p:extLst>
  </p:cSld>
  <p:clrMapOvr>
    <a:masterClrMapping/>
  </p:clrMapOvr>
  <p:transition spd="slow">
    <p:cover/>
  </p:transition>
</p:sld>
</file>

<file path=ppt/theme/theme1.xml><?xml version="1.0" encoding="utf-8"?>
<a:theme xmlns:a="http://schemas.openxmlformats.org/drawingml/2006/main" name="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22220</TotalTime>
  <Words>1829</Words>
  <Application>Microsoft Office PowerPoint</Application>
  <PresentationFormat>Widescreen</PresentationFormat>
  <Paragraphs>293</Paragraphs>
  <Slides>21</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21</vt:i4>
      </vt:variant>
    </vt:vector>
  </HeadingPairs>
  <TitlesOfParts>
    <vt:vector size="31" baseType="lpstr">
      <vt:lpstr>B Mitra</vt:lpstr>
      <vt:lpstr>B Nazanin</vt:lpstr>
      <vt:lpstr>Arial</vt:lpstr>
      <vt:lpstr>B Titr</vt:lpstr>
      <vt:lpstr>Calibri</vt:lpstr>
      <vt:lpstr>B Elham</vt:lpstr>
      <vt:lpstr>IPT Nazanin</vt:lpstr>
      <vt:lpstr>Wingdings</vt:lpstr>
      <vt:lpstr>Office Theme</vt:lpstr>
      <vt:lpstr>2_Office Theme</vt:lpstr>
      <vt:lpstr>PowerPoint Presentation</vt:lpstr>
      <vt:lpstr>دارایی پایه : ....  </vt:lpstr>
      <vt:lpstr>تولیدکنندگان عمده دارایی پایه در کشور </vt:lpstr>
      <vt:lpstr>همه چیز در مورد واردات و صادرات دارایی پایه</vt:lpstr>
      <vt:lpstr>تجربه سایر کشورها در خصوص دارایی پایه ( بورس‌های کالایی یا مراکز معاملاتی مهم)</vt:lpstr>
      <vt:lpstr>عوامل موثر بر قیمت / فرمول محاسبه قیمت دارایی پایه</vt:lpstr>
      <vt:lpstr>مشخصات شرکت متقاضی پذیرش انبار</vt:lpstr>
      <vt:lpstr>نحوه نگهداری و عوامل موثر بر نگهداری دارایی پایه در انبار (به سوالات به تفصیل پاسخ داده شود)</vt:lpstr>
      <vt:lpstr>به سوالات زیر به تفصیل پاسخ داده شود. </vt:lpstr>
      <vt:lpstr>موقعیت جغرافیایی انبار متقاضی و مزایا و معایب موقعیت جغرافیایی </vt:lpstr>
      <vt:lpstr>نمونه تکمیل شده ی گزارش توجیهی پذیرش انبار</vt:lpstr>
      <vt:lpstr>سابقه معاملات گندله در بازارهای بورس کالا در یک سال اخیر</vt:lpstr>
      <vt:lpstr>تولیدکنندگان عمده گندله سنگ آهن </vt:lpstr>
      <vt:lpstr>کاربرد دارایی پایه </vt:lpstr>
      <vt:lpstr>نمودار قیمتی بازار فیزیکی گندله</vt:lpstr>
      <vt:lpstr>صادرات گندله</vt:lpstr>
      <vt:lpstr>تفکیک کل مقاصد صادراتی گندله و تفکیک فروش شرکت</vt:lpstr>
      <vt:lpstr>تجربه سایر بورس های کالایی</vt:lpstr>
      <vt:lpstr>قیمت پایه گندله در بورس کالا</vt:lpstr>
      <vt:lpstr>متقاضی پذیرش انبار گندله</vt:lpstr>
      <vt:lpstr>موقعیت جغرافیایی انبار متقاضی و مزایا و معایب موقعیت جغرافیایی </vt:lpstr>
    </vt:vector>
  </TitlesOfParts>
  <Manager>Moein Mohammadi Pour</Manager>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IME Template</dc:title>
  <dc:creator>Moein Mohammadi Pour</dc:creator>
  <cp:lastModifiedBy>Mohsen Esfandiar</cp:lastModifiedBy>
  <cp:revision>2077</cp:revision>
  <cp:lastPrinted>2021-04-12T12:23:58Z</cp:lastPrinted>
  <dcterms:created xsi:type="dcterms:W3CDTF">2017-02-12T19:15:09Z</dcterms:created>
  <dcterms:modified xsi:type="dcterms:W3CDTF">2026-07-11T05:39:52Z</dcterms:modified>
</cp:coreProperties>
</file>